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3" autoAdjust="0"/>
    <p:restoredTop sz="94660"/>
  </p:normalViewPr>
  <p:slideViewPr>
    <p:cSldViewPr snapToGrid="0">
      <p:cViewPr varScale="1">
        <p:scale>
          <a:sx n="35" d="100"/>
          <a:sy n="35" d="100"/>
        </p:scale>
        <p:origin x="96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70000"/>
            </a:lnSpc>
          </a:pPr>
          <a:r>
            <a:rPr lang="ko-KR" alt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예수님의 증인으로 삶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ko-KR" altLang="en-US" sz="2000" b="1" noProof="0" dirty="0"/>
            <a:t>주요 사명은 사람들을 예수님께로 인도하는 것이었습니다</a:t>
          </a:r>
          <a:r>
            <a:rPr lang="en-US" altLang="ko-KR" sz="2000" b="1" noProof="0" dirty="0"/>
            <a:t>.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70000"/>
            </a:lnSpc>
          </a:pP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미래 사건들을 알려줌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ko-KR" altLang="en-US" sz="2000" b="1" kern="1200" noProof="0" dirty="0">
              <a:latin typeface="Aptos" panose="02110004020202020204"/>
              <a:ea typeface="+mn-ea"/>
              <a:cs typeface="+mn-cs"/>
            </a:rPr>
            <a:t>지금도 진행중인 사건들을 예언함</a:t>
          </a:r>
          <a:r>
            <a:rPr lang="en-US" altLang="ko-KR" sz="2000" b="1" kern="1200" noProof="0" dirty="0">
              <a:latin typeface="Aptos" panose="02110004020202020204"/>
              <a:ea typeface="+mn-ea"/>
              <a:cs typeface="+mn-cs"/>
            </a:rPr>
            <a:t>.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가르침</a:t>
          </a:r>
          <a:endParaRPr lang="en-US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ko-KR" altLang="en-US" sz="2000" b="1" noProof="0" dirty="0"/>
            <a:t>원수의 공격을 견뎌낼 수 있는 튼튼한 교회를 세움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권면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ko-KR" altLang="en-US" sz="2000" b="1" noProof="0" dirty="0"/>
            <a:t>사람들의 죄를 지적하여 회개하게 함</a:t>
          </a:r>
          <a:endParaRPr lang="en-US" sz="2000" b="1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위로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ko-KR" altLang="en-US" sz="2000" b="1" noProof="0" dirty="0"/>
            <a:t>유다와 </a:t>
          </a:r>
          <a:r>
            <a:rPr lang="ko-KR" altLang="en-US" sz="2000" b="1" noProof="0" dirty="0" err="1"/>
            <a:t>실라는</a:t>
          </a:r>
          <a:r>
            <a:rPr lang="ko-KR" altLang="en-US" sz="2000" b="1" noProof="0" dirty="0"/>
            <a:t> 교회들을 위로하고 용기 주기 위해 파견됨</a:t>
          </a:r>
          <a:r>
            <a:rPr lang="en-US" altLang="ko-KR" sz="2000" b="1" noProof="0" dirty="0"/>
            <a:t>.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하나님께서 보내셨고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눅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교회들을 이끌 영적 선물을 받았고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고전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교회의 터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기초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가 되었고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계시를 받았고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3:5).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정의가 실현되는 것을 기뻐함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계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ko-KR" alt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디모데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pPr>
            <a:lnSpc>
              <a:spcPct val="70000"/>
            </a:lnSpc>
          </a:pPr>
          <a:r>
            <a:rPr lang="ko-KR" altLang="en-US" sz="2000" b="1" noProof="0" dirty="0"/>
            <a:t>디모데의 사역은 예언된 것이었으며</a:t>
          </a:r>
          <a:r>
            <a:rPr lang="en-US" altLang="ko-KR" sz="2000" b="1" noProof="0" dirty="0"/>
            <a:t>(</a:t>
          </a:r>
          <a:r>
            <a:rPr lang="ko-KR" altLang="en-US" sz="2000" b="1" noProof="0" dirty="0" err="1"/>
            <a:t>딤전</a:t>
          </a:r>
          <a:r>
            <a:rPr lang="ko-KR" altLang="en-US" sz="2000" b="1" noProof="0" dirty="0"/>
            <a:t> </a:t>
          </a:r>
          <a:r>
            <a:rPr lang="en-US" altLang="ko-KR" sz="2000" b="1" noProof="0" dirty="0"/>
            <a:t>1:18). </a:t>
          </a:r>
          <a:r>
            <a:rPr lang="ko-KR" altLang="en-US" sz="2000" b="1" noProof="0" dirty="0"/>
            <a:t>그는 바울과 함께 고린도후서</a:t>
          </a:r>
          <a:r>
            <a:rPr lang="en-US" altLang="ko-KR" sz="2000" b="1" noProof="0" dirty="0"/>
            <a:t>, </a:t>
          </a:r>
          <a:r>
            <a:rPr lang="ko-KR" altLang="en-US" sz="2000" b="1" noProof="0" dirty="0"/>
            <a:t>빌립보서</a:t>
          </a:r>
          <a:r>
            <a:rPr lang="en-US" altLang="ko-KR" sz="2000" b="1" noProof="0" dirty="0"/>
            <a:t>, </a:t>
          </a:r>
          <a:r>
            <a:rPr lang="ko-KR" altLang="en-US" sz="2000" b="1" noProof="0" dirty="0"/>
            <a:t>골로새서</a:t>
          </a:r>
          <a:r>
            <a:rPr lang="en-US" altLang="ko-KR" sz="2000" b="1" noProof="0" dirty="0"/>
            <a:t>, </a:t>
          </a:r>
          <a:r>
            <a:rPr lang="ko-KR" altLang="en-US" sz="2000" b="1" noProof="0" dirty="0" err="1"/>
            <a:t>데살로니가전서</a:t>
          </a:r>
          <a:r>
            <a:rPr lang="en-US" altLang="ko-KR" sz="2000" b="1" noProof="0" dirty="0"/>
            <a:t>, </a:t>
          </a:r>
          <a:r>
            <a:rPr lang="ko-KR" altLang="en-US" sz="2000" b="1" noProof="0" dirty="0" err="1"/>
            <a:t>데살로니가후서</a:t>
          </a:r>
          <a:r>
            <a:rPr lang="en-US" altLang="ko-KR" sz="2000" b="1" noProof="0" dirty="0"/>
            <a:t>, </a:t>
          </a:r>
          <a:r>
            <a:rPr lang="ko-KR" altLang="en-US" sz="2000" b="1" noProof="0" dirty="0"/>
            <a:t>그리고 </a:t>
          </a:r>
          <a:r>
            <a:rPr lang="ko-KR" altLang="en-US" sz="2000" b="1" noProof="0" dirty="0" err="1"/>
            <a:t>빌레몬서를</a:t>
          </a:r>
          <a:r>
            <a:rPr lang="ko-KR" altLang="en-US" sz="2000" b="1" noProof="0" dirty="0"/>
            <a:t> 공동 집필했습니다</a:t>
          </a:r>
          <a:r>
            <a:rPr lang="en-US" altLang="ko-KR" sz="2000" b="1" noProof="0" dirty="0"/>
            <a:t>(</a:t>
          </a:r>
          <a:r>
            <a:rPr lang="ko-KR" altLang="en-US" sz="2000" b="1" noProof="0" dirty="0"/>
            <a:t>고후 </a:t>
          </a:r>
          <a:r>
            <a:rPr lang="en-US" altLang="ko-KR" sz="2000" b="1" noProof="0" dirty="0"/>
            <a:t>1:1; </a:t>
          </a:r>
          <a:r>
            <a:rPr lang="ko-KR" altLang="en-US" sz="2000" b="1" noProof="0" dirty="0"/>
            <a:t>빌 </a:t>
          </a:r>
          <a:r>
            <a:rPr lang="en-US" altLang="ko-KR" sz="2000" b="1" noProof="0" dirty="0"/>
            <a:t>1:1; </a:t>
          </a:r>
          <a:r>
            <a:rPr lang="ko-KR" altLang="en-US" sz="2000" b="1" noProof="0" dirty="0"/>
            <a:t>골 </a:t>
          </a:r>
          <a:r>
            <a:rPr lang="en-US" altLang="ko-KR" sz="2000" b="1" noProof="0" dirty="0"/>
            <a:t>1:1; </a:t>
          </a:r>
          <a:r>
            <a:rPr lang="ko-KR" altLang="en-US" sz="2000" b="1" noProof="0" dirty="0" err="1"/>
            <a:t>살전</a:t>
          </a:r>
          <a:r>
            <a:rPr lang="ko-KR" altLang="en-US" sz="2000" b="1" noProof="0" dirty="0"/>
            <a:t> </a:t>
          </a:r>
          <a:r>
            <a:rPr lang="en-US" altLang="ko-KR" sz="2000" b="1" noProof="0" dirty="0"/>
            <a:t>1:1; </a:t>
          </a:r>
          <a:r>
            <a:rPr lang="ko-KR" altLang="en-US" sz="2000" b="1" noProof="0" dirty="0" err="1"/>
            <a:t>살후</a:t>
          </a:r>
          <a:r>
            <a:rPr lang="ko-KR" altLang="en-US" sz="2000" b="1" noProof="0" dirty="0"/>
            <a:t> </a:t>
          </a:r>
          <a:r>
            <a:rPr lang="en-US" altLang="ko-KR" sz="2000" b="1" noProof="0" dirty="0"/>
            <a:t>1:1; </a:t>
          </a:r>
          <a:r>
            <a:rPr lang="ko-KR" altLang="en-US" sz="2000" b="1" noProof="0" dirty="0"/>
            <a:t>몬 </a:t>
          </a:r>
          <a:r>
            <a:rPr lang="en-US" altLang="ko-KR" sz="2000" b="1" noProof="0" dirty="0"/>
            <a:t>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ko-KR" altLang="en-US" sz="2400" b="1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디도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ko-KR" altLang="en-US" sz="2000" b="1" noProof="0" dirty="0" err="1"/>
            <a:t>디도는</a:t>
          </a:r>
          <a:r>
            <a:rPr lang="ko-KR" altLang="en-US" sz="2000" b="1" noProof="0" dirty="0"/>
            <a:t> 덕을 쌓고</a:t>
          </a:r>
          <a:r>
            <a:rPr lang="en-US" altLang="ko-KR" sz="2000" b="1" noProof="0" dirty="0"/>
            <a:t>(</a:t>
          </a:r>
          <a:r>
            <a:rPr lang="ko-KR" altLang="en-US" sz="2000" b="1" noProof="0" dirty="0"/>
            <a:t>고후 </a:t>
          </a:r>
          <a:r>
            <a:rPr lang="en-US" altLang="ko-KR" sz="2000" b="1" noProof="0" dirty="0"/>
            <a:t>8:6), </a:t>
          </a:r>
          <a:r>
            <a:rPr lang="ko-KR" altLang="en-US" sz="2000" b="1" noProof="0" dirty="0"/>
            <a:t>권면하고</a:t>
          </a:r>
          <a:r>
            <a:rPr lang="en-US" altLang="ko-KR" sz="2000" b="1" noProof="0" dirty="0"/>
            <a:t>(</a:t>
          </a:r>
          <a:r>
            <a:rPr lang="ko-KR" altLang="en-US" sz="2000" b="1" noProof="0" dirty="0" err="1"/>
            <a:t>딛</a:t>
          </a:r>
          <a:r>
            <a:rPr lang="ko-KR" altLang="en-US" sz="2000" b="1" noProof="0" dirty="0"/>
            <a:t> </a:t>
          </a:r>
          <a:r>
            <a:rPr lang="en-US" altLang="ko-KR" sz="2000" b="1" noProof="0" dirty="0"/>
            <a:t>2:6, 9, 15),</a:t>
          </a:r>
          <a:r>
            <a:rPr lang="ko-KR" altLang="en-US" sz="2000" b="1" noProof="0" dirty="0"/>
            <a:t> 위로하는 </a:t>
          </a:r>
          <a:r>
            <a:rPr lang="en-US" altLang="ko-KR" sz="2000" b="1" noProof="0" dirty="0"/>
            <a:t>(</a:t>
          </a:r>
          <a:r>
            <a:rPr lang="ko-KR" altLang="en-US" sz="2000" b="1" noProof="0" dirty="0"/>
            <a:t>고후 </a:t>
          </a:r>
          <a:r>
            <a:rPr lang="en-US" altLang="ko-KR" sz="2000" b="1" noProof="0" dirty="0"/>
            <a:t>7:13)</a:t>
          </a:r>
          <a:r>
            <a:rPr lang="ko-KR" altLang="en-US" sz="2000" b="1" noProof="0" dirty="0"/>
            <a:t> 등 몇 가지 선지자의 역할을 수행했습니다</a:t>
          </a:r>
          <a:r>
            <a:rPr lang="en-US" altLang="ko-KR" sz="2000" b="1" noProof="0" dirty="0"/>
            <a:t>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noProof="0" dirty="0"/>
            <a:t>주요 사명은 사람들을 예수님께로 인도하는 것이었습니다</a:t>
          </a:r>
          <a:r>
            <a:rPr lang="en-US" altLang="ko-KR" sz="2000" b="1" kern="1200" noProof="0" dirty="0"/>
            <a:t>.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예수님의 증인으로 삶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noProof="0" dirty="0">
              <a:latin typeface="Aptos" panose="02110004020202020204"/>
              <a:ea typeface="+mn-ea"/>
              <a:cs typeface="+mn-cs"/>
            </a:rPr>
            <a:t>지금도 진행중인 사건들을 예언함</a:t>
          </a:r>
          <a:r>
            <a:rPr lang="en-US" altLang="ko-KR" sz="2000" b="1" kern="1200" noProof="0" dirty="0">
              <a:latin typeface="Aptos" panose="02110004020202020204"/>
              <a:ea typeface="+mn-ea"/>
              <a:cs typeface="+mn-cs"/>
            </a:rPr>
            <a:t>.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미래 사건들을 알려줌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noProof="0" dirty="0"/>
            <a:t>원수의 공격을 견뎌낼 수 있는 튼튼한 교회를 세움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가르침</a:t>
          </a:r>
          <a:endParaRPr lang="en-US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noProof="0" dirty="0"/>
            <a:t>사람들의 죄를 지적하여 회개하게 함</a:t>
          </a:r>
          <a:endParaRPr lang="en-US" sz="2000" b="1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권면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b="1" kern="1200" noProof="0" dirty="0"/>
            <a:t>유다와 </a:t>
          </a:r>
          <a:r>
            <a:rPr lang="ko-KR" altLang="en-US" sz="2000" b="1" kern="1200" noProof="0" dirty="0" err="1"/>
            <a:t>실라는</a:t>
          </a:r>
          <a:r>
            <a:rPr lang="ko-KR" altLang="en-US" sz="2000" b="1" kern="1200" noProof="0" dirty="0"/>
            <a:t> 교회들을 위로하고 용기 주기 위해 파견됨</a:t>
          </a:r>
          <a:r>
            <a:rPr lang="en-US" altLang="ko-KR" sz="2000" b="1" kern="1200" noProof="0" dirty="0"/>
            <a:t>.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위로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하나님께서 보내셨고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눅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교회들을 이끌 영적 선물을 받았고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고전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교회의 터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기초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가 되었고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계시를 받았고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엡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3:5).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정의가 실현되는 것을 기뻐함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계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/>
            <a:t>디모데의 사역은 예언된 것이었으며</a:t>
          </a:r>
          <a:r>
            <a:rPr lang="en-US" altLang="ko-KR" sz="2000" b="1" kern="1200" noProof="0" dirty="0"/>
            <a:t>(</a:t>
          </a:r>
          <a:r>
            <a:rPr lang="ko-KR" altLang="en-US" sz="2000" b="1" kern="1200" noProof="0" dirty="0" err="1"/>
            <a:t>딤전</a:t>
          </a:r>
          <a:r>
            <a:rPr lang="ko-KR" altLang="en-US" sz="2000" b="1" kern="1200" noProof="0" dirty="0"/>
            <a:t> </a:t>
          </a:r>
          <a:r>
            <a:rPr lang="en-US" altLang="ko-KR" sz="2000" b="1" kern="1200" noProof="0" dirty="0"/>
            <a:t>1:18). </a:t>
          </a:r>
          <a:r>
            <a:rPr lang="ko-KR" altLang="en-US" sz="2000" b="1" kern="1200" noProof="0" dirty="0"/>
            <a:t>그는 바울과 함께 고린도후서</a:t>
          </a:r>
          <a:r>
            <a:rPr lang="en-US" altLang="ko-KR" sz="2000" b="1" kern="1200" noProof="0" dirty="0"/>
            <a:t>, </a:t>
          </a:r>
          <a:r>
            <a:rPr lang="ko-KR" altLang="en-US" sz="2000" b="1" kern="1200" noProof="0" dirty="0"/>
            <a:t>빌립보서</a:t>
          </a:r>
          <a:r>
            <a:rPr lang="en-US" altLang="ko-KR" sz="2000" b="1" kern="1200" noProof="0" dirty="0"/>
            <a:t>, </a:t>
          </a:r>
          <a:r>
            <a:rPr lang="ko-KR" altLang="en-US" sz="2000" b="1" kern="1200" noProof="0" dirty="0"/>
            <a:t>골로새서</a:t>
          </a:r>
          <a:r>
            <a:rPr lang="en-US" altLang="ko-KR" sz="2000" b="1" kern="1200" noProof="0" dirty="0"/>
            <a:t>, </a:t>
          </a:r>
          <a:r>
            <a:rPr lang="ko-KR" altLang="en-US" sz="2000" b="1" kern="1200" noProof="0" dirty="0" err="1"/>
            <a:t>데살로니가전서</a:t>
          </a:r>
          <a:r>
            <a:rPr lang="en-US" altLang="ko-KR" sz="2000" b="1" kern="1200" noProof="0" dirty="0"/>
            <a:t>, </a:t>
          </a:r>
          <a:r>
            <a:rPr lang="ko-KR" altLang="en-US" sz="2000" b="1" kern="1200" noProof="0" dirty="0" err="1"/>
            <a:t>데살로니가후서</a:t>
          </a:r>
          <a:r>
            <a:rPr lang="en-US" altLang="ko-KR" sz="2000" b="1" kern="1200" noProof="0" dirty="0"/>
            <a:t>, </a:t>
          </a:r>
          <a:r>
            <a:rPr lang="ko-KR" altLang="en-US" sz="2000" b="1" kern="1200" noProof="0" dirty="0"/>
            <a:t>그리고 </a:t>
          </a:r>
          <a:r>
            <a:rPr lang="ko-KR" altLang="en-US" sz="2000" b="1" kern="1200" noProof="0" dirty="0" err="1"/>
            <a:t>빌레몬서를</a:t>
          </a:r>
          <a:r>
            <a:rPr lang="ko-KR" altLang="en-US" sz="2000" b="1" kern="1200" noProof="0" dirty="0"/>
            <a:t> 공동 집필했습니다</a:t>
          </a:r>
          <a:r>
            <a:rPr lang="en-US" altLang="ko-KR" sz="2000" b="1" kern="1200" noProof="0" dirty="0"/>
            <a:t>(</a:t>
          </a:r>
          <a:r>
            <a:rPr lang="ko-KR" altLang="en-US" sz="2000" b="1" kern="1200" noProof="0" dirty="0"/>
            <a:t>고후 </a:t>
          </a:r>
          <a:r>
            <a:rPr lang="en-US" altLang="ko-KR" sz="2000" b="1" kern="1200" noProof="0" dirty="0"/>
            <a:t>1:1; </a:t>
          </a:r>
          <a:r>
            <a:rPr lang="ko-KR" altLang="en-US" sz="2000" b="1" kern="1200" noProof="0" dirty="0"/>
            <a:t>빌 </a:t>
          </a:r>
          <a:r>
            <a:rPr lang="en-US" altLang="ko-KR" sz="2000" b="1" kern="1200" noProof="0" dirty="0"/>
            <a:t>1:1; </a:t>
          </a:r>
          <a:r>
            <a:rPr lang="ko-KR" altLang="en-US" sz="2000" b="1" kern="1200" noProof="0" dirty="0"/>
            <a:t>골 </a:t>
          </a:r>
          <a:r>
            <a:rPr lang="en-US" altLang="ko-KR" sz="2000" b="1" kern="1200" noProof="0" dirty="0"/>
            <a:t>1:1; </a:t>
          </a:r>
          <a:r>
            <a:rPr lang="ko-KR" altLang="en-US" sz="2000" b="1" kern="1200" noProof="0" dirty="0" err="1"/>
            <a:t>살전</a:t>
          </a:r>
          <a:r>
            <a:rPr lang="ko-KR" altLang="en-US" sz="2000" b="1" kern="1200" noProof="0" dirty="0"/>
            <a:t> </a:t>
          </a:r>
          <a:r>
            <a:rPr lang="en-US" altLang="ko-KR" sz="2000" b="1" kern="1200" noProof="0" dirty="0"/>
            <a:t>1:1; </a:t>
          </a:r>
          <a:r>
            <a:rPr lang="ko-KR" altLang="en-US" sz="2000" b="1" kern="1200" noProof="0" dirty="0" err="1"/>
            <a:t>살후</a:t>
          </a:r>
          <a:r>
            <a:rPr lang="ko-KR" altLang="en-US" sz="2000" b="1" kern="1200" noProof="0" dirty="0"/>
            <a:t> </a:t>
          </a:r>
          <a:r>
            <a:rPr lang="en-US" altLang="ko-KR" sz="2000" b="1" kern="1200" noProof="0" dirty="0"/>
            <a:t>1:1; </a:t>
          </a:r>
          <a:r>
            <a:rPr lang="ko-KR" altLang="en-US" sz="2000" b="1" kern="1200" noProof="0" dirty="0"/>
            <a:t>몬 </a:t>
          </a:r>
          <a:r>
            <a:rPr lang="en-US" altLang="ko-KR" sz="2000" b="1" kern="1200" noProof="0" dirty="0"/>
            <a:t>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디모데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 err="1"/>
            <a:t>디도는</a:t>
          </a:r>
          <a:r>
            <a:rPr lang="ko-KR" altLang="en-US" sz="2000" b="1" kern="1200" noProof="0" dirty="0"/>
            <a:t> 덕을 쌓고</a:t>
          </a:r>
          <a:r>
            <a:rPr lang="en-US" altLang="ko-KR" sz="2000" b="1" kern="1200" noProof="0" dirty="0"/>
            <a:t>(</a:t>
          </a:r>
          <a:r>
            <a:rPr lang="ko-KR" altLang="en-US" sz="2000" b="1" kern="1200" noProof="0" dirty="0"/>
            <a:t>고후 </a:t>
          </a:r>
          <a:r>
            <a:rPr lang="en-US" altLang="ko-KR" sz="2000" b="1" kern="1200" noProof="0" dirty="0"/>
            <a:t>8:6), </a:t>
          </a:r>
          <a:r>
            <a:rPr lang="ko-KR" altLang="en-US" sz="2000" b="1" kern="1200" noProof="0" dirty="0"/>
            <a:t>권면하고</a:t>
          </a:r>
          <a:r>
            <a:rPr lang="en-US" altLang="ko-KR" sz="2000" b="1" kern="1200" noProof="0" dirty="0"/>
            <a:t>(</a:t>
          </a:r>
          <a:r>
            <a:rPr lang="ko-KR" altLang="en-US" sz="2000" b="1" kern="1200" noProof="0" dirty="0" err="1"/>
            <a:t>딛</a:t>
          </a:r>
          <a:r>
            <a:rPr lang="ko-KR" altLang="en-US" sz="2000" b="1" kern="1200" noProof="0" dirty="0"/>
            <a:t> </a:t>
          </a:r>
          <a:r>
            <a:rPr lang="en-US" altLang="ko-KR" sz="2000" b="1" kern="1200" noProof="0" dirty="0"/>
            <a:t>2:6, 9, 15),</a:t>
          </a:r>
          <a:r>
            <a:rPr lang="ko-KR" altLang="en-US" sz="2000" b="1" kern="1200" noProof="0" dirty="0"/>
            <a:t> 위로하는 </a:t>
          </a:r>
          <a:r>
            <a:rPr lang="en-US" altLang="ko-KR" sz="2000" b="1" kern="1200" noProof="0" dirty="0"/>
            <a:t>(</a:t>
          </a:r>
          <a:r>
            <a:rPr lang="ko-KR" altLang="en-US" sz="2000" b="1" kern="1200" noProof="0" dirty="0"/>
            <a:t>고후 </a:t>
          </a:r>
          <a:r>
            <a:rPr lang="en-US" altLang="ko-KR" sz="2000" b="1" kern="1200" noProof="0" dirty="0"/>
            <a:t>7:13)</a:t>
          </a:r>
          <a:r>
            <a:rPr lang="ko-KR" altLang="en-US" sz="2000" b="1" kern="1200" noProof="0" dirty="0"/>
            <a:t> 등 몇 가지 선지자의 역할을 수행했습니다</a:t>
          </a:r>
          <a:r>
            <a:rPr lang="en-US" altLang="ko-KR" sz="2000" b="1" kern="1200" noProof="0" dirty="0"/>
            <a:t>.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b="1" kern="1200" spc="6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디도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837422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600" b="1" spc="30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latin typeface="Aptos" panose="02110004020202020204"/>
              </a:rPr>
              <a:t>신약성경의 선지자들</a:t>
            </a:r>
            <a:endParaRPr kumimoji="0" lang="en-US" sz="6600" b="1" i="0" u="none" strike="noStrike" kern="1200" cap="none" spc="3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831478" y="0"/>
            <a:ext cx="2255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과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년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월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24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일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66E4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은사는 여러 가지나 성령은 같고 직분은 여러 가지나 주는 같으며 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또 사역은 여러 가지나 모든 것을 모든 사람 가운데서 이루시는 하나님은 같으니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고전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신약성경 선지자들의 역할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신약성경의 선자자들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ko-KR" alt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예언된 </a:t>
            </a:r>
            <a:r>
              <a:rPr lang="ko-KR" alt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선지자이신</a:t>
            </a:r>
            <a:r>
              <a:rPr lang="ko-KR" alt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예수님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선지자와 사도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여성 선지자들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바울의 동역자들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거짓 선지자들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prstClr val="black"/>
                </a:solidFill>
              </a:rPr>
              <a:t>말라기서</a:t>
            </a:r>
            <a:r>
              <a:rPr lang="ko-KR" altLang="en-US" sz="2000" b="1" dirty="0">
                <a:solidFill>
                  <a:prstClr val="black"/>
                </a:solidFill>
              </a:rPr>
              <a:t> 이후 사백 년 동안 하나님의 백성들에게는 예언자의 음성이 들리지 않았습니다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이스라엘 백성들은 예언자의 침묵이 길어지자 성경 정경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즉 구약성경이 완성되었다고 생각했습니다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3047289"/>
            <a:ext cx="76390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새 선지자들과 여성 선지자들은 어떤 임무를 맡았습니까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그들은 누구였습니까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구약 시대처럼 거짓 선지자도 있었습니까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304801" y="1392990"/>
            <a:ext cx="7639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그러나 하나님께서는 더 이상 침묵하지 않으셨습니다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때가 이르자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새 예언자인 침례 요한을 보내셨습니다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마 </a:t>
            </a:r>
            <a:r>
              <a:rPr lang="en-US" altLang="ko-KR" sz="2000" b="1" dirty="0">
                <a:solidFill>
                  <a:prstClr val="black"/>
                </a:solidFill>
              </a:rPr>
              <a:t>11:7-9). </a:t>
            </a:r>
            <a:r>
              <a:rPr lang="ko-KR" altLang="en-US" sz="2000" b="1" dirty="0">
                <a:solidFill>
                  <a:prstClr val="black"/>
                </a:solidFill>
              </a:rPr>
              <a:t>그리고 다른 선지자들이 등장하기 시작했습니다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새 선지자들은 자신의 임무와 함께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신약성경을 기록하는 역할을 맡았습니다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신약성경 선지자들의 역할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그러나 예언하는 자는 사람에게 말하여 덕을 세우며 권면하며 </a:t>
            </a:r>
            <a:r>
              <a:rPr lang="ko-KR" alt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안위하는</a:t>
            </a:r>
            <a:r>
              <a:rPr lang="ko-KR" alt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것이요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고전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8" y="838398"/>
            <a:ext cx="11782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신약성경에서 예언은 </a:t>
            </a:r>
            <a:r>
              <a:rPr lang="ko-KR" altLang="en-US" sz="2000" b="1" dirty="0" err="1">
                <a:solidFill>
                  <a:prstClr val="black"/>
                </a:solidFill>
              </a:rPr>
              <a:t>성령님께서</a:t>
            </a:r>
            <a:r>
              <a:rPr lang="ko-KR" altLang="en-US" sz="2000" b="1" dirty="0">
                <a:solidFill>
                  <a:prstClr val="black"/>
                </a:solidFill>
              </a:rPr>
              <a:t> 풍성하게 주신 영적 선물이라고 합니다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롬 </a:t>
            </a:r>
            <a:r>
              <a:rPr lang="en-US" altLang="ko-KR" sz="2000" b="1" dirty="0">
                <a:solidFill>
                  <a:prstClr val="black"/>
                </a:solidFill>
              </a:rPr>
              <a:t>12:6). </a:t>
            </a:r>
            <a:r>
              <a:rPr lang="ko-KR" altLang="en-US" sz="2000" b="1" dirty="0">
                <a:solidFill>
                  <a:prstClr val="black"/>
                </a:solidFill>
              </a:rPr>
              <a:t>한 교회 안에 예언자들이 너무 많아서 한 사람씩 차례대로 말해야 할 정도였습니다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고전 </a:t>
            </a:r>
            <a:r>
              <a:rPr lang="en-US" altLang="ko-KR" sz="2000" b="1" dirty="0">
                <a:solidFill>
                  <a:prstClr val="black"/>
                </a:solidFill>
              </a:rPr>
              <a:t>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656864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649821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 예언자들은 어떤 역할을 했습니까</a:t>
            </a:r>
            <a:r>
              <a:rPr lang="en-US" altLang="ko-KR" sz="2000" b="1" dirty="0">
                <a:solidFill>
                  <a:prstClr val="black"/>
                </a:solidFill>
              </a:rPr>
              <a:t>? (</a:t>
            </a:r>
            <a:r>
              <a:rPr lang="ko-KR" altLang="en-US" sz="2000" b="1" dirty="0">
                <a:solidFill>
                  <a:prstClr val="black"/>
                </a:solidFill>
              </a:rPr>
              <a:t>계 </a:t>
            </a:r>
            <a:r>
              <a:rPr lang="en-US" altLang="ko-KR" sz="2000" b="1" dirty="0">
                <a:solidFill>
                  <a:prstClr val="black"/>
                </a:solidFill>
              </a:rPr>
              <a:t>19:10; 1:1; </a:t>
            </a:r>
            <a:r>
              <a:rPr lang="ko-KR" altLang="en-US" sz="2000" b="1" dirty="0">
                <a:solidFill>
                  <a:prstClr val="black"/>
                </a:solidFill>
              </a:rPr>
              <a:t>엡 </a:t>
            </a:r>
            <a:r>
              <a:rPr lang="en-US" altLang="ko-KR" sz="2000" b="1" dirty="0">
                <a:solidFill>
                  <a:prstClr val="black"/>
                </a:solidFill>
              </a:rPr>
              <a:t>4:11-12; </a:t>
            </a:r>
            <a:r>
              <a:rPr lang="ko-KR" altLang="en-US" sz="2000" b="1" dirty="0">
                <a:solidFill>
                  <a:prstClr val="black"/>
                </a:solidFill>
              </a:rPr>
              <a:t>고전 </a:t>
            </a:r>
            <a:r>
              <a:rPr lang="en-US" altLang="ko-KR" sz="2000" b="1" dirty="0">
                <a:solidFill>
                  <a:prstClr val="black"/>
                </a:solidFill>
              </a:rPr>
              <a:t>14:3; 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15:32)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259056"/>
            <a:ext cx="475668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신약성경의 선자자들</a:t>
            </a:r>
            <a:endParaRPr kumimoji="0" lang="en-US" sz="66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ko-KR" alt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예언된 </a:t>
            </a:r>
            <a:r>
              <a:rPr lang="ko-KR" altLang="en-US" sz="4400" b="1" dirty="0" err="1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선지자이신</a:t>
            </a:r>
            <a:r>
              <a:rPr lang="ko-KR" alt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 예수님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여호와께서는 여러분을 위해 여러분의 동족 가운데서 나와 같은 예언자 한 사람을 세우실 것입니다</a:t>
            </a:r>
            <a:r>
              <a:rPr lang="en-US" altLang="ko-KR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</a:p>
          <a:p>
            <a:pPr lvl="0" algn="ctr">
              <a:defRPr/>
            </a:pPr>
            <a:r>
              <a:rPr lang="ko-KR" alt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여러분은 그의 말에 순종해야 합니다</a:t>
            </a:r>
            <a:r>
              <a:rPr lang="en-US" altLang="ko-KR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예수님께서 세상에 계실 때 사람들은 그분을 선지자로 여겼습니다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마 </a:t>
            </a:r>
            <a:r>
              <a:rPr lang="en-US" altLang="ko-KR" sz="2000" b="1" dirty="0">
                <a:solidFill>
                  <a:prstClr val="black"/>
                </a:solidFill>
              </a:rPr>
              <a:t>21:11; </a:t>
            </a:r>
            <a:r>
              <a:rPr lang="ko-KR" altLang="en-US" sz="2000" b="1" dirty="0">
                <a:solidFill>
                  <a:prstClr val="black"/>
                </a:solidFill>
              </a:rPr>
              <a:t>막 </a:t>
            </a:r>
            <a:r>
              <a:rPr lang="en-US" altLang="ko-KR" sz="2000" b="1" dirty="0">
                <a:solidFill>
                  <a:prstClr val="black"/>
                </a:solidFill>
              </a:rPr>
              <a:t>6:15; </a:t>
            </a:r>
            <a:r>
              <a:rPr lang="ko-KR" altLang="en-US" sz="2000" b="1" dirty="0" err="1">
                <a:solidFill>
                  <a:prstClr val="black"/>
                </a:solidFill>
              </a:rPr>
              <a:t>눅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7:16; </a:t>
            </a:r>
            <a:r>
              <a:rPr lang="ko-KR" altLang="en-US" sz="2000" b="1" dirty="0">
                <a:solidFill>
                  <a:prstClr val="black"/>
                </a:solidFill>
              </a:rPr>
              <a:t>요 </a:t>
            </a:r>
            <a:r>
              <a:rPr lang="en-US" altLang="ko-KR" sz="2000" b="1" dirty="0">
                <a:solidFill>
                  <a:prstClr val="black"/>
                </a:solidFill>
              </a:rPr>
              <a:t>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7" y="379070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예수님은 다른 예언자들처럼 단순히 </a:t>
            </a:r>
            <a:r>
              <a:rPr lang="en-US" altLang="ko-KR" sz="2000" b="1" dirty="0">
                <a:solidFill>
                  <a:prstClr val="black"/>
                </a:solidFill>
              </a:rPr>
              <a:t>“</a:t>
            </a:r>
            <a:r>
              <a:rPr lang="ko-KR" altLang="en-US" sz="2000" b="1" dirty="0">
                <a:solidFill>
                  <a:prstClr val="black"/>
                </a:solidFill>
              </a:rPr>
              <a:t>어두운 곳을 비추는 빛</a:t>
            </a:r>
            <a:r>
              <a:rPr lang="en-US" altLang="ko-KR" sz="2000" b="1" dirty="0">
                <a:solidFill>
                  <a:prstClr val="black"/>
                </a:solidFill>
              </a:rPr>
              <a:t>”</a:t>
            </a:r>
            <a:r>
              <a:rPr lang="ko-KR" altLang="en-US" sz="2000" b="1" dirty="0">
                <a:solidFill>
                  <a:prstClr val="black"/>
                </a:solidFill>
              </a:rPr>
              <a:t> 이 아닌</a:t>
            </a:r>
            <a:r>
              <a:rPr lang="en-US" altLang="ko-KR" sz="2000" b="1" dirty="0">
                <a:solidFill>
                  <a:prstClr val="black"/>
                </a:solidFill>
              </a:rPr>
              <a:t>, ‘</a:t>
            </a:r>
            <a:r>
              <a:rPr lang="ko-KR" altLang="en-US" sz="2000" b="1" dirty="0">
                <a:solidFill>
                  <a:prstClr val="black"/>
                </a:solidFill>
              </a:rPr>
              <a:t>그 빛</a:t>
            </a:r>
            <a:r>
              <a:rPr lang="en-US" altLang="ko-KR" sz="2000" b="1" dirty="0">
                <a:solidFill>
                  <a:prstClr val="black"/>
                </a:solidFill>
              </a:rPr>
              <a:t>’</a:t>
            </a:r>
            <a:r>
              <a:rPr lang="ko-KR" altLang="en-US" sz="2000" b="1" dirty="0">
                <a:solidFill>
                  <a:prstClr val="black"/>
                </a:solidFill>
              </a:rPr>
              <a:t>이십니다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벧후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1:19; </a:t>
            </a:r>
            <a:r>
              <a:rPr lang="ko-KR" altLang="en-US" sz="2000" b="1" dirty="0">
                <a:solidFill>
                  <a:prstClr val="black"/>
                </a:solidFill>
              </a:rPr>
              <a:t>요 </a:t>
            </a:r>
            <a:r>
              <a:rPr lang="en-US" altLang="ko-KR" sz="2000" b="1" dirty="0">
                <a:solidFill>
                  <a:prstClr val="black"/>
                </a:solidFill>
              </a:rPr>
              <a:t>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90145"/>
            <a:ext cx="2338081" cy="27707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8" y="2972854"/>
            <a:ext cx="75034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그러나 예수님은 성령님의 감동을 받아 하나님의 말씀을 기록한 것이 아니라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자신이 </a:t>
            </a:r>
            <a:r>
              <a:rPr lang="en-US" altLang="ko-KR" sz="2000" b="1" dirty="0">
                <a:solidFill>
                  <a:prstClr val="black"/>
                </a:solidFill>
              </a:rPr>
              <a:t>‘</a:t>
            </a:r>
            <a:r>
              <a:rPr lang="ko-KR" altLang="en-US" sz="2000" b="1" dirty="0">
                <a:solidFill>
                  <a:prstClr val="black"/>
                </a:solidFill>
              </a:rPr>
              <a:t>하나님의 말씀</a:t>
            </a:r>
            <a:r>
              <a:rPr lang="en-US" altLang="ko-KR" sz="2000" b="1" dirty="0">
                <a:solidFill>
                  <a:prstClr val="black"/>
                </a:solidFill>
              </a:rPr>
              <a:t>’</a:t>
            </a:r>
            <a:r>
              <a:rPr lang="ko-KR" altLang="en-US" sz="2000" b="1" dirty="0">
                <a:solidFill>
                  <a:prstClr val="black"/>
                </a:solidFill>
              </a:rPr>
              <a:t> 그 자체라고 선언하셨습니다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요 </a:t>
            </a:r>
            <a:r>
              <a:rPr lang="en-US" altLang="ko-KR" sz="2000" b="1" dirty="0">
                <a:solidFill>
                  <a:prstClr val="black"/>
                </a:solidFill>
              </a:rPr>
              <a:t>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287417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베드로는 예수님을 모세와 다른 예언자들이 예언한 선지자이자 메시아라고 분명히 말했습니다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신 </a:t>
            </a:r>
            <a:r>
              <a:rPr lang="en-US" altLang="ko-KR" sz="2000" b="1" dirty="0">
                <a:solidFill>
                  <a:prstClr val="black"/>
                </a:solidFill>
              </a:rPr>
              <a:t>18:15; 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3:18-26).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80" y="195719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예수님도 자신을 선지자로 소개하셨습니다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막 </a:t>
            </a:r>
            <a:r>
              <a:rPr lang="en-US" altLang="ko-KR" sz="2000" b="1" dirty="0">
                <a:solidFill>
                  <a:prstClr val="black"/>
                </a:solidFill>
              </a:rPr>
              <a:t>6:4; </a:t>
            </a:r>
            <a:r>
              <a:rPr lang="ko-KR" altLang="en-US" sz="2000" b="1" dirty="0" err="1">
                <a:solidFill>
                  <a:prstClr val="black"/>
                </a:solidFill>
              </a:rPr>
              <a:t>눅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13:33)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002806"/>
            <a:ext cx="43729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예수님의 사역은 다른 모든 선지자들의 사역을 뛰어넘는 것이었습니다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예수님은 자신의 삶과 죽음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부활하심으로 우리 모두에게 영생을 주신 유일한 분이십니다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선지자와 사도</a:t>
            </a:r>
          </a:p>
          <a:p>
            <a:pPr lvl="0" algn="ctr">
              <a:defRPr/>
            </a:pPr>
            <a:endParaRPr lang="ko-KR" altLang="en-US" sz="4400" b="1" spc="60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이제 그의 거룩한 사도들과 선지자들에게 성령으로 </a:t>
            </a:r>
            <a:r>
              <a:rPr lang="ko-KR" alt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나타내신것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같이 </a:t>
            </a:r>
            <a:endParaRPr lang="en-US" altLang="ko-KR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lvl="0" algn="ctr">
              <a:defRPr/>
            </a:pP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다른 세대에서는 사람의 아들들에게 알게 하지 아니하셨으니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엡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23013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사도들과 예언자들이 함께 언급될 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사도들이 예언자들보다 먼저 언급되었으며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눅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11</a:t>
            </a:r>
            <a:r>
              <a:rPr lang="ko-KR" altLang="en-US" sz="2000" b="1" dirty="0">
                <a:solidFill>
                  <a:prstClr val="black"/>
                </a:solidFill>
              </a:rPr>
              <a:t>장 </a:t>
            </a:r>
            <a:r>
              <a:rPr lang="en-US" altLang="ko-KR" sz="2000" b="1" dirty="0">
                <a:solidFill>
                  <a:prstClr val="black"/>
                </a:solidFill>
              </a:rPr>
              <a:t>49</a:t>
            </a:r>
            <a:r>
              <a:rPr lang="ko-KR" altLang="en-US" sz="2000" b="1" dirty="0">
                <a:solidFill>
                  <a:prstClr val="black"/>
                </a:solidFill>
              </a:rPr>
              <a:t>절은 예외</a:t>
            </a:r>
            <a:r>
              <a:rPr lang="en-US" altLang="ko-KR" sz="2000" b="1" dirty="0">
                <a:solidFill>
                  <a:prstClr val="black"/>
                </a:solidFill>
              </a:rPr>
              <a:t>), </a:t>
            </a:r>
            <a:r>
              <a:rPr lang="ko-KR" altLang="en-US" sz="2000" b="1" dirty="0">
                <a:solidFill>
                  <a:prstClr val="black"/>
                </a:solidFill>
              </a:rPr>
              <a:t>베드로는 사도들을 고대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구약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의 예언자들과 같이 취급했습니다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벧후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3</a:t>
            </a:r>
            <a:r>
              <a:rPr lang="ko-KR" altLang="en-US" sz="2000" b="1" dirty="0">
                <a:solidFill>
                  <a:prstClr val="black"/>
                </a:solidFill>
              </a:rPr>
              <a:t>장 </a:t>
            </a:r>
            <a:r>
              <a:rPr lang="en-US" altLang="ko-KR" sz="2000" b="1" dirty="0">
                <a:solidFill>
                  <a:prstClr val="black"/>
                </a:solidFill>
              </a:rPr>
              <a:t>2</a:t>
            </a:r>
            <a:r>
              <a:rPr lang="ko-KR" altLang="en-US" sz="2000" b="1" dirty="0">
                <a:solidFill>
                  <a:prstClr val="black"/>
                </a:solidFill>
              </a:rPr>
              <a:t>절</a:t>
            </a:r>
            <a:r>
              <a:rPr lang="en-US" altLang="ko-KR" sz="2000" b="1" dirty="0">
                <a:solidFill>
                  <a:prstClr val="black"/>
                </a:solidFill>
              </a:rPr>
              <a:t>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신약성경의 사도들과 선지자들의 공통된 특징은</a:t>
            </a:r>
            <a:r>
              <a:rPr lang="en-US" altLang="ko-KR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30550" y="5238272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신약 시대에는 여러 선지자들이 활동했는데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성경에 기록된 사람들은 </a:t>
            </a:r>
            <a:r>
              <a:rPr lang="ko-KR" altLang="en-US" sz="2000" b="1" dirty="0" err="1">
                <a:solidFill>
                  <a:prstClr val="black"/>
                </a:solidFill>
              </a:rPr>
              <a:t>바나바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사도</a:t>
            </a:r>
            <a:r>
              <a:rPr lang="en-US" altLang="ko-KR" sz="2000" b="1" dirty="0">
                <a:solidFill>
                  <a:prstClr val="black"/>
                </a:solidFill>
              </a:rPr>
              <a:t>), </a:t>
            </a:r>
            <a:r>
              <a:rPr lang="ko-KR" altLang="en-US" sz="2000" b="1" dirty="0" err="1">
                <a:solidFill>
                  <a:prstClr val="black"/>
                </a:solidFill>
              </a:rPr>
              <a:t>시므온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 err="1">
                <a:solidFill>
                  <a:prstClr val="black"/>
                </a:solidFill>
              </a:rPr>
              <a:t>루기오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 err="1">
                <a:solidFill>
                  <a:prstClr val="black"/>
                </a:solidFill>
              </a:rPr>
              <a:t>마나엔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사울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사도</a:t>
            </a:r>
            <a:r>
              <a:rPr lang="en-US" altLang="ko-KR" sz="2000" b="1" dirty="0">
                <a:solidFill>
                  <a:prstClr val="black"/>
                </a:solidFill>
              </a:rPr>
              <a:t>), </a:t>
            </a:r>
            <a:r>
              <a:rPr lang="ko-KR" altLang="en-US" sz="2000" b="1" dirty="0">
                <a:solidFill>
                  <a:prstClr val="black"/>
                </a:solidFill>
              </a:rPr>
              <a:t>유다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실라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</a:t>
            </a:r>
            <a:r>
              <a:rPr lang="ko-KR" altLang="en-US" sz="2000" b="1" dirty="0" err="1">
                <a:solidFill>
                  <a:prstClr val="black"/>
                </a:solidFill>
              </a:rPr>
              <a:t>아가보</a:t>
            </a:r>
            <a:r>
              <a:rPr lang="ko-KR" altLang="en-US" sz="2000" b="1" dirty="0">
                <a:solidFill>
                  <a:prstClr val="black"/>
                </a:solidFill>
              </a:rPr>
              <a:t> 입니다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11:27; 13:1; 15:32; 19:6-7;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사도들은 예수님의 부활을 증언하라는 특별한 사명을 받았습니다</a:t>
            </a:r>
            <a:br>
              <a:rPr lang="es-ES" altLang="ko-KR" sz="2000" b="1" dirty="0">
                <a:solidFill>
                  <a:prstClr val="black"/>
                </a:solidFill>
              </a:rPr>
            </a:b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-1" y="-80040"/>
            <a:ext cx="12191999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defRPr/>
            </a:pPr>
            <a:r>
              <a:rPr lang="ko-KR" altLang="en-U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여성 선지자들</a:t>
            </a:r>
          </a:p>
          <a:p>
            <a:pPr lvl="0" algn="ctr">
              <a:defRPr/>
            </a:pPr>
            <a:endParaRPr lang="ko-KR" altLang="en-US" sz="5400" b="1" spc="100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전도자 빌림은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lang="ko-KR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딸 넷이 있으니 처녀로 예언하는 자라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행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신약성경에 나오는 유일한 여성 선지자는 안나인데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그녀는 “예루살렘의 구원을 기다리는 모든 사람들에게 그 아기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즉 </a:t>
            </a:r>
            <a:r>
              <a:rPr lang="ko-KR" altLang="en-US" sz="2000" b="1" dirty="0" err="1">
                <a:solidFill>
                  <a:prstClr val="black"/>
                </a:solidFill>
              </a:rPr>
              <a:t>예수님에</a:t>
            </a:r>
            <a:r>
              <a:rPr lang="ko-KR" altLang="en-US" sz="2000" b="1" dirty="0">
                <a:solidFill>
                  <a:prstClr val="black"/>
                </a:solidFill>
              </a:rPr>
              <a:t> 대하여 </a:t>
            </a:r>
            <a:r>
              <a:rPr lang="ko-KR" altLang="en-US" sz="2000" b="1" dirty="0" err="1">
                <a:solidFill>
                  <a:prstClr val="black"/>
                </a:solidFill>
              </a:rPr>
              <a:t>말”했습니다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눅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2:36-38).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03764" y="4937492"/>
            <a:ext cx="38700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prstClr val="black"/>
                </a:solidFill>
              </a:rPr>
              <a:t>요엘은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 err="1">
                <a:solidFill>
                  <a:prstClr val="black"/>
                </a:solidFill>
              </a:rPr>
              <a:t>성령님께서</a:t>
            </a:r>
            <a:r>
              <a:rPr lang="ko-KR" altLang="en-US" sz="2000" b="1" dirty="0">
                <a:solidFill>
                  <a:prstClr val="black"/>
                </a:solidFill>
              </a:rPr>
              <a:t> 아들과 딸들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노인들과 젊은이들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남종들과 여종들에게 예언의 선물을 주실 것이라고 예언했습니다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요엘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예언의 선물은 남녀 구분 없이 받을 수 있는 영적 선물이었습니다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고전 </a:t>
            </a:r>
            <a:r>
              <a:rPr lang="en-US" altLang="ko-KR" sz="2000" b="1" dirty="0">
                <a:solidFill>
                  <a:prstClr val="black"/>
                </a:solidFill>
              </a:rPr>
              <a:t>11:4-5).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전도자 </a:t>
            </a:r>
            <a:r>
              <a:rPr lang="ko-KR" altLang="en-US" sz="2000" b="1" dirty="0" err="1">
                <a:solidFill>
                  <a:prstClr val="black"/>
                </a:solidFill>
              </a:rPr>
              <a:t>빌립의</a:t>
            </a:r>
            <a:r>
              <a:rPr lang="ko-KR" altLang="en-US" sz="2000" b="1" dirty="0">
                <a:solidFill>
                  <a:prstClr val="black"/>
                </a:solidFill>
              </a:rPr>
              <a:t> 네 딸도 예언의 은사를 받았습니다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ko-KR" altLang="en-US" sz="5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바울의 동역자들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1" y="923330"/>
            <a:ext cx="787563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아들 디모데야 내가 </a:t>
            </a:r>
            <a:r>
              <a:rPr lang="ko-KR" alt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네게</a:t>
            </a:r>
            <a:r>
              <a:rPr lang="ko-KR" alt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이 경계로써 </a:t>
            </a:r>
            <a:r>
              <a:rPr lang="ko-KR" alt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명하노니</a:t>
            </a:r>
            <a:r>
              <a:rPr lang="ko-KR" alt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endParaRPr lang="en-US" altLang="ko-KR" b="1" dirty="0">
              <a:solidFill>
                <a:srgbClr val="B78B19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 algn="ctr">
              <a:defRPr/>
            </a:pPr>
            <a:r>
              <a:rPr lang="ko-KR" alt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전에 너를 지도한 예언을 따라 그것으로 선한 싸움을 싸우며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딤전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764065"/>
            <a:ext cx="7632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사도들과 남녀 예언자들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외에도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 err="1">
                <a:solidFill>
                  <a:prstClr val="black"/>
                </a:solidFill>
              </a:rPr>
              <a:t>실라나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 err="1">
                <a:solidFill>
                  <a:prstClr val="black"/>
                </a:solidFill>
              </a:rPr>
              <a:t>바나바처럼</a:t>
            </a:r>
            <a:r>
              <a:rPr lang="ko-KR" altLang="en-US" sz="2000" b="1" dirty="0">
                <a:solidFill>
                  <a:prstClr val="black"/>
                </a:solidFill>
              </a:rPr>
              <a:t> 예언의 은사를 받았던 바울의 동역자들도 성경에 소개됩니다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7290401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5836235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lvl="0" algn="ctr">
              <a:defRPr/>
            </a:pPr>
            <a:r>
              <a:rPr lang="ko-KR" altLang="en-U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거짓 선지자들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사랑하는 자들아 영을 다 믿지 말고 오직 영들이 하나님께 속하였나 시험하라 </a:t>
            </a:r>
            <a:endParaRPr lang="en-US" altLang="ko-KR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lvl="0" algn="ctr">
              <a:defRPr/>
            </a:pPr>
            <a:r>
              <a:rPr lang="ko-KR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많은 거짓 선지자가 세상에 </a:t>
            </a:r>
            <a:r>
              <a:rPr lang="ko-KR" alt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나왔음이니라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요일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예수님은 거짓 선지자들이 나타날 것을 경고하셨는데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그들을 “사나운 </a:t>
            </a:r>
            <a:r>
              <a:rPr lang="ko-KR" alt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늑대들”이라고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부르셨습니다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마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24:24; 7:15).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이러한 거짓 선지자들은 초기 교회 안에서도 활동하기 시작했습니다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요일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55832" y="4660986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 믿는 사람들은 예언자들을 검증하고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그들의 모든 기별이 성경과 일치하는지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그리고 그리스도를 중심으로 하는지 확인하라는 지시를 받았습니다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거짓 선지자들과 그들을 조종하는 악한 세력들에 맞서 싸울 우리의 유일한 방어책은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하나님께서 준비하신 갑옷을 입는 것입니다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엡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46339" y="3606115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참 예언은 하나님의 말씀과 일치하고 그리스도를 바라보게 하며 교회를 세우는 반면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거짓 예언자들은 분열을 일으키는 가르침을 퍼뜨리고 자신의 이익만을 추구합니다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2" y="2453877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바울은 에베소 교회 장로들에게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사나운 늑대들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나타날 것을 경고했습니다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행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20:29). 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또 고린도 교회 사람들에게는 “거짓 </a:t>
            </a:r>
            <a:r>
              <a:rPr lang="ko-KR" alt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사도들”이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활동하고 있음을 경고했습니다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고후 </a:t>
            </a:r>
            <a:r>
              <a:rPr lang="en-US" altLang="ko-K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007645" y="659973"/>
            <a:ext cx="799309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족장들과 선지자들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그리고 사도들은 성령님의 감동을 받아 말했으며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그 기별들은 자기 능력이나 자기 것이 아니라고 분명히 말했습니다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그들은 어떠한 보상이나 이득을 바라지 않았고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다른 사람들이 자신들을 위대한 사업을 시작한 사람들로 치켜세우기를 바라지 않았습니다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그들은 최선을 다해 모든 찬양을 받으셔야 할 하나님과 그분의 영광이 훼손되지 않도록 노력했습니다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자신들은 하나님의 능력과 그분의 기별을 전하라는 임무를 받은 사람들에 불과하다고 선포했습니다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하나님은 자신들의 권위이자 넉넉한 지원자이셨습니다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5102063" y="6009306"/>
            <a:ext cx="4833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엘렌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화잇</a:t>
            </a:r>
            <a:r>
              <a:rPr lang="en-US" sz="1600" b="1" dirty="0">
                <a:solidFill>
                  <a:prstClr val="black"/>
                </a:solidFill>
              </a:rPr>
              <a:t> (</a:t>
            </a:r>
            <a:r>
              <a:rPr lang="ko-KR" altLang="en-US" sz="1600" b="1" dirty="0">
                <a:solidFill>
                  <a:prstClr val="black"/>
                </a:solidFill>
              </a:rPr>
              <a:t>예수님처럼</a:t>
            </a:r>
            <a:r>
              <a:rPr lang="en-US" sz="1600" b="1" dirty="0">
                <a:solidFill>
                  <a:prstClr val="black"/>
                </a:solidFill>
              </a:rPr>
              <a:t>,</a:t>
            </a:r>
            <a:r>
              <a:rPr lang="ko-KR" altLang="en-US" sz="1600" b="1" dirty="0">
                <a:solidFill>
                  <a:prstClr val="black"/>
                </a:solidFill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</a:rPr>
              <a:t>“To be like Jesus” </a:t>
            </a:r>
            <a:r>
              <a:rPr lang="en-US" sz="1600" b="1" dirty="0">
                <a:solidFill>
                  <a:prstClr val="black"/>
                </a:solidFill>
              </a:rPr>
              <a:t> 7</a:t>
            </a:r>
            <a:r>
              <a:rPr lang="ko-KR" altLang="en-US" sz="1600" b="1" dirty="0">
                <a:solidFill>
                  <a:prstClr val="black"/>
                </a:solidFill>
              </a:rPr>
              <a:t>월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30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일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latin typeface="Aptos" panose="02110004020202020204"/>
              </a:rPr>
              <a:t>부록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ko-KR" alt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엘렌 </a:t>
            </a:r>
            <a:r>
              <a:rPr kumimoji="0" lang="ko-KR" altLang="en-US" sz="3200" b="1" i="0" u="none" strike="noStrike" kern="1200" cap="none" spc="0" normalizeH="0" baseline="0" noProof="0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화잇의</a:t>
            </a:r>
            <a:r>
              <a:rPr kumimoji="0" lang="ko-KR" alt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사역의 주요 원칙들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734980"/>
            <a:ext cx="8579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b="1" dirty="0">
                <a:solidFill>
                  <a:prstClr val="black"/>
                </a:solidFill>
              </a:rPr>
              <a:t>엘렌 </a:t>
            </a:r>
            <a:r>
              <a:rPr lang="ko-KR" altLang="en-US" b="1" dirty="0" err="1">
                <a:solidFill>
                  <a:prstClr val="black"/>
                </a:solidFill>
              </a:rPr>
              <a:t>화잇의</a:t>
            </a:r>
            <a:r>
              <a:rPr lang="ko-KR" altLang="en-US" b="1" dirty="0">
                <a:solidFill>
                  <a:prstClr val="black"/>
                </a:solidFill>
              </a:rPr>
              <a:t> 사역에는 두 가지 근본 원칙이 있었습니다</a:t>
            </a:r>
            <a:r>
              <a:rPr lang="en-US" altLang="ko-KR" b="1" dirty="0">
                <a:solidFill>
                  <a:prstClr val="black"/>
                </a:solidFill>
              </a:rPr>
              <a:t>. </a:t>
            </a:r>
            <a:r>
              <a:rPr lang="ko-KR" altLang="en-US" b="1" dirty="0">
                <a:solidFill>
                  <a:prstClr val="black"/>
                </a:solidFill>
              </a:rPr>
              <a:t>하나는 사람들을 예수님께로 인도하는 것이고</a:t>
            </a:r>
            <a:r>
              <a:rPr lang="en-US" altLang="ko-KR" b="1" dirty="0">
                <a:solidFill>
                  <a:prstClr val="black"/>
                </a:solidFill>
              </a:rPr>
              <a:t>, </a:t>
            </a:r>
            <a:r>
              <a:rPr lang="ko-KR" altLang="en-US" b="1" dirty="0">
                <a:solidFill>
                  <a:prstClr val="black"/>
                </a:solidFill>
              </a:rPr>
              <a:t>다른 하나는 사람들이 성경을 연구하도록 이끄는 것이었습니다</a:t>
            </a:r>
            <a:r>
              <a:rPr lang="en-US" altLang="ko-KR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45451" y="4364931"/>
            <a:ext cx="625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 b="1" dirty="0">
                <a:solidFill>
                  <a:schemeClr val="accent2">
                    <a:lumMod val="50000"/>
                  </a:schemeClr>
                </a:solidFill>
              </a:rPr>
              <a:t>두 번째 원칙</a:t>
            </a:r>
            <a:r>
              <a:rPr lang="en-US" altLang="ko-KR" sz="2000" b="1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ko-KR" altLang="en-US" sz="2000" b="1" dirty="0">
                <a:solidFill>
                  <a:schemeClr val="accent2">
                    <a:lumMod val="50000"/>
                  </a:schemeClr>
                </a:solidFill>
              </a:rPr>
              <a:t>성경</a:t>
            </a:r>
          </a:p>
          <a:p>
            <a:pPr lvl="0">
              <a:defRPr/>
            </a:pPr>
            <a:r>
              <a:rPr lang="ko-KR" altLang="en-US" sz="2000" b="1" dirty="0" err="1">
                <a:solidFill>
                  <a:srgbClr val="5C3C4C"/>
                </a:solidFill>
              </a:rPr>
              <a:t>화잇</a:t>
            </a:r>
            <a:r>
              <a:rPr lang="ko-KR" altLang="en-US" sz="2000" b="1" dirty="0">
                <a:solidFill>
                  <a:srgbClr val="5C3C4C"/>
                </a:solidFill>
              </a:rPr>
              <a:t> 부인은 자신의 글이 성경보다 더 뛰어나다고 주장한 적이 없으며</a:t>
            </a:r>
            <a:r>
              <a:rPr lang="en-US" altLang="ko-KR" sz="2000" b="1" dirty="0">
                <a:solidFill>
                  <a:srgbClr val="5C3C4C"/>
                </a:solidFill>
              </a:rPr>
              <a:t>, </a:t>
            </a:r>
            <a:r>
              <a:rPr lang="ko-KR" altLang="en-US" sz="2000" b="1" dirty="0">
                <a:solidFill>
                  <a:srgbClr val="5C3C4C"/>
                </a:solidFill>
              </a:rPr>
              <a:t>오히려 자신의 글을 항상 성경으로 검증하라고 권고했습니다</a:t>
            </a:r>
            <a:r>
              <a:rPr lang="en-US" altLang="ko-KR" sz="2000" b="1" dirty="0">
                <a:solidFill>
                  <a:srgbClr val="5C3C4C"/>
                </a:solidFill>
              </a:rPr>
              <a:t>. </a:t>
            </a:r>
            <a:r>
              <a:rPr lang="ko-KR" altLang="en-US" sz="2000" b="1" dirty="0">
                <a:solidFill>
                  <a:srgbClr val="5C3C4C"/>
                </a:solidFill>
              </a:rPr>
              <a:t>자신은 주님의 말씀을 전하라는 임무를 받았으며 사람들을 </a:t>
            </a:r>
            <a:r>
              <a:rPr lang="en-US" altLang="ko-KR" sz="2000" b="1" dirty="0">
                <a:solidFill>
                  <a:srgbClr val="5C3C4C"/>
                </a:solidFill>
              </a:rPr>
              <a:t>‘</a:t>
            </a:r>
            <a:r>
              <a:rPr lang="ko-KR" altLang="en-US" sz="2000" b="1" dirty="0">
                <a:solidFill>
                  <a:srgbClr val="5C3C4C"/>
                </a:solidFill>
              </a:rPr>
              <a:t>더 큰 빛</a:t>
            </a:r>
            <a:r>
              <a:rPr lang="en-US" altLang="ko-KR" sz="2000" b="1" dirty="0">
                <a:solidFill>
                  <a:srgbClr val="5C3C4C"/>
                </a:solidFill>
              </a:rPr>
              <a:t>’</a:t>
            </a:r>
            <a:r>
              <a:rPr lang="ko-KR" altLang="en-US" sz="2000" b="1" dirty="0">
                <a:solidFill>
                  <a:srgbClr val="5C3C4C"/>
                </a:solidFill>
              </a:rPr>
              <a:t>인 성경으로 인도하는 </a:t>
            </a:r>
            <a:r>
              <a:rPr lang="en-US" altLang="ko-KR" sz="2000" b="1" dirty="0">
                <a:solidFill>
                  <a:srgbClr val="5C3C4C"/>
                </a:solidFill>
              </a:rPr>
              <a:t>‘</a:t>
            </a:r>
            <a:r>
              <a:rPr lang="ko-KR" altLang="en-US" sz="2000" b="1" dirty="0">
                <a:solidFill>
                  <a:srgbClr val="5C3C4C"/>
                </a:solidFill>
              </a:rPr>
              <a:t>더 작은 빛</a:t>
            </a:r>
            <a:r>
              <a:rPr lang="en-US" altLang="ko-KR" sz="2000" b="1" dirty="0">
                <a:solidFill>
                  <a:srgbClr val="5C3C4C"/>
                </a:solidFill>
              </a:rPr>
              <a:t>’</a:t>
            </a:r>
            <a:r>
              <a:rPr lang="ko-KR" altLang="en-US" sz="2000" b="1" dirty="0">
                <a:solidFill>
                  <a:srgbClr val="5C3C4C"/>
                </a:solidFill>
              </a:rPr>
              <a:t>이라고 했습니다 </a:t>
            </a:r>
            <a:r>
              <a:rPr lang="en-US" altLang="ko-KR" sz="2000" b="1" dirty="0">
                <a:solidFill>
                  <a:srgbClr val="5C3C4C"/>
                </a:solidFill>
              </a:rPr>
              <a:t>(</a:t>
            </a:r>
            <a:r>
              <a:rPr lang="ko-KR" altLang="en-US" sz="2000" b="1" dirty="0" err="1">
                <a:solidFill>
                  <a:srgbClr val="5C3C4C"/>
                </a:solidFill>
              </a:rPr>
              <a:t>가려뽑은</a:t>
            </a:r>
            <a:r>
              <a:rPr lang="ko-KR" altLang="en-US" sz="2000" b="1" dirty="0">
                <a:solidFill>
                  <a:srgbClr val="5C3C4C"/>
                </a:solidFill>
              </a:rPr>
              <a:t> 기별</a:t>
            </a:r>
            <a:r>
              <a:rPr lang="en-US" altLang="ko-KR" sz="2000" b="1" dirty="0">
                <a:solidFill>
                  <a:srgbClr val="5C3C4C"/>
                </a:solidFill>
              </a:rPr>
              <a:t> </a:t>
            </a:r>
            <a:r>
              <a:rPr lang="ko-KR" altLang="en-US" sz="2000" b="1" dirty="0">
                <a:solidFill>
                  <a:srgbClr val="5C3C4C"/>
                </a:solidFill>
              </a:rPr>
              <a:t>제</a:t>
            </a:r>
            <a:r>
              <a:rPr lang="en-US" altLang="ko-KR" sz="2000" b="1" dirty="0">
                <a:solidFill>
                  <a:srgbClr val="5C3C4C"/>
                </a:solidFill>
              </a:rPr>
              <a:t>3</a:t>
            </a:r>
            <a:r>
              <a:rPr lang="ko-KR" altLang="en-US" sz="2000" b="1" dirty="0">
                <a:solidFill>
                  <a:srgbClr val="5C3C4C"/>
                </a:solidFill>
              </a:rPr>
              <a:t>권</a:t>
            </a:r>
            <a:r>
              <a:rPr lang="en-US" altLang="ko-KR" sz="2000" b="1" dirty="0">
                <a:solidFill>
                  <a:srgbClr val="5C3C4C"/>
                </a:solidFill>
              </a:rPr>
              <a:t>, 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32601"/>
            <a:ext cx="81029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첫번째 원칙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예수님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altLang="ko-KR" sz="2000" b="1" dirty="0">
                <a:solidFill>
                  <a:prstClr val="black"/>
                </a:solidFill>
              </a:rPr>
              <a:t>1888</a:t>
            </a:r>
            <a:r>
              <a:rPr lang="ko-KR" altLang="en-US" sz="2000" b="1" dirty="0">
                <a:solidFill>
                  <a:prstClr val="black"/>
                </a:solidFill>
              </a:rPr>
              <a:t>년 연합회를 마친 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논의된 주제에 관한 질문을 받았을 때 그녀는</a:t>
            </a:r>
            <a:r>
              <a:rPr lang="en-US" altLang="ko-KR" sz="2000" b="1" dirty="0">
                <a:solidFill>
                  <a:prstClr val="black"/>
                </a:solidFill>
              </a:rPr>
              <a:t> “</a:t>
            </a:r>
            <a:r>
              <a:rPr lang="ko-KR" altLang="en-US" sz="2000" b="1" dirty="0">
                <a:solidFill>
                  <a:prstClr val="black"/>
                </a:solidFill>
              </a:rPr>
              <a:t>지난 </a:t>
            </a:r>
            <a:r>
              <a:rPr lang="en-US" altLang="ko-KR" sz="2000" b="1" dirty="0">
                <a:solidFill>
                  <a:prstClr val="black"/>
                </a:solidFill>
              </a:rPr>
              <a:t>45</a:t>
            </a:r>
            <a:r>
              <a:rPr lang="ko-KR" altLang="en-US" sz="2000" b="1" dirty="0">
                <a:solidFill>
                  <a:prstClr val="black"/>
                </a:solidFill>
              </a:rPr>
              <a:t>년 동안 제가 여러분에게 강조해왔던 것은 바로 비길 데 없는 그리스도의 매력입니다</a:t>
            </a:r>
            <a:r>
              <a:rPr lang="en-US" altLang="ko-KR" sz="2000" b="1" dirty="0">
                <a:solidFill>
                  <a:prstClr val="black"/>
                </a:solidFill>
              </a:rPr>
              <a:t>.”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</a:rPr>
              <a:t>(『</a:t>
            </a:r>
            <a:r>
              <a:rPr lang="ko-KR" altLang="en-US" sz="1600" b="1" dirty="0">
                <a:solidFill>
                  <a:prstClr val="black"/>
                </a:solidFill>
              </a:rPr>
              <a:t>설교와 강연</a:t>
            </a:r>
            <a:r>
              <a:rPr lang="en-US" altLang="ko-KR" sz="1600" b="1" dirty="0">
                <a:solidFill>
                  <a:prstClr val="black"/>
                </a:solidFill>
              </a:rPr>
              <a:t>』 </a:t>
            </a:r>
            <a:r>
              <a:rPr lang="ko-KR" altLang="en-US" sz="1600" b="1" dirty="0">
                <a:solidFill>
                  <a:prstClr val="black"/>
                </a:solidFill>
              </a:rPr>
              <a:t>제</a:t>
            </a:r>
            <a:r>
              <a:rPr lang="en-US" altLang="ko-KR" sz="1600" b="1" dirty="0">
                <a:solidFill>
                  <a:prstClr val="black"/>
                </a:solidFill>
              </a:rPr>
              <a:t>1</a:t>
            </a:r>
            <a:r>
              <a:rPr lang="ko-KR" altLang="en-US" sz="1600" b="1" dirty="0">
                <a:solidFill>
                  <a:prstClr val="black"/>
                </a:solidFill>
              </a:rPr>
              <a:t>권</a:t>
            </a:r>
            <a:r>
              <a:rPr lang="en-US" altLang="ko-KR" sz="1600" b="1" dirty="0">
                <a:solidFill>
                  <a:prstClr val="black"/>
                </a:solidFill>
              </a:rPr>
              <a:t>, 116)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1132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58</cp:revision>
  <dcterms:created xsi:type="dcterms:W3CDTF">2026-10-05T23:31:51Z</dcterms:created>
  <dcterms:modified xsi:type="dcterms:W3CDTF">2026-10-23T04:55:27Z</dcterms:modified>
</cp:coreProperties>
</file>