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290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8BEFD"/>
    <a:srgbClr val="2F3195"/>
    <a:srgbClr val="BEA60B"/>
    <a:srgbClr val="1F2163"/>
    <a:srgbClr val="DED4C0"/>
    <a:srgbClr val="D5C8AF"/>
    <a:srgbClr val="A98F59"/>
    <a:srgbClr val="D6BEA6"/>
    <a:srgbClr val="AF7F4F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59" autoAdjust="0"/>
    <p:restoredTop sz="96266"/>
  </p:normalViewPr>
  <p:slideViewPr>
    <p:cSldViewPr snapToGrid="0">
      <p:cViewPr varScale="1">
        <p:scale>
          <a:sx n="31" d="100"/>
          <a:sy n="31" d="100"/>
        </p:scale>
        <p:origin x="102" y="1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하나님께서 예수님에게 기별을 주시고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예수님은 그 기별을 천사에게 전해 주시고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천사는 선지자 요한에게 그 기별을 전하고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요한은 받은 기별을 글로 적습니다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43286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>
            <a:spcAft>
              <a:spcPts val="0"/>
            </a:spcAft>
          </a:pPr>
          <a:r>
            <a:rPr lang="ko-KR" altLang="en-US" sz="1800" b="1" noProof="0" dirty="0">
              <a:solidFill>
                <a:srgbClr val="3399FF"/>
              </a:solidFill>
            </a:rPr>
            <a:t>환상과 꿈을 통해</a:t>
          </a:r>
          <a:r>
            <a:rPr lang="en" sz="1800" b="1" noProof="0" dirty="0">
              <a:solidFill>
                <a:srgbClr val="3399FF"/>
              </a:solidFill>
            </a:rPr>
            <a:t> </a:t>
          </a:r>
        </a:p>
        <a:p>
          <a:pPr>
            <a:spcAft>
              <a:spcPts val="0"/>
            </a:spcAft>
          </a:pPr>
          <a:r>
            <a:rPr lang="en" sz="1800" b="1" noProof="0" dirty="0">
              <a:solidFill>
                <a:srgbClr val="3399FF"/>
              </a:solidFill>
            </a:rPr>
            <a:t>(</a:t>
          </a:r>
          <a:r>
            <a:rPr lang="ko-KR" altLang="en-US" sz="1800" b="1" noProof="0" dirty="0">
              <a:solidFill>
                <a:srgbClr val="3399FF"/>
              </a:solidFill>
            </a:rPr>
            <a:t>민</a:t>
          </a:r>
          <a:r>
            <a:rPr lang="en" sz="1800" b="1" noProof="0" dirty="0">
              <a:solidFill>
                <a:srgbClr val="3399FF"/>
              </a:solidFill>
            </a:rPr>
            <a:t> 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ko-KR" altLang="en-US" sz="1800" b="1" noProof="0" dirty="0">
              <a:solidFill>
                <a:srgbClr val="CC0099"/>
              </a:solidFill>
            </a:rPr>
            <a:t>개인적 체험</a:t>
          </a:r>
          <a:r>
            <a:rPr lang="en" sz="1800" b="1" noProof="0" dirty="0">
              <a:solidFill>
                <a:srgbClr val="CC0099"/>
              </a:solidFill>
            </a:rPr>
            <a:t> (</a:t>
          </a:r>
          <a:r>
            <a:rPr lang="ko-KR" altLang="en-US" sz="1800" b="1" noProof="0" dirty="0">
              <a:solidFill>
                <a:srgbClr val="CC0099"/>
              </a:solidFill>
            </a:rPr>
            <a:t>요일</a:t>
          </a:r>
          <a:r>
            <a:rPr lang="en" sz="1800" b="1" noProof="0" dirty="0">
              <a:solidFill>
                <a:srgbClr val="CC0099"/>
              </a:solidFill>
            </a:rPr>
            <a:t> 1:3)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ko-KR" altLang="en-US" sz="1800" b="1" noProof="0" dirty="0">
              <a:solidFill>
                <a:srgbClr val="009900"/>
              </a:solidFill>
            </a:rPr>
            <a:t>역사를 연구함</a:t>
          </a:r>
          <a:r>
            <a:rPr lang="en" sz="1800" b="1" noProof="0" dirty="0">
              <a:solidFill>
                <a:srgbClr val="009900"/>
              </a:solidFill>
            </a:rPr>
            <a:t> (</a:t>
          </a:r>
          <a:r>
            <a:rPr lang="ko-KR" altLang="en-US" sz="1800" b="1" noProof="0" dirty="0" err="1">
              <a:solidFill>
                <a:srgbClr val="009900"/>
              </a:solidFill>
            </a:rPr>
            <a:t>눅</a:t>
          </a:r>
          <a:r>
            <a:rPr lang="en" sz="1800" b="1" noProof="0" dirty="0">
              <a:solidFill>
                <a:srgbClr val="009900"/>
              </a:solidFill>
            </a:rPr>
            <a:t>. 1:3)</a:t>
          </a:r>
          <a:endParaRPr lang="es-ES" sz="180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ko-KR" altLang="en-US" sz="1800" b="1" noProof="0" dirty="0" err="1">
              <a:solidFill>
                <a:srgbClr val="C46200"/>
              </a:solidFill>
            </a:rPr>
            <a:t>성령님께서</a:t>
          </a:r>
          <a:r>
            <a:rPr lang="ko-KR" altLang="en-US" sz="1800" b="1" noProof="0" dirty="0">
              <a:solidFill>
                <a:srgbClr val="C46200"/>
              </a:solidFill>
            </a:rPr>
            <a:t> 감동하심</a:t>
          </a:r>
          <a:r>
            <a:rPr lang="en" sz="1800" b="1" noProof="0" dirty="0">
              <a:solidFill>
                <a:srgbClr val="C46200"/>
              </a:solidFill>
            </a:rPr>
            <a:t> (</a:t>
          </a:r>
          <a:r>
            <a:rPr lang="ko-KR" altLang="en-US" sz="1800" b="1" noProof="0" dirty="0" err="1">
              <a:solidFill>
                <a:srgbClr val="C46200"/>
              </a:solidFill>
            </a:rPr>
            <a:t>벧후</a:t>
          </a:r>
          <a:r>
            <a:rPr lang="en" sz="1800" b="1" noProof="0" dirty="0">
              <a:solidFill>
                <a:srgbClr val="C46200"/>
              </a:solidFill>
            </a:rPr>
            <a:t>. 1:21)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아담과 하와에게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창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2:16-17)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십계명을 주실 때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신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예수님께서 침례 받으실 때 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마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pPr>
            <a:lnSpc>
              <a:spcPct val="70000"/>
            </a:lnSpc>
            <a:spcAft>
              <a:spcPts val="0"/>
            </a:spcAft>
          </a:pP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산에서 변화되실 때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막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역사적 사건을 기억하기 위해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출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17:14)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우리를 가르치시기 위해 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전도서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우리를 회개로 이끄시기 위해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렘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36:2-3)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우리가 본받거나 피해야 할 교훈을 주시기 위해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고전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10:11)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미래의 일들을 알려주시려고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ko-KR" altLang="en-US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계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1:19)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5608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하나님께서 예수님에게 기별을 주시고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9775" y="44167"/>
        <a:ext cx="1565459" cy="1419650"/>
      </dsp:txXfrm>
    </dsp:sp>
    <dsp:sp modelId="{C1A951EB-92D0-4EA5-B808-B8F81EFF2714}">
      <dsp:nvSpPr>
        <dsp:cNvPr id="0" name=""/>
        <dsp:cNvSpPr/>
      </dsp:nvSpPr>
      <dsp:spPr>
        <a:xfrm>
          <a:off x="1727379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727379" y="703417"/>
        <a:ext cx="100878" cy="101149"/>
      </dsp:txXfrm>
    </dsp:sp>
    <dsp:sp modelId="{536BA26D-96E9-43CD-9F34-FE8D79D31E7E}">
      <dsp:nvSpPr>
        <dsp:cNvPr id="0" name=""/>
        <dsp:cNvSpPr/>
      </dsp:nvSpPr>
      <dsp:spPr>
        <a:xfrm>
          <a:off x="1931311" y="0"/>
          <a:ext cx="1653793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예수님은 그 기별을 천사에게 전해 주시고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75478" y="44167"/>
        <a:ext cx="1565459" cy="1419650"/>
      </dsp:txXfrm>
    </dsp:sp>
    <dsp:sp modelId="{1CCF270D-2EFA-4A30-8B0B-F909824C4644}">
      <dsp:nvSpPr>
        <dsp:cNvPr id="0" name=""/>
        <dsp:cNvSpPr/>
      </dsp:nvSpPr>
      <dsp:spPr>
        <a:xfrm>
          <a:off x="3653081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53081" y="703417"/>
        <a:ext cx="100878" cy="101149"/>
      </dsp:txXfrm>
    </dsp:sp>
    <dsp:sp modelId="{A76F26DA-B2B5-4160-A59F-FAADB69541D4}">
      <dsp:nvSpPr>
        <dsp:cNvPr id="0" name=""/>
        <dsp:cNvSpPr/>
      </dsp:nvSpPr>
      <dsp:spPr>
        <a:xfrm>
          <a:off x="3857013" y="0"/>
          <a:ext cx="1653793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천사는 선지자 요한에게 그 기별을 전하고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901180" y="44167"/>
        <a:ext cx="1565459" cy="1419650"/>
      </dsp:txXfrm>
    </dsp:sp>
    <dsp:sp modelId="{C1A098E5-C144-40CF-93DC-F1AAB1171CB8}">
      <dsp:nvSpPr>
        <dsp:cNvPr id="0" name=""/>
        <dsp:cNvSpPr/>
      </dsp:nvSpPr>
      <dsp:spPr>
        <a:xfrm>
          <a:off x="5578784" y="669700"/>
          <a:ext cx="144111" cy="16858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578784" y="703417"/>
        <a:ext cx="100878" cy="101149"/>
      </dsp:txXfrm>
    </dsp:sp>
    <dsp:sp modelId="{5CA40BCF-3245-4D00-92B9-6F35E83C7BAE}">
      <dsp:nvSpPr>
        <dsp:cNvPr id="0" name=""/>
        <dsp:cNvSpPr/>
      </dsp:nvSpPr>
      <dsp:spPr>
        <a:xfrm>
          <a:off x="5782716" y="0"/>
          <a:ext cx="1653793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요한은 받은 기별을 글로 적습니다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26883" y="44167"/>
        <a:ext cx="1565459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>
              <a:solidFill>
                <a:srgbClr val="3399FF"/>
              </a:solidFill>
            </a:rPr>
            <a:t>환상과 꿈을 통해</a:t>
          </a:r>
          <a:r>
            <a:rPr lang="en" sz="1800" b="1" kern="1200" noProof="0" dirty="0">
              <a:solidFill>
                <a:srgbClr val="3399FF"/>
              </a:solidFill>
            </a:rPr>
            <a:t>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" sz="1800" b="1" kern="1200" noProof="0" dirty="0">
              <a:solidFill>
                <a:srgbClr val="3399FF"/>
              </a:solidFill>
            </a:rPr>
            <a:t>(</a:t>
          </a:r>
          <a:r>
            <a:rPr lang="ko-KR" altLang="en-US" sz="1800" b="1" kern="1200" noProof="0" dirty="0">
              <a:solidFill>
                <a:srgbClr val="3399FF"/>
              </a:solidFill>
            </a:rPr>
            <a:t>민</a:t>
          </a:r>
          <a:r>
            <a:rPr lang="en" sz="1800" b="1" kern="1200" noProof="0" dirty="0">
              <a:solidFill>
                <a:srgbClr val="3399FF"/>
              </a:solidFill>
            </a:rPr>
            <a:t> 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>
              <a:solidFill>
                <a:srgbClr val="CC0099"/>
              </a:solidFill>
            </a:rPr>
            <a:t>개인적 체험</a:t>
          </a:r>
          <a:r>
            <a:rPr lang="en" sz="1800" b="1" kern="1200" noProof="0" dirty="0">
              <a:solidFill>
                <a:srgbClr val="CC0099"/>
              </a:solidFill>
            </a:rPr>
            <a:t> (</a:t>
          </a:r>
          <a:r>
            <a:rPr lang="ko-KR" altLang="en-US" sz="1800" b="1" kern="1200" noProof="0" dirty="0">
              <a:solidFill>
                <a:srgbClr val="CC0099"/>
              </a:solidFill>
            </a:rPr>
            <a:t>요일</a:t>
          </a:r>
          <a:r>
            <a:rPr lang="en" sz="1800" b="1" kern="1200" noProof="0" dirty="0">
              <a:solidFill>
                <a:srgbClr val="CC0099"/>
              </a:solidFill>
            </a:rPr>
            <a:t> 1:3)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>
              <a:solidFill>
                <a:srgbClr val="009900"/>
              </a:solidFill>
            </a:rPr>
            <a:t>역사를 연구함</a:t>
          </a:r>
          <a:r>
            <a:rPr lang="en" sz="1800" b="1" kern="1200" noProof="0" dirty="0">
              <a:solidFill>
                <a:srgbClr val="009900"/>
              </a:solidFill>
            </a:rPr>
            <a:t> (</a:t>
          </a:r>
          <a:r>
            <a:rPr lang="ko-KR" altLang="en-US" sz="1800" b="1" kern="1200" noProof="0" dirty="0" err="1">
              <a:solidFill>
                <a:srgbClr val="009900"/>
              </a:solidFill>
            </a:rPr>
            <a:t>눅</a:t>
          </a:r>
          <a:r>
            <a:rPr lang="en" sz="1800" b="1" kern="1200" noProof="0" dirty="0">
              <a:solidFill>
                <a:srgbClr val="009900"/>
              </a:solidFill>
            </a:rPr>
            <a:t>. 1:3)</a:t>
          </a:r>
          <a:endParaRPr lang="es-ES" sz="1800" kern="120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 err="1">
              <a:solidFill>
                <a:srgbClr val="C46200"/>
              </a:solidFill>
            </a:rPr>
            <a:t>성령님께서</a:t>
          </a:r>
          <a:r>
            <a:rPr lang="ko-KR" altLang="en-US" sz="1800" b="1" kern="1200" noProof="0" dirty="0">
              <a:solidFill>
                <a:srgbClr val="C46200"/>
              </a:solidFill>
            </a:rPr>
            <a:t> 감동하심</a:t>
          </a:r>
          <a:r>
            <a:rPr lang="en" sz="1800" b="1" kern="1200" noProof="0" dirty="0">
              <a:solidFill>
                <a:srgbClr val="C46200"/>
              </a:solidFill>
            </a:rPr>
            <a:t> (</a:t>
          </a:r>
          <a:r>
            <a:rPr lang="ko-KR" altLang="en-US" sz="1800" b="1" kern="1200" noProof="0" dirty="0" err="1">
              <a:solidFill>
                <a:srgbClr val="C46200"/>
              </a:solidFill>
            </a:rPr>
            <a:t>벧후</a:t>
          </a:r>
          <a:r>
            <a:rPr lang="en" sz="1800" b="1" kern="1200" noProof="0" dirty="0">
              <a:solidFill>
                <a:srgbClr val="C46200"/>
              </a:solidFill>
            </a:rPr>
            <a:t>. 1:21)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아담과 하와에게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창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2:16-17)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십계명을 주실 때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신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.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예수님께서 침례 받으실 때 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마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70000"/>
            </a:lnSpc>
            <a:spcBef>
              <a:spcPct val="0"/>
            </a:spcBef>
            <a:spcAft>
              <a:spcPts val="0"/>
            </a:spcAft>
            <a:buNone/>
          </a:pP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산에서 변화되실 때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b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막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9:7)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역사적 사건을 기억하기 위해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출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17:14)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우리를 가르치시기 위해 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전도서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12:10)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우리를 회개로 이끄시기 위해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렘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36:2-3)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우리가 본받거나 피해야 할 교훈을 주시기 위해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고전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10:11)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미래의 일들을 알려주시려고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ko-KR" altLang="en-US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계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. 1:19)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27/10/2026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128601" y="382012"/>
            <a:ext cx="6057900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9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계시와 영감</a:t>
            </a:r>
            <a:endParaRPr lang="es-ES" sz="9600" b="1" dirty="0">
              <a:ln/>
              <a:gradFill flip="none" rotWithShape="1">
                <a:gsLst>
                  <a:gs pos="0">
                    <a:schemeClr val="tx2">
                      <a:lumMod val="75000"/>
                      <a:lumOff val="25000"/>
                    </a:schemeClr>
                  </a:gs>
                  <a:gs pos="31000">
                    <a:schemeClr val="tx2">
                      <a:lumMod val="50000"/>
                      <a:lumOff val="50000"/>
                    </a:schemeClr>
                  </a:gs>
                  <a:gs pos="64000">
                    <a:schemeClr val="accent3">
                      <a:lumMod val="60000"/>
                      <a:lumOff val="40000"/>
                    </a:schemeClr>
                  </a:gs>
                  <a:gs pos="100000">
                    <a:srgbClr val="23261C"/>
                  </a:gs>
                </a:gsLst>
                <a:lin ang="18900000" scaled="1"/>
                <a:tileRect/>
              </a:gradFill>
              <a:effectLst>
                <a:outerShdw blurRad="60007" dist="200025" dir="15000000" sy="30000" kx="-1800000" algn="bl" rotWithShape="0">
                  <a:schemeClr val="tx2">
                    <a:lumMod val="75000"/>
                    <a:lumOff val="25000"/>
                    <a:alpha val="32000"/>
                  </a:scheme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622167"/>
            <a:ext cx="24136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50000"/>
                  </a:schemeClr>
                </a:solidFill>
              </a:rPr>
              <a:t>5</a:t>
            </a:r>
            <a:r>
              <a:rPr lang="ko-KR" altLang="en-US" sz="2000" b="1" dirty="0">
                <a:solidFill>
                  <a:schemeClr val="accent1">
                    <a:lumMod val="50000"/>
                  </a:schemeClr>
                </a:solidFill>
              </a:rPr>
              <a:t>과</a:t>
            </a:r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</a:rPr>
              <a:t>. </a:t>
            </a:r>
          </a:p>
          <a:p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</a:rPr>
              <a:t>2026</a:t>
            </a:r>
            <a:r>
              <a:rPr lang="ko-KR" altLang="en-US" sz="2000" b="1" dirty="0">
                <a:solidFill>
                  <a:schemeClr val="accent1">
                    <a:lumMod val="50000"/>
                  </a:schemeClr>
                </a:solidFill>
              </a:rPr>
              <a:t>년 </a:t>
            </a:r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</a:rPr>
              <a:t>10</a:t>
            </a:r>
            <a:r>
              <a:rPr lang="ko-KR" altLang="en-US" sz="2000" b="1" dirty="0">
                <a:solidFill>
                  <a:schemeClr val="accent1">
                    <a:lumMod val="50000"/>
                  </a:schemeClr>
                </a:solidFill>
              </a:rPr>
              <a:t>월 </a:t>
            </a:r>
            <a:r>
              <a:rPr lang="en-US" altLang="ko-KR" sz="2000" b="1" dirty="0">
                <a:solidFill>
                  <a:schemeClr val="accent1">
                    <a:lumMod val="50000"/>
                  </a:schemeClr>
                </a:solidFill>
              </a:rPr>
              <a:t>31</a:t>
            </a:r>
            <a:r>
              <a:rPr lang="ko-KR" altLang="en-US" sz="2000" b="1" dirty="0">
                <a:solidFill>
                  <a:schemeClr val="accent1">
                    <a:lumMod val="50000"/>
                  </a:schemeClr>
                </a:solidFill>
              </a:rPr>
              <a:t>일</a:t>
            </a:r>
            <a:endParaRPr lang="en-US" sz="2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18364" y="649492"/>
            <a:ext cx="5628017" cy="504753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32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예수 그리스도의 계시라 이는 하나님이 그에게 주사 반드시 속히 일어날 일들을 그 종들에게 보이시려고 그의 천사를 그 종 요한에게 보내어 알게 하신 것이라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요한은 하나님의 말씀과 예수 그리스도의 증거 곧 자기가 본 것을 다 </a:t>
            </a:r>
            <a:r>
              <a:rPr kumimoji="0" lang="ko-KR" alt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증언하였느니라</a:t>
            </a:r>
            <a:r>
              <a:rPr kumimoji="0" lang="en" sz="32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ko-KR" altLang="en-US" sz="2400" b="1" dirty="0">
                <a:solidFill>
                  <a:srgbClr val="9E3939"/>
                </a:solidFill>
                <a:latin typeface="Comic Sans MS" panose="030F0702030302020204" pitchFamily="66" charset="0"/>
              </a:rPr>
              <a:t>계</a:t>
            </a:r>
            <a:r>
              <a:rPr kumimoji="0" lang="en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1:1-2)</a:t>
            </a:r>
            <a:endParaRPr kumimoji="0" lang="en" sz="32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7688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935765" y="3819849"/>
            <a:ext cx="4636125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>
                <a:solidFill>
                  <a:srgbClr val="FA46B9"/>
                </a:solidFill>
              </a:rPr>
              <a:t>계시와 영감</a:t>
            </a:r>
            <a:r>
              <a:rPr lang="es-ES" sz="2000" b="1" dirty="0">
                <a:solidFill>
                  <a:srgbClr val="FA46B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ko-KR" altLang="en-US" sz="2000" b="1" dirty="0"/>
              <a:t>일반적 계시와 특별한 계시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ko-KR" altLang="en-US" sz="2000" b="1" dirty="0"/>
              <a:t>영감의 과정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ko-KR" altLang="en-US" sz="2000" b="1" dirty="0">
                <a:solidFill>
                  <a:srgbClr val="3E5EF9"/>
                </a:solidFill>
              </a:rPr>
              <a:t>계시가 전해지는 여러 방법들</a:t>
            </a:r>
            <a:r>
              <a:rPr lang="es-ES" sz="2000" b="1" dirty="0">
                <a:solidFill>
                  <a:srgbClr val="3E5EF9"/>
                </a:solidFill>
              </a:rPr>
              <a:t>:</a:t>
            </a:r>
          </a:p>
          <a:p>
            <a:pPr lvl="1">
              <a:spcBef>
                <a:spcPts val="600"/>
              </a:spcBef>
            </a:pPr>
            <a:r>
              <a:rPr lang="ko-KR" altLang="en-US" sz="2000" b="1" dirty="0"/>
              <a:t>음성으로 전하는 기별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ko-KR" altLang="en-US" sz="2000" b="1" dirty="0"/>
              <a:t>글로 기록된 기별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ko-KR" altLang="en-US" sz="2000" b="1" dirty="0"/>
              <a:t>드라마</a:t>
            </a:r>
            <a:r>
              <a:rPr lang="es-ES" sz="2000" b="1" dirty="0"/>
              <a:t>, </a:t>
            </a:r>
            <a:r>
              <a:rPr lang="ko-KR" altLang="en-US" sz="2000" b="1" dirty="0"/>
              <a:t>상징</a:t>
            </a:r>
            <a:r>
              <a:rPr lang="es-ES" sz="2000" b="1" dirty="0"/>
              <a:t>, </a:t>
            </a:r>
            <a:r>
              <a:rPr lang="ko-KR" altLang="en-US" sz="2000" b="1" dirty="0"/>
              <a:t>예화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221488" y="68057"/>
            <a:ext cx="74421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요한계시록 </a:t>
            </a:r>
            <a:r>
              <a:rPr lang="en-US" altLang="ko-KR" sz="2000" b="1" dirty="0"/>
              <a:t>1</a:t>
            </a:r>
            <a:r>
              <a:rPr lang="ko-KR" altLang="en-US" sz="2000" b="1" dirty="0"/>
              <a:t>장 </a:t>
            </a:r>
            <a:r>
              <a:rPr lang="en-US" altLang="ko-KR" sz="2000" b="1" dirty="0"/>
              <a:t>1-2</a:t>
            </a:r>
            <a:r>
              <a:rPr lang="ko-KR" altLang="en-US" sz="2000" b="1" dirty="0"/>
              <a:t>절에는 하나님께서 선지자를 통해 우리에게 기별을 전해 주시는 한 가지 예를 보여줍니다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5537320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133351" y="2303323"/>
            <a:ext cx="742869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그러나 이것은 하나님께서 선지자들에게 자신의 뜻을 알리시고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다시 선지자들이 하나님의 기별을 사람들에게 알려 주는 유일한 방법은 아닙니다</a:t>
            </a:r>
            <a:r>
              <a:rPr lang="en-US" altLang="ko-KR" sz="2000" b="1" dirty="0"/>
              <a:t>. 4</a:t>
            </a:r>
            <a:r>
              <a:rPr lang="ko-KR" altLang="en-US" sz="2000" b="1" dirty="0"/>
              <a:t>과에서 우리는 하나님께서 선지자들에게 자신을 계시하시고 영감을 주신 다양한 방법들을 살펴볼 것입니다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90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5290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2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2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2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2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1252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4323134"/>
            <a:ext cx="604992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8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계시와 영감</a:t>
            </a:r>
            <a:endParaRPr lang="es-E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23607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4400" b="1" spc="30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일반적 계시와 특별한 계시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781058"/>
            <a:ext cx="5514975" cy="6463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하늘이 하나님의 영광을 선포하고 하늘이 그 손으로 하신 일을 </a:t>
            </a:r>
            <a:r>
              <a:rPr lang="ko-KR" alt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나타내는도다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시편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19:1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81688" y="642558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여호와께서 이렇게 말씀하셨다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'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내가 하는 말을 잘 들어라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 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예언자에게는 내가 환상으로 나를 나타내며 꿈으로 말하지만”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민 </a:t>
            </a:r>
            <a:r>
              <a:rPr lang="en-US" altLang="ko-K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바울은 하나님이 존재하지 않는다고 하는 사람들은 “핑계할 수 </a:t>
            </a:r>
            <a:r>
              <a:rPr lang="ko-KR" altLang="en-US" sz="2000" b="1" dirty="0" err="1"/>
              <a:t>없”다고</a:t>
            </a:r>
            <a:r>
              <a:rPr lang="ko-KR" altLang="en-US" sz="2000" b="1" dirty="0"/>
              <a:t> 말합니다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왜냐하면 자연세계가 </a:t>
            </a:r>
            <a:r>
              <a:rPr lang="en-US" altLang="ko-KR" sz="2000" b="1" dirty="0"/>
              <a:t>“</a:t>
            </a:r>
            <a:r>
              <a:rPr lang="ko-KR" altLang="en-US" sz="2000" b="1" dirty="0"/>
              <a:t>그분의 보이지 아니하는 것들과</a:t>
            </a:r>
            <a:r>
              <a:rPr lang="en-US" altLang="ko-KR" sz="2000" b="1" dirty="0"/>
              <a:t>…</a:t>
            </a:r>
            <a:r>
              <a:rPr lang="ko-KR" altLang="en-US" sz="2000" b="1" dirty="0"/>
              <a:t>그분의 영원하신 능력과 신성”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롬 </a:t>
            </a:r>
            <a:r>
              <a:rPr lang="en-US" altLang="ko-KR" sz="2000" b="1" dirty="0"/>
              <a:t>1:20; </a:t>
            </a:r>
            <a:r>
              <a:rPr lang="ko-KR" altLang="en-US" sz="2000" b="1" dirty="0"/>
              <a:t>시 </a:t>
            </a:r>
            <a:r>
              <a:rPr lang="en-US" altLang="ko-KR" sz="2000" b="1" dirty="0"/>
              <a:t>19:1)</a:t>
            </a:r>
            <a:r>
              <a:rPr lang="ko-KR" altLang="en-US" sz="2000" b="1" dirty="0"/>
              <a:t>을 분명히 보여주고 있기 때문입니다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4" y="5005677"/>
            <a:ext cx="453390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따라서 하나님께서는 자신을 알려 주시기 위해 보다 직접적인 방법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즉 선지자들의 글과 예수 그리스도의 삶의 기록을 담은 성경이라는 특별계시를 주셨습니다</a:t>
            </a:r>
            <a:r>
              <a:rPr lang="en-US" altLang="ko-KR" sz="2000" b="1" dirty="0"/>
              <a:t>(</a:t>
            </a:r>
            <a:r>
              <a:rPr lang="ko-KR" altLang="en-US" sz="2000" b="1" dirty="0"/>
              <a:t>히 </a:t>
            </a:r>
            <a:r>
              <a:rPr lang="en-US" altLang="ko-KR" sz="2000" b="1" dirty="0"/>
              <a:t>1:1-2).</a:t>
            </a:r>
            <a:endParaRPr lang="en-US" sz="2000" b="1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/>
              <a:t>그러나 아담과 하와가 타락한 이후 자연 세계는 서로 먹고 먹히게 되었고</a:t>
            </a:r>
            <a:r>
              <a:rPr lang="en-US" altLang="ko-KR" sz="2000" b="1" dirty="0"/>
              <a:t>,</a:t>
            </a:r>
            <a:r>
              <a:rPr lang="ko-KR" altLang="en-US" sz="2000" b="1" dirty="0"/>
              <a:t> 지진 등 죄의 저주 아래 살게 되었습니다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0" y="2732784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우리는 생명체들의 재생 능력을 보고</a:t>
            </a:r>
            <a:r>
              <a:rPr lang="en-US" altLang="ko-KR" sz="2000" b="1" dirty="0">
                <a:solidFill>
                  <a:prstClr val="black"/>
                </a:solidFill>
              </a:rPr>
              <a:t>,</a:t>
            </a:r>
            <a:r>
              <a:rPr lang="ko-KR" altLang="en-US" sz="2000" b="1" dirty="0">
                <a:solidFill>
                  <a:prstClr val="black"/>
                </a:solidFill>
              </a:rPr>
              <a:t> 하나님께서 죄가 이 세상에 나타날 것과 그 피해에 대처하셨음을 짐작할 수 있습니다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생명체가 다치면 스스로 상처를 치료하고 새로운 조직을 재생합니다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>
                <a:solidFill>
                  <a:prstClr val="black"/>
                </a:solidFill>
              </a:rPr>
              <a:t>생명체들은 상처를 입기 전에 이미 재생 능력을 가지고 태어난 것입니다</a:t>
            </a:r>
            <a:r>
              <a:rPr lang="en-US" altLang="ko-KR" sz="2000" b="1" dirty="0">
                <a:solidFill>
                  <a:prstClr val="black"/>
                </a:solidFill>
              </a:rPr>
              <a:t>!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영감의 과정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207544" y="647282"/>
            <a:ext cx="8363154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모든 성경은 하나님의 감동으로 기록되어서 진리를 가르치고 잘못을 책망하여 바로 잡게 하고 의로 훈련시키기에 유익한 책입니다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딤후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3:16)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78994" y="1432786"/>
            <a:ext cx="81917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하나님께서 모세에게 영감을 주어 성경이 기록되기 전까지 수천 년 동안 하나님의 사역과 말씀은 사람들의 입에서 입으로 전해져 내려왔습니다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72964819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하나님께서 “</a:t>
            </a:r>
            <a:r>
              <a:rPr lang="ko-KR" altLang="en-US" sz="2000" b="1" dirty="0" err="1"/>
              <a:t>영감”을</a:t>
            </a:r>
            <a:r>
              <a:rPr lang="ko-KR" altLang="en-US" sz="2000" b="1" dirty="0"/>
              <a:t> 주신 사람들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즉 성령님의 감동하심을 받은 사람들은 하나님께서 보존하시려는 진리를 글로 남겼습니다 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벧후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1:21). </a:t>
            </a:r>
            <a:r>
              <a:rPr lang="ko-KR" altLang="en-US" sz="2000" b="1" dirty="0"/>
              <a:t>이렇게 성경은 완전한 하나님의 계시를 담고 있는 특별한 책이 되었습니다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3" y="3718440"/>
            <a:ext cx="62722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영감은 어떻게 이루어지나요</a:t>
            </a:r>
            <a:r>
              <a:rPr lang="en-US" altLang="ko-KR" sz="2000" b="1" dirty="0">
                <a:solidFill>
                  <a:prstClr val="black"/>
                </a:solidFill>
              </a:rPr>
              <a:t>?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4171190"/>
            <a:ext cx="60499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6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계시가 전해지는 여러 방법들</a:t>
            </a:r>
            <a:endParaRPr lang="es-ES" sz="6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accent4">
                  <a:lumMod val="75000"/>
                </a:schemeClr>
              </a:solidFill>
              <a:effectLst>
                <a:outerShdw dist="38100" dir="2700000" algn="bl" rotWithShape="0">
                  <a:schemeClr val="accent6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-2" y="-63043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ko-KR" altLang="en-US" sz="4400" b="1" spc="6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음성으로 전하는 기별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-18270" y="667424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왕이 </a:t>
            </a:r>
            <a:r>
              <a:rPr lang="ko-KR" alt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레위</a:t>
            </a: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사람들을 여호와의 전에 두어서 다윗과 왕의 선견자 갓과 선지자 나단이 명령한 대로 </a:t>
            </a:r>
            <a:endParaRPr lang="en-US" altLang="ko-KR" b="1" dirty="0">
              <a:solidFill>
                <a:srgbClr val="FFFF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ko-KR" alt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제금과</a:t>
            </a: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비파와 수금을 잡게 하니 이는 여호와께서 그의 선지자들로 이렇게 명령하셨음이라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</a:t>
            </a:r>
            <a:r>
              <a:rPr lang="ko-KR" alt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ko-KR" altLang="en-US" sz="1400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역대하</a:t>
            </a:r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선지자들은 하나님께 받은 말씀을 말로 전해 주면서 “여호와께서 이같이 </a:t>
            </a:r>
            <a:r>
              <a:rPr lang="ko-KR" altLang="en-US" sz="2000" b="1" dirty="0" err="1"/>
              <a:t>말씀하시느니라</a:t>
            </a:r>
            <a:r>
              <a:rPr lang="ko-KR" altLang="en-US" sz="2000" b="1" dirty="0"/>
              <a:t>”</a:t>
            </a:r>
            <a:r>
              <a:rPr lang="en-US" altLang="ko-KR" sz="2000" b="1" dirty="0"/>
              <a:t>(</a:t>
            </a:r>
            <a:r>
              <a:rPr lang="ko-KR" altLang="en-US" sz="2000" b="1" dirty="0" err="1"/>
              <a:t>삿</a:t>
            </a:r>
            <a:r>
              <a:rPr lang="ko-KR" altLang="en-US" sz="2000" b="1" dirty="0"/>
              <a:t> </a:t>
            </a:r>
            <a:r>
              <a:rPr lang="en-US" altLang="ko-KR" sz="2000" b="1" dirty="0"/>
              <a:t>6:8)</a:t>
            </a:r>
            <a:r>
              <a:rPr lang="ko-KR" altLang="en-US" sz="2000" b="1" dirty="0"/>
              <a:t>고 분명히 밝혔습니다</a:t>
            </a:r>
            <a:r>
              <a:rPr lang="en-US" altLang="ko-KR" sz="2000" b="1" dirty="0"/>
              <a:t>. </a:t>
            </a:r>
            <a:r>
              <a:rPr lang="ko-KR" altLang="en-US" sz="2000" b="1" dirty="0" err="1"/>
              <a:t>노아처럼</a:t>
            </a:r>
            <a:r>
              <a:rPr lang="ko-KR" altLang="en-US" sz="2000" b="1" dirty="0"/>
              <a:t> 하나님의 기별이 항상 글로 기록된 것은 아닙니다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38437980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000" b="1" dirty="0"/>
              <a:t>하나님께서 직접 사람들에게 말씀하신 네 번의 예</a:t>
            </a:r>
            <a:r>
              <a:rPr lang="en-US" sz="2000" b="1" dirty="0"/>
              <a:t>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8934" y="4534773"/>
            <a:ext cx="468013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나단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엘리야</a:t>
            </a:r>
            <a:r>
              <a:rPr lang="en-US" altLang="ko-KR" sz="2000" b="1" dirty="0"/>
              <a:t>, </a:t>
            </a:r>
            <a:r>
              <a:rPr lang="ko-KR" altLang="en-US" sz="2000" b="1" dirty="0" err="1"/>
              <a:t>엘리사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침례 요한 같은 많은 선지자들의 기록은 본인이 아닌 다른 선지자들의 글을 통해 알려졌지만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이 선지자들의 기별은 자신이 받은 말씀을 직접 기록한 선지자들의 글과 똑같은 권위를 지니고 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ko-KR" altLang="en-U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글로 기록된 기별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733646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여호와께서 모세에게 </a:t>
            </a:r>
            <a:r>
              <a:rPr lang="ko-KR" alt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이르시되</a:t>
            </a:r>
            <a:r>
              <a:rPr lang="ko-KR" alt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이것을 책에 기록하여 기념하게 하고</a:t>
            </a:r>
            <a:r>
              <a:rPr lang="en-US" altLang="ko-KR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…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(Exodus 17:14)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247136" y="1278447"/>
            <a:ext cx="66067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하나님은 왜 말씀을 글로 남겨 주셨을까요</a:t>
            </a:r>
            <a:r>
              <a:rPr lang="en-US" altLang="ko-KR" sz="2000" b="1" dirty="0"/>
              <a:t>?</a:t>
            </a:r>
            <a:endParaRPr lang="en-U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31031451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6" y="3981221"/>
            <a:ext cx="74390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성경 저자들은 사람들의 행동과 반응뿐 아니라 자신의 인간적인 행동과 반응도 글로 남겼습니다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시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역사적 기록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설교문도 글로 남겼지만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때로는 비성서적 저자의 인용문이나 이교 왕의 법령도 기록되어 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406753"/>
            <a:ext cx="769854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prstClr val="black"/>
                </a:solidFill>
              </a:rPr>
              <a:t>하지만 성경의 기록들은 서로 영감의 정도에 차이가 없습니다</a:t>
            </a:r>
            <a:r>
              <a:rPr lang="en-US" altLang="ko-KR" sz="2000" b="1" dirty="0">
                <a:solidFill>
                  <a:prstClr val="black"/>
                </a:solidFill>
              </a:rPr>
              <a:t>. </a:t>
            </a:r>
            <a:r>
              <a:rPr lang="ko-KR" altLang="en-US" sz="2000" b="1" dirty="0" err="1">
                <a:solidFill>
                  <a:prstClr val="black"/>
                </a:solidFill>
              </a:rPr>
              <a:t>설교든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사건이든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예언이든 모두 하나님께서 저자들을 감동하셔서 기록하게 하셨으며</a:t>
            </a:r>
            <a:r>
              <a:rPr lang="en-US" altLang="ko-KR" sz="2000" b="1" dirty="0">
                <a:solidFill>
                  <a:prstClr val="black"/>
                </a:solidFill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</a:rPr>
              <a:t>시대를 초월하여 하나님의 기별은 충실히 우리에게 전해졌습니다</a:t>
            </a:r>
            <a:r>
              <a:rPr lang="en-US" altLang="ko-KR" sz="2000" b="1" dirty="0">
                <a:solidFill>
                  <a:prstClr val="black"/>
                </a:solidFill>
              </a:rPr>
              <a:t>(</a:t>
            </a:r>
            <a:r>
              <a:rPr lang="ko-KR" altLang="en-US" sz="2000" b="1" dirty="0">
                <a:solidFill>
                  <a:prstClr val="black"/>
                </a:solidFill>
              </a:rPr>
              <a:t>딤후 </a:t>
            </a:r>
            <a:r>
              <a:rPr lang="en-US" altLang="ko-KR" sz="2000" b="1" dirty="0">
                <a:solidFill>
                  <a:prstClr val="black"/>
                </a:solidFill>
              </a:rPr>
              <a:t>3:16-17).</a:t>
            </a:r>
            <a:endParaRPr lang="en-US" sz="20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ko-KR" altLang="en-U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드라마</a:t>
            </a:r>
            <a:r>
              <a:rPr lang="en-US" altLang="ko-KR" sz="4000" b="1" dirty="0">
                <a:ln/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ko-KR" altLang="en-U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상징</a:t>
            </a:r>
            <a:r>
              <a:rPr lang="en-US" altLang="ko-KR" sz="4000" b="1" dirty="0">
                <a:ln/>
                <a:solidFill>
                  <a:schemeClr val="accent1">
                    <a:lumMod val="75000"/>
                  </a:schemeClr>
                </a:solidFill>
              </a:rPr>
              <a:t>, </a:t>
            </a:r>
            <a:r>
              <a:rPr lang="ko-KR" altLang="en-U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예화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435921" y="551472"/>
            <a:ext cx="8565202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ko-KR" alt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내가 여러 예언자들에게 말하였고 그들에게 많은 환상을 보여 주었으며 예언자들을 통하여 많은 비유를 말하였다</a:t>
            </a:r>
            <a:r>
              <a:rPr lang="en-US" altLang="ko-KR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ko-KR" alt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호세아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304060"/>
            <a:ext cx="6200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/>
              <a:t>성경에는 역사적 기록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격언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시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연설문 외에도 드라마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상징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비유를 통해 전달된 많은 기별들이 담겨 있습니다</a:t>
            </a:r>
            <a:r>
              <a:rPr lang="en-US" altLang="ko-KR" sz="2000" b="1" dirty="0"/>
              <a:t>.</a:t>
            </a:r>
            <a:endParaRPr lang="en-US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1" y="3241655"/>
            <a:ext cx="2743201" cy="52322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ko-KR" altLang="en-US" sz="2800" b="1" dirty="0">
                <a:solidFill>
                  <a:schemeClr val="accent3">
                    <a:lumMod val="75000"/>
                  </a:schemeClr>
                </a:solidFill>
              </a:rPr>
              <a:t>드라마</a:t>
            </a:r>
            <a:endParaRPr lang="es-ES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856811" y="2404066"/>
            <a:ext cx="6549356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>
                <a:solidFill>
                  <a:schemeClr val="accent3"/>
                </a:solidFill>
              </a:rPr>
              <a:t>겔 </a:t>
            </a:r>
            <a:r>
              <a:rPr lang="en-US" altLang="ko-KR" sz="2000" b="1" dirty="0">
                <a:solidFill>
                  <a:schemeClr val="accent3"/>
                </a:solidFill>
              </a:rPr>
              <a:t>4:</a:t>
            </a:r>
            <a:r>
              <a:rPr lang="ko-KR" altLang="en-US" sz="2000" b="1" dirty="0">
                <a:solidFill>
                  <a:schemeClr val="accent3"/>
                </a:solidFill>
              </a:rPr>
              <a:t> </a:t>
            </a:r>
            <a:r>
              <a:rPr lang="en-US" altLang="ko-KR" sz="2000" b="1" dirty="0">
                <a:solidFill>
                  <a:schemeClr val="accent3"/>
                </a:solidFill>
              </a:rPr>
              <a:t>1-8. </a:t>
            </a:r>
            <a:r>
              <a:rPr lang="ko-KR" altLang="en-US" sz="2000" b="1" dirty="0"/>
              <a:t>하나님께서 에스겔에게 예루살렘 성이 포위되고 함락될 것을 보여주는 모형을 만들라고 하셨습니다</a:t>
            </a:r>
            <a:r>
              <a:rPr lang="en-US" altLang="ko-KR" sz="2000" b="1" dirty="0"/>
              <a:t>.</a:t>
            </a:r>
            <a:endParaRPr lang="es-ES" sz="2000" b="1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95610" y="4300300"/>
            <a:ext cx="5706403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 err="1">
                <a:solidFill>
                  <a:schemeClr val="accent1"/>
                </a:solidFill>
              </a:rPr>
              <a:t>왕상</a:t>
            </a:r>
            <a:r>
              <a:rPr lang="ko-KR" altLang="en-US" sz="2000" b="1" dirty="0">
                <a:solidFill>
                  <a:schemeClr val="accent1"/>
                </a:solidFill>
              </a:rPr>
              <a:t> </a:t>
            </a:r>
            <a:r>
              <a:rPr lang="en-US" altLang="ko-KR" sz="2000" b="1" dirty="0">
                <a:solidFill>
                  <a:schemeClr val="accent1"/>
                </a:solidFill>
              </a:rPr>
              <a:t>20:37-42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한 선지자가 동료에게 자신을 때려 달라고 부탁하고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마치 전투에서 부상을 입은 것처럼 꾸민 뒤 </a:t>
            </a:r>
            <a:r>
              <a:rPr lang="ko-KR" altLang="en-US" sz="2000" b="1" dirty="0" err="1"/>
              <a:t>아합</a:t>
            </a:r>
            <a:r>
              <a:rPr lang="ko-KR" altLang="en-US" sz="2000" b="1" dirty="0"/>
              <a:t> 왕의 죄를 꾸짖습니다</a:t>
            </a:r>
            <a:r>
              <a:rPr lang="en-US" altLang="ko-KR" sz="2000" b="1" dirty="0"/>
              <a:t>.</a:t>
            </a:r>
            <a:endParaRPr lang="es-ES" sz="2000" b="1" dirty="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5610" y="3188929"/>
            <a:ext cx="6408274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 err="1">
                <a:solidFill>
                  <a:srgbClr val="CC9900">
                    <a:lumMod val="75000"/>
                  </a:srgbClr>
                </a:solidFill>
              </a:rPr>
              <a:t>호세아</a:t>
            </a:r>
            <a:r>
              <a:rPr lang="ko-KR" altLang="en-US" sz="2000" b="1" dirty="0">
                <a:solidFill>
                  <a:srgbClr val="CC9900">
                    <a:lumMod val="75000"/>
                  </a:srgbClr>
                </a:solidFill>
              </a:rPr>
              <a:t> </a:t>
            </a:r>
            <a:r>
              <a:rPr lang="en-US" altLang="ko-KR" sz="2000" b="1" dirty="0">
                <a:solidFill>
                  <a:srgbClr val="CC9900">
                    <a:lumMod val="75000"/>
                  </a:srgbClr>
                </a:solidFill>
              </a:rPr>
              <a:t>1:</a:t>
            </a:r>
            <a:r>
              <a:rPr lang="ko-KR" altLang="en-US" sz="2000" b="1" dirty="0">
                <a:solidFill>
                  <a:srgbClr val="CC9900">
                    <a:lumMod val="75000"/>
                  </a:srgbClr>
                </a:solidFill>
              </a:rPr>
              <a:t> </a:t>
            </a:r>
            <a:r>
              <a:rPr lang="en-US" altLang="ko-KR" sz="2000" b="1" dirty="0">
                <a:solidFill>
                  <a:srgbClr val="CC9900">
                    <a:lumMod val="75000"/>
                  </a:srgbClr>
                </a:solidFill>
              </a:rPr>
              <a:t>2-9. </a:t>
            </a:r>
            <a:r>
              <a:rPr lang="ko-KR" altLang="en-US" sz="2000" b="1" dirty="0"/>
              <a:t>하나님께서 </a:t>
            </a:r>
            <a:r>
              <a:rPr lang="ko-KR" altLang="en-US" sz="2000" b="1" dirty="0" err="1"/>
              <a:t>호세아에게</a:t>
            </a:r>
            <a:r>
              <a:rPr lang="ko-KR" altLang="en-US" sz="2000" b="1" dirty="0"/>
              <a:t> 음란한 여인과 결혼하라고 명령하시며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그녀의 불륜을 통해 이스라엘 백성들의 영적 배신을 상징적으로 보여주셨습니다</a:t>
            </a:r>
            <a:r>
              <a:rPr lang="en-US" altLang="ko-KR" sz="2000" b="1" dirty="0"/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464102"/>
            <a:ext cx="5505839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srgbClr val="0099CC"/>
                </a:solidFill>
              </a:rPr>
              <a:t>렘 </a:t>
            </a:r>
            <a:r>
              <a:rPr lang="en-US" altLang="ko-KR" sz="2000" b="1" dirty="0">
                <a:solidFill>
                  <a:srgbClr val="0099CC"/>
                </a:solidFill>
              </a:rPr>
              <a:t>13:</a:t>
            </a:r>
            <a:r>
              <a:rPr lang="ko-KR" altLang="en-US" sz="2000" b="1" dirty="0">
                <a:solidFill>
                  <a:srgbClr val="0099CC"/>
                </a:solidFill>
              </a:rPr>
              <a:t> </a:t>
            </a:r>
            <a:r>
              <a:rPr lang="en-US" altLang="ko-KR" sz="2000" b="1" dirty="0">
                <a:solidFill>
                  <a:srgbClr val="0099CC"/>
                </a:solidFill>
              </a:rPr>
              <a:t>1-11</a:t>
            </a:r>
            <a:r>
              <a:rPr lang="en-US" altLang="ko-KR" sz="2000" b="1" dirty="0"/>
              <a:t>. </a:t>
            </a:r>
            <a:r>
              <a:rPr lang="ko-KR" altLang="en-US" sz="2000" b="1" dirty="0"/>
              <a:t>하나님께서 예레미야에게 허리띠를 사서 강가에 숨겨 두라고 명하시고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나중에 그 썩은 띠를 가져오라고 하셨는데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이는 예루살렘의 도덕적 상태를 보여주었습니다</a:t>
            </a:r>
            <a:r>
              <a:rPr lang="en-US" altLang="ko-KR" sz="2000" b="1" dirty="0"/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ko-KR" altLang="en-US" dirty="0"/>
              <a:t>드라마</a:t>
            </a:r>
            <a:r>
              <a:rPr lang="en-US" altLang="ko-KR" dirty="0"/>
              <a:t>, </a:t>
            </a:r>
            <a:r>
              <a:rPr lang="ko-KR" altLang="en-US" dirty="0"/>
              <a:t>상징</a:t>
            </a:r>
            <a:r>
              <a:rPr lang="en-US" altLang="ko-KR" dirty="0"/>
              <a:t>, </a:t>
            </a:r>
            <a:r>
              <a:rPr lang="ko-KR" altLang="en-US" dirty="0"/>
              <a:t>예화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770084"/>
            <a:ext cx="2285143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ko-KR" altLang="en-US" sz="3200" dirty="0"/>
              <a:t>상징</a:t>
            </a:r>
            <a:endParaRPr lang="es-ES" sz="32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>
                <a:solidFill>
                  <a:srgbClr val="2F3195"/>
                </a:solidFill>
              </a:rPr>
              <a:t>출 </a:t>
            </a:r>
            <a:r>
              <a:rPr lang="en-US" altLang="ko-KR" sz="2000" b="1" dirty="0">
                <a:solidFill>
                  <a:srgbClr val="2F3195"/>
                </a:solidFill>
              </a:rPr>
              <a:t>25:8. </a:t>
            </a:r>
            <a:r>
              <a:rPr lang="ko-KR" altLang="en-US" sz="2000" b="1" dirty="0"/>
              <a:t>제사장들과 성소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그리고 성소 의식들은 구원의 계획을 상세히 설명하는 상징들입니다</a:t>
            </a:r>
            <a:r>
              <a:rPr lang="en-US" altLang="ko-KR" sz="2000" b="1" dirty="0"/>
              <a:t>.</a:t>
            </a:r>
            <a:endParaRPr lang="es-ES" sz="2000" b="1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46967" y="4556574"/>
            <a:ext cx="178403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ko-KR" altLang="en-US" sz="3200" dirty="0"/>
              <a:t>예화</a:t>
            </a:r>
            <a:endParaRPr lang="es-ES" sz="3200" dirty="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187035"/>
            <a:ext cx="574758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ko-KR" altLang="en-US" sz="2000" b="1" dirty="0">
                <a:solidFill>
                  <a:schemeClr val="accent1">
                    <a:lumMod val="75000"/>
                  </a:schemeClr>
                </a:solidFill>
              </a:rPr>
              <a:t>이사야 </a:t>
            </a:r>
            <a:r>
              <a:rPr lang="en-US" altLang="ko-KR" sz="2000" b="1" dirty="0">
                <a:solidFill>
                  <a:schemeClr val="accent1">
                    <a:lumMod val="75000"/>
                  </a:schemeClr>
                </a:solidFill>
              </a:rPr>
              <a:t>5:1-7. </a:t>
            </a:r>
            <a:r>
              <a:rPr lang="ko-KR" altLang="en-US" sz="2000" b="1" dirty="0"/>
              <a:t>선지자들은 사람들이 스스로 자신의 영적 상태를 점검하도록 비유로 말했습니다</a:t>
            </a:r>
            <a:r>
              <a:rPr lang="en-US" altLang="ko-KR" sz="2000" b="1" dirty="0"/>
              <a:t>.</a:t>
            </a:r>
            <a:endParaRPr lang="es-ES" sz="2000" b="1" dirty="0"/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srgbClr val="BEA60B"/>
                </a:solidFill>
              </a:rPr>
              <a:t>요</a:t>
            </a:r>
            <a:r>
              <a:rPr lang="en-US" altLang="ko-KR" sz="2000" b="1" dirty="0">
                <a:solidFill>
                  <a:srgbClr val="BEA60B"/>
                </a:solidFill>
              </a:rPr>
              <a:t>15:</a:t>
            </a:r>
            <a:r>
              <a:rPr lang="ko-KR" altLang="en-US" sz="2000" b="1" dirty="0">
                <a:solidFill>
                  <a:srgbClr val="BEA60B"/>
                </a:solidFill>
              </a:rPr>
              <a:t> </a:t>
            </a:r>
            <a:r>
              <a:rPr lang="en-US" altLang="ko-KR" sz="2000" b="1" dirty="0">
                <a:solidFill>
                  <a:srgbClr val="BEA60B"/>
                </a:solidFill>
              </a:rPr>
              <a:t>1. </a:t>
            </a:r>
            <a:r>
              <a:rPr lang="ko-KR" altLang="en-US" sz="2000" b="1" dirty="0"/>
              <a:t>예수님께서는 빛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포도나무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선한 목자와 같은 상징들을 사용하여 자신의 사명을 설명하셨습니다</a:t>
            </a:r>
            <a:r>
              <a:rPr lang="en-US" altLang="ko-KR" sz="2000" b="1" dirty="0"/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srgbClr val="CC0000"/>
                </a:solidFill>
              </a:rPr>
              <a:t>계 </a:t>
            </a:r>
            <a:r>
              <a:rPr lang="en-US" altLang="ko-KR" sz="2000" b="1" dirty="0">
                <a:solidFill>
                  <a:srgbClr val="CC0000"/>
                </a:solidFill>
              </a:rPr>
              <a:t>13:</a:t>
            </a:r>
            <a:r>
              <a:rPr lang="ko-KR" altLang="en-US" sz="2000" b="1" dirty="0">
                <a:solidFill>
                  <a:srgbClr val="CC0000"/>
                </a:solidFill>
              </a:rPr>
              <a:t> </a:t>
            </a:r>
            <a:r>
              <a:rPr lang="en-US" altLang="ko-KR" sz="2000" b="1" dirty="0">
                <a:solidFill>
                  <a:srgbClr val="CC0000"/>
                </a:solidFill>
              </a:rPr>
              <a:t>2. </a:t>
            </a:r>
            <a:r>
              <a:rPr lang="ko-KR" altLang="en-US" sz="2000" b="1" dirty="0"/>
              <a:t>다니엘서와 요한계시록은 역사적 사건들을 설명하기위해 짐승</a:t>
            </a:r>
            <a:r>
              <a:rPr lang="en-US" altLang="ko-KR" sz="2000" b="1" dirty="0"/>
              <a:t>, </a:t>
            </a:r>
            <a:r>
              <a:rPr lang="ko-KR" altLang="en-US" sz="2000" b="1" dirty="0"/>
              <a:t>뿔과 같은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상징을 사용합니다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5894921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000" b="1" dirty="0">
                <a:solidFill>
                  <a:srgbClr val="339933"/>
                </a:solidFill>
              </a:rPr>
              <a:t>마 </a:t>
            </a:r>
            <a:r>
              <a:rPr lang="en-US" altLang="ko-KR" sz="2000" b="1" dirty="0">
                <a:solidFill>
                  <a:srgbClr val="339933"/>
                </a:solidFill>
              </a:rPr>
              <a:t>13:</a:t>
            </a:r>
            <a:r>
              <a:rPr lang="ko-KR" altLang="en-US" sz="2000" b="1" dirty="0">
                <a:solidFill>
                  <a:srgbClr val="339933"/>
                </a:solidFill>
              </a:rPr>
              <a:t> </a:t>
            </a:r>
            <a:r>
              <a:rPr lang="en-US" altLang="ko-KR" sz="2000" b="1" dirty="0">
                <a:solidFill>
                  <a:srgbClr val="339933"/>
                </a:solidFill>
              </a:rPr>
              <a:t>5. </a:t>
            </a:r>
            <a:r>
              <a:rPr lang="ko-KR" altLang="en-US" sz="2000" b="1" dirty="0"/>
              <a:t>예수님은 영적 진리를 가르치기 위해 많은 비유를 사용하셨습니다</a:t>
            </a:r>
            <a:r>
              <a:rPr lang="en-US" altLang="ko-KR" sz="2000" b="1" dirty="0"/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176139" y="679343"/>
            <a:ext cx="964014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800" b="1" dirty="0">
                <a:latin typeface="Constantia" panose="02030602050306030303" pitchFamily="18" charset="0"/>
              </a:rPr>
              <a:t>“</a:t>
            </a:r>
            <a:r>
              <a:rPr lang="ko-KR" altLang="en-US" sz="2800" b="1" dirty="0">
                <a:latin typeface="Constantia" panose="02030602050306030303" pitchFamily="18" charset="0"/>
              </a:rPr>
              <a:t>성경은 사람의 마음이 갈망하는 것과 필요한 것을 완전히 만족시켜 줄 수 있을 만큼 진리를 단순하게 설명합니다</a:t>
            </a:r>
            <a:r>
              <a:rPr lang="en-US" altLang="ko-KR" sz="2800" b="1" dirty="0">
                <a:latin typeface="Constantia" panose="02030602050306030303" pitchFamily="18" charset="0"/>
              </a:rPr>
              <a:t>. </a:t>
            </a:r>
            <a:r>
              <a:rPr lang="ko-KR" altLang="en-US" sz="2800" b="1" dirty="0">
                <a:latin typeface="Constantia" panose="02030602050306030303" pitchFamily="18" charset="0"/>
              </a:rPr>
              <a:t>이러한 성경의 순전한 특성 때문에 가장 높은 교양을 쌓은 지성인들도 놀라고 성경에 매료되는 한편</a:t>
            </a:r>
            <a:r>
              <a:rPr lang="en-US" altLang="ko-KR" sz="2800" b="1" dirty="0"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latin typeface="Constantia" panose="02030602050306030303" pitchFamily="18" charset="0"/>
              </a:rPr>
              <a:t>가장 비천하고 배우지 못한 사람들까지도 구원의 길을 깨달을 수 있습니다</a:t>
            </a:r>
            <a:r>
              <a:rPr lang="en-US" altLang="ko-KR" sz="2800" b="1" dirty="0">
                <a:latin typeface="Constantia" panose="02030602050306030303" pitchFamily="18" charset="0"/>
              </a:rPr>
              <a:t>…</a:t>
            </a:r>
            <a:r>
              <a:rPr lang="ko-KR" altLang="en-US" sz="2800" b="1" dirty="0">
                <a:latin typeface="Constantia" panose="02030602050306030303" pitchFamily="18" charset="0"/>
              </a:rPr>
              <a:t>이렇게 사람을 구원할 계획이 우리 앞에 분명히 제시되어 있는 이유는 모든 사람이 하나님께서 정해 놓으신 방법</a:t>
            </a:r>
            <a:r>
              <a:rPr lang="en-US" altLang="ko-KR" sz="2800" b="1" dirty="0">
                <a:latin typeface="Constantia" panose="02030602050306030303" pitchFamily="18" charset="0"/>
              </a:rPr>
              <a:t>,</a:t>
            </a:r>
            <a:r>
              <a:rPr lang="ko-KR" altLang="en-US" sz="2800" b="1" dirty="0">
                <a:latin typeface="Constantia" panose="02030602050306030303" pitchFamily="18" charset="0"/>
              </a:rPr>
              <a:t> 즉</a:t>
            </a:r>
            <a:r>
              <a:rPr lang="en-US" altLang="ko-KR" sz="2800" b="1" dirty="0">
                <a:latin typeface="Constantia" panose="02030602050306030303" pitchFamily="18" charset="0"/>
              </a:rPr>
              <a:t> </a:t>
            </a:r>
            <a:r>
              <a:rPr lang="ko-KR" altLang="en-US" sz="2800" b="1" dirty="0">
                <a:latin typeface="Constantia" panose="02030602050306030303" pitchFamily="18" charset="0"/>
              </a:rPr>
              <a:t>하나님께 회개와 주 예수 그리스도를 믿는 믿음으로 실천해야 할 단계들을 </a:t>
            </a:r>
            <a:r>
              <a:rPr lang="ko-KR" altLang="en-US" sz="2800" b="1" dirty="0" err="1">
                <a:latin typeface="Constantia" panose="02030602050306030303" pitchFamily="18" charset="0"/>
              </a:rPr>
              <a:t>가르쳐주시기</a:t>
            </a:r>
            <a:r>
              <a:rPr lang="ko-KR" altLang="en-US" sz="2800" b="1" dirty="0">
                <a:latin typeface="Constantia" panose="02030602050306030303" pitchFamily="18" charset="0"/>
              </a:rPr>
              <a:t> </a:t>
            </a:r>
            <a:r>
              <a:rPr lang="ko-KR" altLang="en-US" sz="2800" b="1" dirty="0" err="1">
                <a:latin typeface="Constantia" panose="02030602050306030303" pitchFamily="18" charset="0"/>
              </a:rPr>
              <a:t>위함입니다</a:t>
            </a:r>
            <a:r>
              <a:rPr lang="en-US" sz="2800" b="1" dirty="0">
                <a:latin typeface="Constantia" panose="02030602050306030303" pitchFamily="18" charset="0"/>
              </a:rPr>
              <a:t>…</a:t>
            </a:r>
            <a:r>
              <a:rPr lang="ko-KR" altLang="en-US" sz="2800" b="1" dirty="0">
                <a:latin typeface="Constantia" panose="02030602050306030303" pitchFamily="18" charset="0"/>
              </a:rPr>
              <a:t> 사람이 성경을 더 깊이 탐구할수록</a:t>
            </a:r>
            <a:r>
              <a:rPr lang="en-US" altLang="ko-KR" sz="2800" b="1" dirty="0"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latin typeface="Constantia" panose="02030602050306030303" pitchFamily="18" charset="0"/>
              </a:rPr>
              <a:t>성경은 살아 계신 하나님의 말씀이라는 확신이 더 깊어지며</a:t>
            </a:r>
            <a:r>
              <a:rPr lang="en-US" altLang="ko-KR" sz="2800" b="1" dirty="0">
                <a:latin typeface="Constantia" panose="02030602050306030303" pitchFamily="18" charset="0"/>
              </a:rPr>
              <a:t>, </a:t>
            </a:r>
            <a:r>
              <a:rPr lang="ko-KR" altLang="en-US" sz="2800" b="1" dirty="0">
                <a:latin typeface="Constantia" panose="02030602050306030303" pitchFamily="18" charset="0"/>
              </a:rPr>
              <a:t>인간의 이성은 거룩한 계시의 위엄 앞에 고개를 숙이게 됩니다</a:t>
            </a:r>
            <a:r>
              <a:rPr lang="en-US" sz="28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588267" y="5840103"/>
            <a:ext cx="31373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ko-KR" altLang="en-US" sz="1600" b="1" dirty="0"/>
              <a:t>엘렌 </a:t>
            </a:r>
            <a:r>
              <a:rPr lang="ko-KR" altLang="en-US" sz="1600" b="1" dirty="0" err="1"/>
              <a:t>화잇</a:t>
            </a:r>
            <a:r>
              <a:rPr lang="en-US" sz="1600" b="1" dirty="0"/>
              <a:t> (</a:t>
            </a:r>
            <a:r>
              <a:rPr lang="ko-KR" altLang="en-US" sz="1600" b="1" dirty="0"/>
              <a:t>정로의 계단</a:t>
            </a:r>
            <a:r>
              <a:rPr lang="en-US" sz="1600" b="1" dirty="0"/>
              <a:t>. 107</a:t>
            </a:r>
            <a:r>
              <a:rPr lang="en-US" altLang="ko-KR" sz="1600" b="1" dirty="0"/>
              <a:t>,</a:t>
            </a:r>
            <a:r>
              <a:rPr lang="ko-KR" altLang="en-US" sz="1600" b="1" dirty="0"/>
              <a:t> </a:t>
            </a:r>
            <a:r>
              <a:rPr lang="en-US" altLang="ko-KR" sz="1600" b="1" dirty="0"/>
              <a:t>108</a:t>
            </a:r>
            <a:r>
              <a:rPr lang="en-U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237598" y="4466592"/>
            <a:ext cx="516538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200" b="1" dirty="0" err="1"/>
              <a:t>화잇</a:t>
            </a:r>
            <a:r>
              <a:rPr lang="ko-KR" altLang="en-US" sz="2200" b="1" dirty="0"/>
              <a:t> 부인은 자기의 인간적 경험과 소통한 글들 모두가 영감을 받은 것은 아니라는 점을 분명히 밝혔습니다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그녀의 개인적인 경험과 글들</a:t>
            </a:r>
            <a:r>
              <a:rPr lang="en-US" altLang="ko-KR" sz="2200" b="1" dirty="0"/>
              <a:t>,</a:t>
            </a:r>
            <a:r>
              <a:rPr lang="ko-KR" altLang="en-US" sz="2200" b="1" dirty="0"/>
              <a:t> 특별히 그녀의 일기나 편지를 읽을 때에는 이 점을 염두에 두는 것이 중요합니다</a:t>
            </a:r>
            <a:r>
              <a:rPr lang="en-US" altLang="ko-KR" sz="2200" b="1" dirty="0"/>
              <a:t>.</a:t>
            </a:r>
            <a:endParaRPr lang="en-US" sz="22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ko-KR" altLang="en-U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부록</a:t>
            </a:r>
            <a:r>
              <a:rPr lang="es-ES" sz="320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:</a:t>
            </a:r>
            <a:r>
              <a:rPr lang="es-ES" sz="3200" dirty="0"/>
              <a:t> </a:t>
            </a:r>
            <a:r>
              <a:rPr lang="ko-KR" altLang="en-US" sz="3200" dirty="0"/>
              <a:t>엘렌 </a:t>
            </a:r>
            <a:r>
              <a:rPr lang="ko-KR" altLang="en-US" sz="3200" dirty="0" err="1"/>
              <a:t>화잇의</a:t>
            </a:r>
            <a:r>
              <a:rPr lang="ko-KR" altLang="en-US" sz="3200" dirty="0"/>
              <a:t> 삶 속의 계시와 영감</a:t>
            </a:r>
            <a:endParaRPr lang="es-ES" sz="32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5700" y="2367171"/>
            <a:ext cx="804637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ko-KR" altLang="en-US" sz="2200" b="1" dirty="0">
                <a:solidFill>
                  <a:prstClr val="black"/>
                </a:solidFill>
              </a:rPr>
              <a:t>그녀는 영감을 받는 과정이 신성한 것과 인간적인 것이 만나 서로 돕는다는 점을 인식했습니다</a:t>
            </a:r>
            <a:r>
              <a:rPr lang="en-US" altLang="ko-KR" sz="2200" b="1" dirty="0">
                <a:solidFill>
                  <a:prstClr val="black"/>
                </a:solidFill>
              </a:rPr>
              <a:t>. </a:t>
            </a:r>
            <a:r>
              <a:rPr lang="ko-KR" altLang="en-US" sz="2200" b="1" dirty="0">
                <a:solidFill>
                  <a:prstClr val="black"/>
                </a:solidFill>
              </a:rPr>
              <a:t>하나님께서 선지자에게 계시를 주시면</a:t>
            </a:r>
            <a:r>
              <a:rPr lang="en-US" altLang="ko-KR" sz="2200" b="1" dirty="0">
                <a:solidFill>
                  <a:prstClr val="black"/>
                </a:solidFill>
              </a:rPr>
              <a:t>, </a:t>
            </a:r>
            <a:r>
              <a:rPr lang="ko-KR" altLang="en-US" sz="2200" b="1" dirty="0">
                <a:solidFill>
                  <a:prstClr val="black"/>
                </a:solidFill>
              </a:rPr>
              <a:t>선지자는 하나님의 기별을 자신의 말과 글로 표현해 사람들에게 전합니다</a:t>
            </a:r>
            <a:r>
              <a:rPr lang="en-US" altLang="ko-KR" sz="2200" b="1" dirty="0">
                <a:solidFill>
                  <a:prstClr val="black"/>
                </a:solidFill>
              </a:rPr>
              <a:t>. </a:t>
            </a:r>
            <a:r>
              <a:rPr lang="ko-KR" altLang="en-US" sz="2200" b="1" dirty="0" err="1">
                <a:solidFill>
                  <a:prstClr val="black"/>
                </a:solidFill>
              </a:rPr>
              <a:t>화잇부인은</a:t>
            </a:r>
            <a:r>
              <a:rPr lang="ko-KR" altLang="en-US" sz="2200" b="1" dirty="0">
                <a:solidFill>
                  <a:prstClr val="black"/>
                </a:solidFill>
              </a:rPr>
              <a:t> 사람의 생각을 감동하시는 성령님의 영감을</a:t>
            </a:r>
            <a:r>
              <a:rPr lang="en-US" altLang="ko-KR" sz="2200" b="1" dirty="0">
                <a:solidFill>
                  <a:prstClr val="black"/>
                </a:solidFill>
              </a:rPr>
              <a:t> </a:t>
            </a:r>
            <a:r>
              <a:rPr lang="ko-KR" altLang="en-US" sz="2200" b="1" dirty="0">
                <a:solidFill>
                  <a:prstClr val="black"/>
                </a:solidFill>
              </a:rPr>
              <a:t>하나님의 계시와 사람의 경험이 서로 협력하는 것으로 이해했습니다</a:t>
            </a:r>
            <a:r>
              <a:rPr lang="en-US" altLang="ko-KR" sz="2200" b="1" dirty="0">
                <a:solidFill>
                  <a:prstClr val="black"/>
                </a:solidFill>
              </a:rPr>
              <a:t>.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0" y="697989"/>
            <a:ext cx="825473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ko-KR" altLang="en-US" sz="2200" b="1" dirty="0"/>
              <a:t>엘렌 </a:t>
            </a:r>
            <a:r>
              <a:rPr lang="ko-KR" altLang="en-US" sz="2200" b="1" dirty="0" err="1"/>
              <a:t>화잇은</a:t>
            </a:r>
            <a:r>
              <a:rPr lang="ko-KR" altLang="en-US" sz="2200" b="1" dirty="0"/>
              <a:t> 거룩한 영감을 받았습니다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그녀의 저서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삶</a:t>
            </a:r>
            <a:r>
              <a:rPr lang="en-US" altLang="ko-KR" sz="2200" b="1" dirty="0"/>
              <a:t>, </a:t>
            </a:r>
            <a:r>
              <a:rPr lang="ko-KR" altLang="en-US" sz="2200" b="1" dirty="0"/>
              <a:t>사역은 참 선지자의 삶을 증거합니다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그녀는 성경의 선지자들과 같은 영감을 받았지만 자신의 글이 성경 말씀과 동일하다고 생각한 적은 없었습니다</a:t>
            </a:r>
            <a:r>
              <a:rPr lang="en-US" altLang="ko-KR" sz="2200" b="1" dirty="0"/>
              <a:t>. </a:t>
            </a:r>
            <a:r>
              <a:rPr lang="ko-KR" altLang="en-US" sz="2200" b="1" dirty="0"/>
              <a:t>그녀는 항상 성경을 권위 있고 오류가 없는 하나님의 계시로 여겼습니다</a:t>
            </a:r>
            <a:r>
              <a:rPr lang="en-US" altLang="ko-KR" sz="2200" b="1" dirty="0"/>
              <a:t>.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4009</TotalTime>
  <Words>1162</Words>
  <Application>Microsoft Office PowerPoint</Application>
  <PresentationFormat>Panorámica</PresentationFormat>
  <Paragraphs>81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Aptos Display</vt:lpstr>
      <vt:lpstr>Comic Sans MS</vt:lpstr>
      <vt:lpstr>Aptos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105</cp:revision>
  <dcterms:created xsi:type="dcterms:W3CDTF">2026-10-10T16:05:30Z</dcterms:created>
  <dcterms:modified xsi:type="dcterms:W3CDTF">2026-10-27T07:24:20Z</dcterms:modified>
</cp:coreProperties>
</file>