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07" r:id="rId3"/>
    <p:sldId id="312" r:id="rId4"/>
    <p:sldId id="257" r:id="rId5"/>
    <p:sldId id="308" r:id="rId6"/>
    <p:sldId id="259" r:id="rId7"/>
    <p:sldId id="260" r:id="rId8"/>
    <p:sldId id="310" r:id="rId9"/>
    <p:sldId id="262" r:id="rId10"/>
    <p:sldId id="263" r:id="rId11"/>
    <p:sldId id="311" r:id="rId12"/>
    <p:sldId id="302" r:id="rId13"/>
  </p:sldIdLst>
  <p:sldSz cx="12192000" cy="6858000"/>
  <p:notesSz cx="6858000" cy="9144000"/>
  <p:embeddedFontLst>
    <p:embeddedFont>
      <p:font typeface="Saysettha OT" panose="020B0504020207020204" pitchFamily="34" charset="-34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5143"/>
    <a:srgbClr val="653E33"/>
    <a:srgbClr val="186C7A"/>
    <a:srgbClr val="AFE6EF"/>
    <a:srgbClr val="6308DE"/>
    <a:srgbClr val="9F5FCF"/>
    <a:srgbClr val="B98B69"/>
    <a:srgbClr val="E0A4A6"/>
    <a:srgbClr val="8B5299"/>
    <a:srgbClr val="825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40"/>
  </p:normalViewPr>
  <p:slideViewPr>
    <p:cSldViewPr snapToGrid="0">
      <p:cViewPr varScale="1">
        <p:scale>
          <a:sx n="101" d="100"/>
          <a:sy n="101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B468B-DD2A-4F11-A3EE-C2320C1AC9EB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E635A-2AAA-47F7-B4EC-D23B2A04AD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89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E635A-2AAA-47F7-B4EC-D23B2A04AD64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52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62D34-8B0D-BE0A-D8EB-58083428F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02E2E65-F43B-6EBC-7A37-B23B0BE12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6C6846-6626-8006-65C5-DEE7AC6D6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287F75-E624-A78E-4E52-CA6C5367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6FBE9-7456-72D7-A8B2-DB6BDB49F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04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E0571-E476-B1B6-F14F-87713B3E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2F0E14-4E6D-989C-0DA5-43C98F918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F04AA-233D-A431-649A-3B5CCFB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051E9-982E-AAEA-72B3-406C5652E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B08F4A-076E-CED0-A767-26256C63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EB8835-5CA3-5E05-5949-D5A17292C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6BF332-82E2-502C-73E4-BB49548D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E689C-0CDC-49F8-4D1F-BEED541B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13F774-7EB4-1A6D-1E4F-B15F725E8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937030-1FBD-2C48-9357-BE60C668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8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0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54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90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2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2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08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24C4-AF91-F678-9744-2EA83AEC5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C56A2-E0CE-26C6-1B55-5239B21BD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9CDF7-B3C5-0849-3A1E-430BFA60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2A5E0-D106-AAC8-671B-5BB82975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739B69-6A02-74F6-96C5-0C635AC5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5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77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BBDED-BAE0-3C64-1F7A-B03FB171E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AA35DB-600E-E385-7252-551B56AD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5E1884-B55B-FE34-B1D5-970B7C03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982766-EC7C-EA80-DCD4-4D57F5B99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91330-BDDC-2C74-F857-D6E93EF3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60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024996-111B-CAF7-9EF5-2D63897FC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6C6ADE-9460-C8CD-9A19-D446A9C825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EFE1A8-0EDA-AFCE-615B-746BB9D8B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3287-E294-DD38-9D7D-F74148E07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C279D0-6B98-2112-8DD3-9134B5B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BF7ECD-F891-0B51-F78A-B4A3C363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84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38097-DD9F-79A2-C52D-A3683BF8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BD5FF-6761-1381-52B1-B89FFF2A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49427F-9B55-38AF-FD1F-BB3F2323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BAC5838-80E5-4260-D1B5-984F09D719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3DB7C2-CC7C-02D2-42B0-FA18BABE0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FF3A76-F39A-93E8-C711-CB66E92D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783177-F607-8ABF-DBA1-27ED5A04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0208F4-F4AC-E2B2-1B8E-A98A0CF69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0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A8E90A-EB2F-F46C-D655-AFABA4E22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F39D25-9414-CE50-FE0F-0F148FEB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F351B7-A865-8FEA-8350-A40CC7898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404BC-4D91-1B53-F4E9-878C95FE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2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144584-7B7F-1E3E-7920-D18D49586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E4A97B-7299-EBBE-9B4F-293E2FBE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632483-3F98-7BBE-EBC0-90CB3BD3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15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421F4-D258-6670-78CB-85E108566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26AC1-F12B-FF44-B8C5-0A2F800D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1B966-6F50-2F92-35D6-05F484E8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7A24AD-C5F7-317E-E030-415BDFBF6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DDE88-6BD9-CEE7-217B-E9D619CD5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B446C5-7CBF-45AA-139A-B410FBDC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04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1699A-7116-15D7-F798-42B51F9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1E33706-6567-36C2-264E-56E654A3D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38CA84-D5F5-90F7-C693-5285C59B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A38CFE-D145-7B0D-E9C4-18F78707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108FB-0231-50EC-AC2D-3E5CD711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AE3795-0AE9-47EF-C3AC-D9E8D126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0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529DA4-FF84-0926-0F47-FD9BCC33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69A495-1DFA-353F-7C10-1B0771E21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0F3DE9-AEA6-5C58-60BB-6E06D794F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6FBD38-2263-4973-9661-7191FE6A9F8C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7B164B-E3A9-A657-C104-A680264CD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938021-E6BD-5127-27F1-1EC0E6CA7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874CCE-FD62-4E56-A963-15189B0E19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59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2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B2B44-0AC0-3A8C-19E7-0A4E95ADF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rgbClr val="EFE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5306732" y="-354408"/>
            <a:ext cx="1340409" cy="11953876"/>
            <a:chOff x="329184" y="2"/>
            <a:chExt cx="524256" cy="57778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C503C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rgbClr val="AC503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grpSp>
        <p:nvGrpSpPr>
          <p:cNvPr id="2" name="Group 13">
            <a:extLst>
              <a:ext uri="{FF2B5EF4-FFF2-40B4-BE49-F238E27FC236}">
                <a16:creationId xmlns:a16="http://schemas.microsoft.com/office/drawing/2014/main" id="{4E335A5A-05CE-82FE-547F-33E195DE6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7676" y="153237"/>
            <a:ext cx="151684" cy="4612459"/>
            <a:chOff x="329184" y="1"/>
            <a:chExt cx="524256" cy="577780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3" name="Straight Connector 14">
              <a:extLst>
                <a:ext uri="{FF2B5EF4-FFF2-40B4-BE49-F238E27FC236}">
                  <a16:creationId xmlns:a16="http://schemas.microsoft.com/office/drawing/2014/main" id="{656CB701-4BA0-311A-5FC3-A33C44059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rgbClr val="A39E33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7FD7E4A5-D391-857D-0649-2500356C8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rgbClr val="A39E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aysettha OT" panose="020B0504020207020204" pitchFamily="34" charset="-34"/>
                <a:cs typeface="Saysettha OT" panose="020B0504020207020204" pitchFamily="34" charset="-34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891" y="153237"/>
            <a:ext cx="6580907" cy="6529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7" name="Imagen 6" descr="Un grupo de personas en un parque de diversiones&#10;&#10;El contenido generado por IA puede ser incorrecto.">
            <a:extLst>
              <a:ext uri="{FF2B5EF4-FFF2-40B4-BE49-F238E27FC236}">
                <a16:creationId xmlns:a16="http://schemas.microsoft.com/office/drawing/2014/main" id="{628E7398-3AAB-FEFB-713E-676D8FB441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3220" y="409006"/>
            <a:ext cx="6034416" cy="60603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7F6985-86F7-C5E9-CFAD-B2058DBD00B9}"/>
              </a:ext>
            </a:extLst>
          </p:cNvPr>
          <p:cNvSpPr txBox="1"/>
          <p:nvPr/>
        </p:nvSpPr>
        <p:spPr>
          <a:xfrm>
            <a:off x="6896100" y="565265"/>
            <a:ext cx="4828065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lo-LA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ຄວາມຈົງຮັກພັກດີ</a:t>
            </a:r>
            <a:r>
              <a:rPr lang="en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r>
              <a:rPr lang="lo-LA" sz="5400" b="1" dirty="0">
                <a:ln w="9525">
                  <a:noFill/>
                  <a:prstDash val="solid"/>
                </a:ln>
                <a:solidFill>
                  <a:srgbClr val="AC503C"/>
                </a:solidFill>
                <a:effectLst>
                  <a:outerShdw blurRad="12700" dist="38100" dir="2700000" algn="tl" rotWithShape="0">
                    <a:srgbClr val="87832A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ນະມັດສະການພຣະເຈົ້າໃນເຂດສົງຄາມ</a:t>
            </a:r>
            <a:endParaRPr lang="en" sz="5400" b="1" dirty="0">
              <a:ln w="9525">
                <a:noFill/>
                <a:prstDash val="solid"/>
              </a:ln>
              <a:solidFill>
                <a:srgbClr val="AC503C"/>
              </a:solidFill>
              <a:effectLst>
                <a:outerShdw blurRad="12700" dist="38100" dir="2700000" algn="tl" rotWithShape="0">
                  <a:srgbClr val="87832A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142037-DADD-477F-244B-D3541866C284}"/>
              </a:ext>
            </a:extLst>
          </p:cNvPr>
          <p:cNvSpPr txBox="1"/>
          <p:nvPr/>
        </p:nvSpPr>
        <p:spPr>
          <a:xfrm>
            <a:off x="6779965" y="6343650"/>
            <a:ext cx="4935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1600" b="1" dirty="0">
                <a:solidFill>
                  <a:srgbClr val="79752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" sz="1600" b="1" dirty="0">
                <a:solidFill>
                  <a:srgbClr val="79752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7 </a:t>
            </a:r>
            <a:r>
              <a:rPr lang="lo-LA" sz="1600" b="1" dirty="0">
                <a:solidFill>
                  <a:srgbClr val="79752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ສະບາໂຕທີ </a:t>
            </a:r>
            <a:r>
              <a:rPr lang="en" sz="1600" b="1" dirty="0">
                <a:solidFill>
                  <a:srgbClr val="797525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15, 2025</a:t>
            </a:r>
          </a:p>
        </p:txBody>
      </p:sp>
    </p:spTree>
    <p:extLst>
      <p:ext uri="{BB962C8B-B14F-4D97-AF65-F5344CB8AC3E}">
        <p14:creationId xmlns:p14="http://schemas.microsoft.com/office/powerpoint/2010/main" val="307978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B7A3B0-A4A9-BB80-4D96-B19F5AB84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5D88177-BD84-088A-E38F-A2F8863250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8522" y="2061605"/>
            <a:ext cx="8242998" cy="479639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6BC2E8D-7309-E58B-43EC-F48F308053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8B52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9AD698D-D3D4-95D6-6D8A-B396472F939F}"/>
              </a:ext>
            </a:extLst>
          </p:cNvPr>
          <p:cNvSpPr txBox="1"/>
          <p:nvPr/>
        </p:nvSpPr>
        <p:spPr>
          <a:xfrm>
            <a:off x="3949002" y="484615"/>
            <a:ext cx="8242998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6600" b="1" dirty="0">
                <a:ln/>
                <a:solidFill>
                  <a:srgbClr val="8B5299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ສະຖານທີ່ພິເສດ ສໍາລັບການນະມັດສະການ</a:t>
            </a:r>
            <a:endParaRPr lang="en" sz="6600" b="1" dirty="0">
              <a:ln/>
              <a:solidFill>
                <a:srgbClr val="8B5299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521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0442E0-E1A1-005B-0173-DD4D8D6862CA}"/>
              </a:ext>
            </a:extLst>
          </p:cNvPr>
          <p:cNvSpPr txBox="1"/>
          <p:nvPr/>
        </p:nvSpPr>
        <p:spPr>
          <a:xfrm>
            <a:off x="1" y="39756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ການຍົກລະດັບການຖວາຍບູຊາ</a:t>
            </a:r>
            <a:endParaRPr lang="en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D7992A-F478-2F95-E88A-722153034FB9}"/>
              </a:ext>
            </a:extLst>
          </p:cNvPr>
          <p:cNvSpPr txBox="1"/>
          <p:nvPr/>
        </p:nvSpPr>
        <p:spPr>
          <a:xfrm>
            <a:off x="1274516" y="641712"/>
            <a:ext cx="94784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ຫລັງຈາກທີ່ພວກອິດສະຣາເອນຍຶດຄອງດິນແດນໄດ້ແລ້ວ ພວກເຂົາໄດ້ມາເຕົ້າໂຮມກັນທີ່ເມືອງຊີໂລ ແລະ ຕັ້ງຫໍເຕັນບ່ອນຊຸມນຸມໃນທີ່ນັ້ນ </a:t>
            </a:r>
            <a:r>
              <a:rPr lang="en" sz="1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18:1)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3663DC-416C-8A5A-CB5E-F431070FB8AB}"/>
              </a:ext>
            </a:extLst>
          </p:cNvPr>
          <p:cNvSpPr txBox="1"/>
          <p:nvPr/>
        </p:nvSpPr>
        <p:spPr>
          <a:xfrm>
            <a:off x="5083867" y="1533140"/>
            <a:ext cx="7108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ດິນແດນນັ້ນຖືກອິດສະຣາເອນຍຶດຄອງ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ແລະໄດ້ຖືກແບ່ງໃຫ້ແກ່ຊົນເຜົ່າທີ່ໂດດເດັ່ນທີ່ສຸດ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ຊົນເຜົ່າຍັງບໍ່ທັນໄດ້ຮັບການແບ່ງປັນດິນແດນໃຫ້ກໍ່ຕາມ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ນັກຮົບຂອງເຜົ່າຣູເບນ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ເຜົ່າກາດ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ເຜົ່າມານາເຊເຄິ່ງໜຶ່ງ ໄດ້ຖືກສົ່ງໄປທີ່ດິນແດນທີ່ພວກເຂົາຄອບຄອງ ເຊິ່ງຢູ່ຝັ່ງກົງກັນຂ້າມກັບແມ່ນໍ້າຈໍແດນ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5796C3-1DF9-1F96-0911-E709927D377C}"/>
              </a:ext>
            </a:extLst>
          </p:cNvPr>
          <p:cNvSpPr txBox="1"/>
          <p:nvPr/>
        </p:nvSpPr>
        <p:spPr>
          <a:xfrm>
            <a:off x="136663" y="4181902"/>
            <a:ext cx="59593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ສະຖານສັກສິດໃນຖານະເປັນທີ່ປະທັບຂອງພຣະເຈົ້າທີ່ສາມາດເບິ່ງເຫັນໄດ້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ເປັນຈຸດລວມຈິດໃຈ ຂອງຜູ້ຄົນທີ່ເຂົ້າມາຮ່ວມໃຈກັນນະມັດສະການ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ໂດຍປາສະຈາກການປະທັບຢູ່ຂອງພຣະເຈົ້າ ການຄອບຄອງດິນແດນນັ້ນກໍ່ບໍ່ມີຄວາມໝາຍ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8" name="Imagen 7" descr="Imagen que contiene tabl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CCE7CB52-F20B-39E9-5BE4-23D08240A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11" y="1620786"/>
            <a:ext cx="4521572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F233373-0CDF-22F7-7C6D-03AE8ACA33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5674" y="4199174"/>
            <a:ext cx="5533706" cy="2543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5F7ACC2-D1AE-45E6-46BB-336C72C5F987}"/>
              </a:ext>
            </a:extLst>
          </p:cNvPr>
          <p:cNvSpPr txBox="1"/>
          <p:nvPr/>
        </p:nvSpPr>
        <p:spPr>
          <a:xfrm>
            <a:off x="5083867" y="3164356"/>
            <a:ext cx="71081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ກ່ອນທີ່ຊົນເຜົ່າຕ່າງໆຈະແຍກຍ້າຍກັນໄປ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ມີການກະທໍາທີ່ພິເສດ ແລະ ສໍາຄັນໄດ້ເກີດຂຶ້ນ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ການສ້າງຫໍເຕັນພັບພາ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ເຊິ່ງເປັນສູນກາງຂອງການນະມັດສະການຂອງຊາວອິດສະຣາເອນ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18:1).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6788630-C3EB-EFFE-13B4-AF3C4FA13904}"/>
              </a:ext>
            </a:extLst>
          </p:cNvPr>
          <p:cNvSpPr txBox="1"/>
          <p:nvPr/>
        </p:nvSpPr>
        <p:spPr>
          <a:xfrm>
            <a:off x="136663" y="5440090"/>
            <a:ext cx="6276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ໃນປະຈຸບັນນີ້ ແລະ ໃນອະນາຄົດ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ຍັງມີສິ່ງສໍາຄັນທີ່ຍິ່ງໃຫຍ່ທີ່ຈໍາເປັນຕ້ອງໄດ້ເອົາຊະນະໃຫ້ໄດ້ ຄືການມຸ່ງໝັ້ນເອົາຄວາມສົນໃຈຂອງພວກເຮົາໄປທີ່ສະຖານສັກສິດ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ຫໍເຕັນສັກສິດ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ທີ່ຢູ່ສະຫວັນຂອງແທ້ ເຊິ່ງມີພຣະເຢຊູຜູ້ເປັນມະຫາປະໂຣຫິດຂອງພວກເຮົາ, ຜູ້ວິງວອນແທນພວກເຮົາ.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413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15DAB-E596-47AC-CC4D-ACCADC781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7B9026-36AD-42E4-B172-8D68F3A33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E7579D2-7AED-3564-1F3F-C9D547A03F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r="35517"/>
          <a:stretch>
            <a:fillRect/>
          </a:stretch>
        </p:blipFill>
        <p:spPr>
          <a:xfrm>
            <a:off x="192528" y="171716"/>
            <a:ext cx="3793268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frente, joven, niño, banca&#10;&#10;El contenido generado por IA puede ser incorrecto.">
            <a:extLst>
              <a:ext uri="{FF2B5EF4-FFF2-40B4-BE49-F238E27FC236}">
                <a16:creationId xmlns:a16="http://schemas.microsoft.com/office/drawing/2014/main" id="{62EFF39D-F303-F9BE-3F11-FD51E06656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4" b="315"/>
          <a:stretch>
            <a:fillRect/>
          </a:stretch>
        </p:blipFill>
        <p:spPr>
          <a:xfrm>
            <a:off x="4175452" y="171716"/>
            <a:ext cx="3822924" cy="2832741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agua, tabla, azul, hombre&#10;&#10;El contenido generado por IA puede ser incorrecto.">
            <a:extLst>
              <a:ext uri="{FF2B5EF4-FFF2-40B4-BE49-F238E27FC236}">
                <a16:creationId xmlns:a16="http://schemas.microsoft.com/office/drawing/2014/main" id="{1C887D4B-80CD-15B5-5B2D-E038DBFA40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2" r="-3" b="-3"/>
          <a:stretch>
            <a:fillRect/>
          </a:stretch>
        </p:blipFill>
        <p:spPr>
          <a:xfrm>
            <a:off x="8188032" y="171716"/>
            <a:ext cx="3799007" cy="65145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2D183F3-68F4-6D85-8402-F5A45A365779}"/>
              </a:ext>
            </a:extLst>
          </p:cNvPr>
          <p:cNvSpPr txBox="1"/>
          <p:nvPr/>
        </p:nvSpPr>
        <p:spPr>
          <a:xfrm>
            <a:off x="4057651" y="3174699"/>
            <a:ext cx="4101806" cy="3539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800" b="1" dirty="0">
                <a:ln w="12700" cmpd="sng">
                  <a:noFill/>
                  <a:prstDash val="solid"/>
                </a:ln>
                <a:solidFill>
                  <a:srgbClr val="F2601E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ແຕ່ກ່ອນອື່ນໝົດເຈົ້າທັງຫລາຍຈົ່ງສະແຫວງຫາຣາຊອານາຈັກຂອງພຣະເຈົ້າ ແລະ ຄວາມຊອບທໍາຂອງພຣະອົງ ແລ້ວພຣະອົງຈະຊົງເພີ່ມເຕີມສິ່ງທັງປວງເຫລົ່ານີ້ໃຫ້ແກ່ພວກເຈົ້າ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2601E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6:33</a:t>
            </a:r>
          </a:p>
        </p:txBody>
      </p:sp>
    </p:spTree>
    <p:extLst>
      <p:ext uri="{BB962C8B-B14F-4D97-AF65-F5344CB8AC3E}">
        <p14:creationId xmlns:p14="http://schemas.microsoft.com/office/powerpoint/2010/main" val="421460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A5702B-6E3C-A7AB-AC4C-11D11F962A0B}"/>
              </a:ext>
            </a:extLst>
          </p:cNvPr>
          <p:cNvSpPr txBox="1"/>
          <p:nvPr/>
        </p:nvSpPr>
        <p:spPr>
          <a:xfrm>
            <a:off x="5791199" y="3288030"/>
            <a:ext cx="6400801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ນະມັດສະການກ່ອນໄດ້ຮັບໄຊຊະນະ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DEC58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ການສືບຕໍ່ພັນທະສັນຍາ 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5:1-9)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ພິທີປັດສະຄາຄັ້ງທໍາອິດທີ່ຄານາອານ 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5:10-12)</a:t>
            </a:r>
          </a:p>
          <a:p>
            <a:pPr>
              <a:spcBef>
                <a:spcPts val="3000"/>
              </a:spcBef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ນະມັດສະການທ່າມກາງພູເຂົາ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E19EBD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ແທ່ນບູຊາສໍາລັບການນະມັດສະການ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8:30-31)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ການຈື່ຈໍາພຣະບັນຍັດ 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8:32-35)</a:t>
            </a:r>
          </a:p>
          <a:p>
            <a:pPr>
              <a:spcBef>
                <a:spcPts val="3000"/>
              </a:spcBef>
            </a:pP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ສະຖານທີ່ພິເສດສໍາລັບການນະມັດສະການ</a:t>
            </a:r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39D91"/>
                </a:highlight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ການຍົກລະດັບການຖວາຍບູຊາ 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solidFill>
                  <a:schemeClr val="bg1"/>
                </a:solidFill>
                <a:effectLst>
                  <a:glow rad="38100">
                    <a:srgbClr val="345E4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18:1)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2525B60-02AC-804A-43CD-7E4E9E17616D}"/>
              </a:ext>
            </a:extLst>
          </p:cNvPr>
          <p:cNvSpPr txBox="1"/>
          <p:nvPr/>
        </p:nvSpPr>
        <p:spPr>
          <a:xfrm>
            <a:off x="190499" y="97919"/>
            <a:ext cx="9258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ຫລັງຈາກຂ້າມແມ່ນໍ້າຈໍແດນໄດ້ຢ່າງໜ້າອັດສະຈັນ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ກະສັງທັງຫລາຍຂອງຊາວຄານາອານໄດ້ຫວາດກົວ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5:1).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ດິນແດນໄດ້ຖືກກະກຽມໄວ້ສໍາລັບການເຂົ້າຍຶດຄອງໃນທັນທີ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Un atardecer en un área abierta&#10;&#10;El contenido generado por IA puede ser incorrecto.">
            <a:extLst>
              <a:ext uri="{FF2B5EF4-FFF2-40B4-BE49-F238E27FC236}">
                <a16:creationId xmlns:a16="http://schemas.microsoft.com/office/drawing/2014/main" id="{495B5290-4BF3-F95E-DAC5-8C9316BBF3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499" y="3251963"/>
            <a:ext cx="4857751" cy="340093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Imagen que contiene pasto, persona, texto, libro&#10;&#10;El contenido generado por IA puede ser incorrecto.">
            <a:extLst>
              <a:ext uri="{FF2B5EF4-FFF2-40B4-BE49-F238E27FC236}">
                <a16:creationId xmlns:a16="http://schemas.microsoft.com/office/drawing/2014/main" id="{E5CD9D62-942D-6713-7EEF-30C4B9B85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774" y="108079"/>
            <a:ext cx="2556727" cy="2870597"/>
          </a:xfrm>
          <a:prstGeom prst="rect">
            <a:avLst/>
          </a:prstGeom>
          <a:ln w="381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E19EBD">
                <a:alpha val="5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Imagen 1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CC0CEF73-0191-A3A3-F41B-688A455FB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4053096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Imagen 16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9836FC5E-9E31-FBBD-972E-D536F80A1B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637121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3" name="Imagen 22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B754FFB6-6655-7B09-EB0D-E31E460E906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015492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4" name="Imagen 23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58A3C553-09F3-3E58-04A3-E852CC7FA7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3691067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9" name="Imagen 28" descr="Forma, Círculo&#10;&#10;El contenido generado por IA puede ser incorrecto.">
            <a:extLst>
              <a:ext uri="{FF2B5EF4-FFF2-40B4-BE49-F238E27FC236}">
                <a16:creationId xmlns:a16="http://schemas.microsoft.com/office/drawing/2014/main" id="{484D0B0F-FF6A-D1BF-5BE1-2EF913974C5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020" y="5417284"/>
            <a:ext cx="248920" cy="24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6" name="Imagen 35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A212967C-9284-F4D7-B05E-4D150D532DB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007" y="5958782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7B331A37-3926-2E4F-3C6F-EAC9D72EA13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327" y="4664220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6" name="Imagen 45" descr="Imagen que contiene tarjeta de presentación, dibujo&#10;&#10;El contenido generado por IA puede ser incorrecto.">
            <a:extLst>
              <a:ext uri="{FF2B5EF4-FFF2-40B4-BE49-F238E27FC236}">
                <a16:creationId xmlns:a16="http://schemas.microsoft.com/office/drawing/2014/main" id="{125C0EED-0D6D-990F-A549-0540BFA6812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621" y="3362216"/>
            <a:ext cx="506202" cy="2296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EF2AFCF-FAB8-F029-1B01-4D3C048001EF}"/>
              </a:ext>
            </a:extLst>
          </p:cNvPr>
          <p:cNvSpPr txBox="1"/>
          <p:nvPr/>
        </p:nvSpPr>
        <p:spPr>
          <a:xfrm>
            <a:off x="190493" y="2316916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ເມື່ອການຍຶດຄອງດິນແດນໃກ້ຈະສິ້ນສຸດລົງ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ພວກເຂົາໄດ້ບັນລຸເຖິງຫລັກໄຊໃໝ່ໃນການນະມັດສະການ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ນັ້ນກໍ່ຄືການສ້າງສະຖານທີ່ສັກສິດຢູ່ທີ່ ຊິໂລ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Shiloh.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FE7D-65DB-AD1E-CB58-E56152DC3E13}"/>
              </a:ext>
            </a:extLst>
          </p:cNvPr>
          <p:cNvSpPr txBox="1"/>
          <p:nvPr/>
        </p:nvSpPr>
        <p:spPr>
          <a:xfrm>
            <a:off x="190493" y="1372065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ໃນທ່າມກາງການຕໍ່ສູ້ເພື່ອຍາດເອົາດິນແດນ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ພວກເຂົາໄດ້ຕັດສິນໃຈຢຸດພັກໄລຍະໜຶ່ງ ເພື່ອການອຸທິດຕົນໃຫ້ແກ່ພຣະເຈົ້າອີກຄັ້ງໜຶ່ງ ໃນການລວມກັນຄັ້ງຍິ່ງໃຫຍ່ທີ່ລະຫວ່າງພູເຂົາ ເອເບວ ແລະ ກາຣິຊິມ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B80A3F-C07B-9BD7-A2FE-9BE3D27E603B}"/>
              </a:ext>
            </a:extLst>
          </p:cNvPr>
          <p:cNvSpPr txBox="1"/>
          <p:nvPr/>
        </p:nvSpPr>
        <p:spPr>
          <a:xfrm>
            <a:off x="190493" y="734992"/>
            <a:ext cx="9254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ຢ່າງໃດກໍ່ຕາມ, ສິ່ງນີ້ບໍ່ແມ່ນສິ່ງທີ່ສໍາຄັນທີ່ສຸດ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ເພາະພວກເຂົາຈະຕ້ອງໄດ້ສະແຫວງຫາການນະມັດສະການພຣະເຈົ້າເປັນສິ່ງສໍາຄັນທີ່ສຸດ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324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2D9E8-5C93-0379-5CC8-1E232122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hombre, pastel, mujer, parado&#10;&#10;El contenido generado por IA puede ser incorrecto.">
            <a:extLst>
              <a:ext uri="{FF2B5EF4-FFF2-40B4-BE49-F238E27FC236}">
                <a16:creationId xmlns:a16="http://schemas.microsoft.com/office/drawing/2014/main" id="{7AD10113-E664-086D-758F-A3EEF5E420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682" y="3458079"/>
            <a:ext cx="8242998" cy="33999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10787DC9-42E5-36BE-37A0-8FCC0F4DF3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18522" y="30480"/>
            <a:ext cx="8242998" cy="6804000"/>
          </a:xfrm>
          <a:prstGeom prst="rect">
            <a:avLst/>
          </a:prstGeom>
          <a:noFill/>
          <a:ln w="57150">
            <a:solidFill>
              <a:srgbClr val="B63D3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3F2641F-CF4A-8586-467E-86200B1D454B}"/>
              </a:ext>
            </a:extLst>
          </p:cNvPr>
          <p:cNvSpPr txBox="1"/>
          <p:nvPr/>
        </p:nvSpPr>
        <p:spPr>
          <a:xfrm>
            <a:off x="3928682" y="229925"/>
            <a:ext cx="822267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7200" b="1" dirty="0">
                <a:ln/>
                <a:solidFill>
                  <a:srgbClr val="B63D3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ນະມັດສະການກ່ອນໄດ້ຮັບໄຊຊະນະ</a:t>
            </a:r>
            <a:endParaRPr lang="en" sz="7200" b="1" dirty="0">
              <a:ln/>
              <a:solidFill>
                <a:srgbClr val="B63D3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82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D542A7D-F0F7-025A-DA4D-B484636F7005}"/>
              </a:ext>
            </a:extLst>
          </p:cNvPr>
          <p:cNvSpPr txBox="1"/>
          <p:nvPr/>
        </p:nvSpPr>
        <p:spPr>
          <a:xfrm>
            <a:off x="0" y="17227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ການສືບຕໍ່ພັນທະສັນຍາ</a:t>
            </a:r>
            <a:endParaRPr lang="en" sz="32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7A6C4F-514C-C6C4-D159-CDD8901E8590}"/>
              </a:ext>
            </a:extLst>
          </p:cNvPr>
          <p:cNvSpPr txBox="1"/>
          <p:nvPr/>
        </p:nvSpPr>
        <p:spPr>
          <a:xfrm>
            <a:off x="1162049" y="657522"/>
            <a:ext cx="103673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ແລ້ວພຣະເຈົ້າຢາເວກໍສັ່ງໂຢຊວຍວ່າ, ຈົ່ງໃຊ້ຫີນເຮັດມີດ ແລະ ເຮັດພິທີຕັດໃຫ້ຊາວອິດສະຣາເອນອີກ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.’ ”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5:2</a:t>
            </a:r>
            <a:r>
              <a:rPr lang="en" sz="11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endParaRPr lang="es-ES" sz="11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B7A25E-6175-5374-9694-0014D0594820}"/>
              </a:ext>
            </a:extLst>
          </p:cNvPr>
          <p:cNvSpPr txBox="1"/>
          <p:nvPr/>
        </p:nvSpPr>
        <p:spPr>
          <a:xfrm>
            <a:off x="184339" y="1520068"/>
            <a:ext cx="8306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ກິນການ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Gilgal)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ແມ່ນຊື່ຂອງຄ້າຍທີ່ພຣະເຈົ້າຕັ້ງໃຫ້ຊາວອິດສະຣາເອນ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ເຊິ່ງເປັນສູນບັນຊາກາງໃນໄລຍະເລີ່ມຕົ້ນຂອງການເຂົ້າຍຶດຄອງດິນແດນ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ຊື່ ກິນການ ນີ້ມີໄນສື່ບອກເຖິງຫຍັງ?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5:9)</a:t>
            </a:r>
          </a:p>
        </p:txBody>
      </p:sp>
      <p:pic>
        <p:nvPicPr>
          <p:cNvPr id="4" name="Imagen 3" descr="Mano sosteniendo un cuchillo en la mano&#10;&#10;El contenido generado por IA puede ser incorrecto.">
            <a:extLst>
              <a:ext uri="{FF2B5EF4-FFF2-40B4-BE49-F238E27FC236}">
                <a16:creationId xmlns:a16="http://schemas.microsoft.com/office/drawing/2014/main" id="{7C781CD7-FA53-284D-9106-3CDB11B3C9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3429" y="1520068"/>
            <a:ext cx="3167479" cy="2201233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C98001B-A666-523F-2B33-450CF074EF9C}"/>
              </a:ext>
            </a:extLst>
          </p:cNvPr>
          <p:cNvSpPr txBox="1"/>
          <p:nvPr/>
        </p:nvSpPr>
        <p:spPr>
          <a:xfrm>
            <a:off x="2966027" y="4910758"/>
            <a:ext cx="61104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ເພື່ອສືບຕໍ່ພັນທະສັນຍາ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ຈຶ່ງຈໍາເປັນຕ້ອງໄດ້ເຮັດສັນຍາລັກທາງກາຍະພາບນັ້ນອີກຄັ້ງ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ປຖມກ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17:10).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ການກະທໍາແບບນີ້ແມ່ນຖືກວ່າມີຄວາມສໍາຄັນເປັນອັນດັບທໍາອິດ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ສໍາລັບພວກເຮົາແລ້ວ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ມັນເປັນຕົວຢ່າງທີ່ຄວນປະຕິບັດຕາມ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ແຕ່ຕ້ອງສະແຫວງຫາແຜ່ນດິນຂອງພຣະເຈົ້າ ແລະ ຄວາມຊອບທໍາຂອງພຣະອົງກ່ອນ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ແລ້ວທຸກສິ່ງຈະຖືກເຕີມເຕັມໃຫ້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6:33).</a:t>
            </a:r>
          </a:p>
        </p:txBody>
      </p:sp>
      <p:pic>
        <p:nvPicPr>
          <p:cNvPr id="10" name="Imagen 9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8B850755-F7C2-5AF2-2880-112228740E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3525" y="4836580"/>
            <a:ext cx="2877383" cy="1901686"/>
          </a:xfrm>
          <a:prstGeom prst="roundRect">
            <a:avLst>
              <a:gd name="adj" fmla="val 10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01EFA8D-24AF-CC33-833B-87767C3C5990}"/>
              </a:ext>
            </a:extLst>
          </p:cNvPr>
          <p:cNvSpPr txBox="1"/>
          <p:nvPr/>
        </p:nvSpPr>
        <p:spPr>
          <a:xfrm>
            <a:off x="161092" y="3808798"/>
            <a:ext cx="120309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ກ່ອນການກິນປັດສະຄາຄັ້ງທໍາອິດ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ຜູ້ຊາຍອິດສະຣາເອນຈະຕ້ອງໄດ້ຮັບພິທີຕັດ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ເພາະຜູ້ທີ່ບໍ່ໄດ້ຮັບພິທີຕັດ ຈະບໍ່ສາມາດມີສ່ວນຮ່ວມໃນງານໄດ້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ອພຍ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12:48).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ແຕ່ເນື່ອງຈາກພວກເຂົາໄດ້ປະຕິເສດທີ່ຈະເຂົ້າໄປໃນແຜ່ນດິນຄານາອານໃນຄັ້ງທໍາອິດນັ້ນ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ເຮັດໃຫ້ພັນທະສັນຍາແຕກສະຫລາຍ, ແລະ ບໍ່ມີຊາວອິດສະຣາເອນຄົນໃດໄດ້ຮັບພິທີຕັດອີກເລີຍ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5:5).</a:t>
            </a:r>
          </a:p>
        </p:txBody>
      </p:sp>
      <p:pic>
        <p:nvPicPr>
          <p:cNvPr id="16" name="Imagen 15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5C1EC63F-84E9-695C-1A0F-88BB74DA5A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39" y="4910758"/>
            <a:ext cx="2704635" cy="1716024"/>
          </a:xfrm>
          <a:prstGeom prst="roundRect">
            <a:avLst>
              <a:gd name="adj" fmla="val 11111"/>
            </a:avLst>
          </a:prstGeom>
          <a:ln w="76200" cap="rnd">
            <a:solidFill>
              <a:srgbClr val="B98B6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725C65-1C4B-C02F-57AA-0AE020FCC784}"/>
              </a:ext>
            </a:extLst>
          </p:cNvPr>
          <p:cNvSpPr txBox="1"/>
          <p:nvPr/>
        </p:nvSpPr>
        <p:spPr>
          <a:xfrm>
            <a:off x="184339" y="2510545"/>
            <a:ext cx="86790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ເຖິງວ່າເປັນເວລາຫລາຍກວ່າ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40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ປີໄດ້ຜ່ານໄປ, ຕັ້ງແຕ່ພວກເຂົາໄດ້ອອກມາຈາກປະເທດເອຢິບ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ຊາວອິດສະຣາເອນຍັງບໍ່ທັນເຂົ້າໄປໃນດິນແດນທີ່ພຣະເຈົ້າຊົງສັນຍາໄວ້ເທື່ອ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ປະຈຸບັນນີ້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ຕີນຂອງພວກເຂົາໄດ້ກ້າວເຂົ້າສູ່ດິນແດນແລ້ວ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ມັນເວລາແຫ່ງການທີ່ຈະກໍາຈັດ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ຄວາມອັບອາຍຂາຍໜ້າຕອນທີ່ພວກເຂົາຕົກເປັນທາດຢູ່ເອຢິບ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ແລະເລີ່ມຕົ້ນຕໍ່ພັນທະສັນຍາກັບພຣະເຈົ້າ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167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D031A05-F002-A39C-5726-573713D6C009}"/>
              </a:ext>
            </a:extLst>
          </p:cNvPr>
          <p:cNvSpPr txBox="1"/>
          <p:nvPr/>
        </p:nvSpPr>
        <p:spPr>
          <a:xfrm>
            <a:off x="0" y="15902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ປັດສະຄາຄັ້ງທໍາອິດທີ່ຄານາອານ</a:t>
            </a:r>
            <a:endParaRPr lang="en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618F4F-227E-49D2-3A14-9A94FF33A7C7}"/>
              </a:ext>
            </a:extLst>
          </p:cNvPr>
          <p:cNvSpPr txBox="1"/>
          <p:nvPr/>
        </p:nvSpPr>
        <p:spPr>
          <a:xfrm>
            <a:off x="681037" y="647997"/>
            <a:ext cx="10829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ໃນເວລາທີ່ຊາວອິດສະຣາເອນກໍາລັງຕັ້ງຄ້າຍພັກທີ່ ກິນການ ຕາມທົ່ງຮາບພຽງຂອງເມືອງເຢຣິໂກນັ້ນ, ພວກເຂົາໄດ້ສະຫລອງປັດສະຄາໃນຕອນຄໍ່າຂອງວັນທີສິບສີ່ຂອງເດືອນນັ້ນ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5:10)</a:t>
            </a:r>
          </a:p>
        </p:txBody>
      </p:sp>
      <p:sp>
        <p:nvSpPr>
          <p:cNvPr id="6" name="Rectángulo: esquinas superiores cortadas 5">
            <a:extLst>
              <a:ext uri="{FF2B5EF4-FFF2-40B4-BE49-F238E27FC236}">
                <a16:creationId xmlns:a16="http://schemas.microsoft.com/office/drawing/2014/main" id="{4CB3E344-4E13-7BD0-57B1-0402D9EC2B82}"/>
              </a:ext>
            </a:extLst>
          </p:cNvPr>
          <p:cNvSpPr/>
          <p:nvPr/>
        </p:nvSpPr>
        <p:spPr>
          <a:xfrm>
            <a:off x="125481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ເອຢິບ</a:t>
            </a:r>
            <a:endParaRPr lang="en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Rectángulo: esquinas superiores cortadas 6">
            <a:extLst>
              <a:ext uri="{FF2B5EF4-FFF2-40B4-BE49-F238E27FC236}">
                <a16:creationId xmlns:a16="http://schemas.microsoft.com/office/drawing/2014/main" id="{0FF76FF7-A558-5193-237F-D96650380922}"/>
              </a:ext>
            </a:extLst>
          </p:cNvPr>
          <p:cNvSpPr/>
          <p:nvPr/>
        </p:nvSpPr>
        <p:spPr>
          <a:xfrm>
            <a:off x="10762422" y="1970016"/>
            <a:ext cx="1323975" cy="769441"/>
          </a:xfrm>
          <a:prstGeom prst="snip2SameRect">
            <a:avLst/>
          </a:prstGeom>
          <a:solidFill>
            <a:srgbClr val="9F5FC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ຄານາອານ</a:t>
            </a:r>
            <a:endParaRPr lang="en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Rectángulo: una sola esquina cortada 7">
            <a:extLst>
              <a:ext uri="{FF2B5EF4-FFF2-40B4-BE49-F238E27FC236}">
                <a16:creationId xmlns:a16="http://schemas.microsoft.com/office/drawing/2014/main" id="{A26E54C8-72FE-4471-2959-769C032D505E}"/>
              </a:ext>
            </a:extLst>
          </p:cNvPr>
          <p:cNvSpPr/>
          <p:nvPr/>
        </p:nvSpPr>
        <p:spPr>
          <a:xfrm>
            <a:off x="1706218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ຮັບພິທີຕັດ ແລະ ເຂົ້າພິທີປັດສະຄາ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5CE44E1E-800F-9E68-14A8-1233A52D6A33}"/>
              </a:ext>
            </a:extLst>
          </p:cNvPr>
          <p:cNvSpPr/>
          <p:nvPr/>
        </p:nvSpPr>
        <p:spPr>
          <a:xfrm>
            <a:off x="1492112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Rectángulo: una sola esquina cortada 9">
            <a:extLst>
              <a:ext uri="{FF2B5EF4-FFF2-40B4-BE49-F238E27FC236}">
                <a16:creationId xmlns:a16="http://schemas.microsoft.com/office/drawing/2014/main" id="{EB89E2B3-32F4-4C0C-1961-EF3BEC5BFEAB}"/>
              </a:ext>
            </a:extLst>
          </p:cNvPr>
          <p:cNvSpPr/>
          <p:nvPr/>
        </p:nvSpPr>
        <p:spPr>
          <a:xfrm>
            <a:off x="3667955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ຂ້າມທະເລແດງ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484496CC-F77D-AE0B-F672-B881E715AF38}"/>
              </a:ext>
            </a:extLst>
          </p:cNvPr>
          <p:cNvSpPr/>
          <p:nvPr/>
        </p:nvSpPr>
        <p:spPr>
          <a:xfrm>
            <a:off x="345384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2" name="Rectángulo: esquinas superiores cortadas 11">
            <a:extLst>
              <a:ext uri="{FF2B5EF4-FFF2-40B4-BE49-F238E27FC236}">
                <a16:creationId xmlns:a16="http://schemas.microsoft.com/office/drawing/2014/main" id="{82BB9938-F676-9D37-99C8-2019D5282BC2}"/>
              </a:ext>
            </a:extLst>
          </p:cNvPr>
          <p:cNvSpPr/>
          <p:nvPr/>
        </p:nvSpPr>
        <p:spPr>
          <a:xfrm>
            <a:off x="5248692" y="1970016"/>
            <a:ext cx="1714500" cy="769441"/>
          </a:xfrm>
          <a:prstGeom prst="snip2Same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ທະເລຊາຍ</a:t>
            </a:r>
            <a:endParaRPr lang="en" sz="1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44E8B7DC-7D35-3A9F-1B55-B8BD7054AA74}"/>
              </a:ext>
            </a:extLst>
          </p:cNvPr>
          <p:cNvSpPr/>
          <p:nvPr/>
        </p:nvSpPr>
        <p:spPr>
          <a:xfrm>
            <a:off x="5034586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4" name="Rectángulo: una sola esquina cortada 13">
            <a:extLst>
              <a:ext uri="{FF2B5EF4-FFF2-40B4-BE49-F238E27FC236}">
                <a16:creationId xmlns:a16="http://schemas.microsoft.com/office/drawing/2014/main" id="{AF2719C2-50C9-1955-6D0E-B98010E33125}"/>
              </a:ext>
            </a:extLst>
          </p:cNvPr>
          <p:cNvSpPr/>
          <p:nvPr/>
        </p:nvSpPr>
        <p:spPr>
          <a:xfrm flipH="1">
            <a:off x="8800689" y="1970016"/>
            <a:ext cx="1704975" cy="769441"/>
          </a:xfrm>
          <a:prstGeom prst="snip1Rect">
            <a:avLst>
              <a:gd name="adj" fmla="val 253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ຮັບພິທີຕັດ ແລະ ເຂົ້າພິທີປັດສະຄາ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FD3570E2-3568-FF34-B217-E3BB7C91D21F}"/>
              </a:ext>
            </a:extLst>
          </p:cNvPr>
          <p:cNvSpPr/>
          <p:nvPr/>
        </p:nvSpPr>
        <p:spPr>
          <a:xfrm>
            <a:off x="10548319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6" name="Rectángulo: una sola esquina cortada 15">
            <a:extLst>
              <a:ext uri="{FF2B5EF4-FFF2-40B4-BE49-F238E27FC236}">
                <a16:creationId xmlns:a16="http://schemas.microsoft.com/office/drawing/2014/main" id="{93189789-BED0-E225-3615-2C18CA5E212F}"/>
              </a:ext>
            </a:extLst>
          </p:cNvPr>
          <p:cNvSpPr/>
          <p:nvPr/>
        </p:nvSpPr>
        <p:spPr>
          <a:xfrm flipH="1">
            <a:off x="7219954" y="1970016"/>
            <a:ext cx="1323975" cy="769441"/>
          </a:xfrm>
          <a:prstGeom prst="snip1Rect">
            <a:avLst>
              <a:gd name="adj" fmla="val 25332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lo-L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ຂ້າມແມ່ນໍ້າຈໍແດນ</a:t>
            </a:r>
            <a:endPara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6032CD0-8BB3-564D-A991-6DCA0158BF9C}"/>
              </a:ext>
            </a:extLst>
          </p:cNvPr>
          <p:cNvSpPr/>
          <p:nvPr/>
        </p:nvSpPr>
        <p:spPr>
          <a:xfrm>
            <a:off x="8586584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83976ABD-E952-3F21-9444-678E73E780C4}"/>
              </a:ext>
            </a:extLst>
          </p:cNvPr>
          <p:cNvSpPr/>
          <p:nvPr/>
        </p:nvSpPr>
        <p:spPr>
          <a:xfrm>
            <a:off x="7005848" y="2232771"/>
            <a:ext cx="171450" cy="2439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5CFC20B7-9E0B-336E-5658-12F5BF1AB983}"/>
              </a:ext>
            </a:extLst>
          </p:cNvPr>
          <p:cNvSpPr txBox="1"/>
          <p:nvPr/>
        </p:nvSpPr>
        <p:spPr>
          <a:xfrm>
            <a:off x="85724" y="1433304"/>
            <a:ext cx="1202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ຈາກເອຢິບສູ່ດິນແດນຄານາອານ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ອິດສະຣາເອນໄດ້ຕິດຕາມຂັ້ນຕອນ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“chiastic”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ເຊິ່ງເປັນເຫດການທີ່ເກີດຂຶ້ນຊໍ້າໆກັນຕາມລໍາດັບ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C400E27-3AC2-262C-C0B3-D8418B5F17EE}"/>
              </a:ext>
            </a:extLst>
          </p:cNvPr>
          <p:cNvSpPr txBox="1"/>
          <p:nvPr/>
        </p:nvSpPr>
        <p:spPr>
          <a:xfrm>
            <a:off x="3174931" y="2931477"/>
            <a:ext cx="5842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ປັດສະຄາຄັ້ງທໍາອິດແມ່ນສັນຍາລັກການຖືກປົດປ່ອຍຈາກປະເທດເອຢິບ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ປັດສະຄາຄັ້ງທີສອງ ແມ່ນຄົນລຸ້ນໃໝ່ເປັນຜູ້ສະເຫລີມສະຫລອງ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ເປັນສັນຍາລັກຂອງການທີ່ພວກເຂົາໄດ້ເຂົ້າຍຶດຄອງດິນແດນແຫ່ງພັນທະສັນຍາ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 descr="Pintura de una persona y una chimenea&#10;&#10;El contenido generado por IA puede ser incorrecto.">
            <a:extLst>
              <a:ext uri="{FF2B5EF4-FFF2-40B4-BE49-F238E27FC236}">
                <a16:creationId xmlns:a16="http://schemas.microsoft.com/office/drawing/2014/main" id="{539D161C-2E6B-225E-C711-CE782FFA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420" y="2866119"/>
            <a:ext cx="2841767" cy="18649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Imagen 23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1E1DAC4D-2733-E7BD-0B12-F2C5AF57F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21" y="4816932"/>
            <a:ext cx="2841766" cy="1864909"/>
          </a:xfrm>
          <a:prstGeom prst="snip2DiagRect">
            <a:avLst>
              <a:gd name="adj1" fmla="val 15456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Imagen 29" descr="Imagen que contiene persona, interior, frente, hombre&#10;&#10;El contenido generado por IA puede ser incorrecto.">
            <a:extLst>
              <a:ext uri="{FF2B5EF4-FFF2-40B4-BE49-F238E27FC236}">
                <a16:creationId xmlns:a16="http://schemas.microsoft.com/office/drawing/2014/main" id="{2304C80B-0984-2BEC-4B1C-12E0048D2D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3" y="2850243"/>
            <a:ext cx="2841768" cy="3831598"/>
          </a:xfrm>
          <a:prstGeom prst="snip2DiagRect">
            <a:avLst>
              <a:gd name="adj1" fmla="val 17138"/>
              <a:gd name="adj2" fmla="val 18066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A97C63DD-0FB3-9DE2-63A7-4982B192BDD0}"/>
              </a:ext>
            </a:extLst>
          </p:cNvPr>
          <p:cNvSpPr txBox="1"/>
          <p:nvPr/>
        </p:nvSpPr>
        <p:spPr>
          <a:xfrm>
            <a:off x="3175762" y="5359965"/>
            <a:ext cx="584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ມັນແມ່ນສັນຍະລັກໃໝ່ຂອງຮ່າງກາຍ ແລະ ເລືອດ ຂອງພຣະຜູ້ໄຖ່ ຜູ້ທີ່ນໍາພວກເຮົາອອກຈາກປະເທດເອຢິບ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ນັ້ນກໍ່ຄື ການຫລຸດພົ້ນຈາກການເປັນຂ້າທາດແຫ່ງຄວາມບາບ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ນໍາພວກເຮົາໄປສູ່ດິນແດນແຫ່ງພັນທະສັນຍາ 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ຄຣທ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11:23-26).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41BB8A5-38EE-EE45-434E-65A62854F2CD}"/>
              </a:ext>
            </a:extLst>
          </p:cNvPr>
          <p:cNvSpPr txBox="1"/>
          <p:nvPr/>
        </p:nvSpPr>
        <p:spPr>
          <a:xfrm>
            <a:off x="3174931" y="4299609"/>
            <a:ext cx="58413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ບໍ່ດົນກ່ອນທີ່ພຣະເຢຊູຈະຖືກຕຶງທີ່ໄມ້ກາງແຂນ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ພຣະເຢຊູໄດ້ປະທານຄວາມໝາຍໃໝ່ໃຫ້ກັບພິທີກຳນັ້ນ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ພ້ອມສັນຍະລັກໃໝ່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ລູກແກະກາຍເປັນເຂົ້າຈີ່ ແລະ ເລືອດກາຍເປັນເຫລົ້າອະງຸ່ນ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196985-9EB5-A80F-895A-8E0D071B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2F423DC-18B9-9B1C-7E4E-6E5CA285D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97" y="2678169"/>
            <a:ext cx="8232838" cy="4149351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D958DB3D-CEA7-36F0-8A3D-36FD932F82B8}"/>
              </a:ext>
            </a:extLst>
          </p:cNvPr>
          <p:cNvSpPr>
            <a:spLocks/>
          </p:cNvSpPr>
          <p:nvPr/>
        </p:nvSpPr>
        <p:spPr>
          <a:xfrm>
            <a:off x="22797" y="30480"/>
            <a:ext cx="8242998" cy="6804000"/>
          </a:xfrm>
          <a:prstGeom prst="rect">
            <a:avLst/>
          </a:prstGeom>
          <a:noFill/>
          <a:ln w="57150">
            <a:solidFill>
              <a:srgbClr val="A75A2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FEB0E0-B402-5526-0C6A-52EF0D06EA3A}"/>
              </a:ext>
            </a:extLst>
          </p:cNvPr>
          <p:cNvSpPr txBox="1"/>
          <p:nvPr/>
        </p:nvSpPr>
        <p:spPr>
          <a:xfrm>
            <a:off x="12637" y="229925"/>
            <a:ext cx="8242998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7200" b="1" dirty="0">
                <a:ln/>
                <a:solidFill>
                  <a:srgbClr val="A75A2B"/>
                </a:solidFill>
                <a:effectLst>
                  <a:outerShdw blurRad="38100" dist="38100" dir="2700000" algn="tl">
                    <a:schemeClr val="accent3">
                      <a:lumMod val="60000"/>
                      <a:lumOff val="40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ນະມັດສະການທ່າມກາງພູເຂົາ</a:t>
            </a:r>
            <a:endParaRPr lang="en" sz="7200" b="1" dirty="0">
              <a:ln/>
              <a:solidFill>
                <a:srgbClr val="A75A2B"/>
              </a:solidFill>
              <a:effectLst>
                <a:outerShdw blurRad="38100" dist="38100" dir="2700000" algn="tl">
                  <a:schemeClr val="accent3">
                    <a:lumMod val="60000"/>
                    <a:lumOff val="40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8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252CF4-A5D4-7479-21B1-597A623C55C2}"/>
              </a:ext>
            </a:extLst>
          </p:cNvPr>
          <p:cNvSpPr txBox="1"/>
          <p:nvPr/>
        </p:nvSpPr>
        <p:spPr>
          <a:xfrm>
            <a:off x="0" y="6085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ແທ່ນບູຊາສໍາລັບນະມັດສະການ</a:t>
            </a:r>
            <a:endParaRPr lang="en" sz="3600" b="1" spc="30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D62109-D9A0-2348-DE7B-66553A35AF11}"/>
              </a:ext>
            </a:extLst>
          </p:cNvPr>
          <p:cNvSpPr txBox="1"/>
          <p:nvPr/>
        </p:nvSpPr>
        <p:spPr>
          <a:xfrm>
            <a:off x="947737" y="582332"/>
            <a:ext cx="10296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ຕໍ່ມາທີ່ພູເຂົາເອບານ ໂຢຊວຍໄດ້ສ້າງແທ່ນບູຊາຖວາຍແກ່ພຣະເຈົ້າຢາເວ ພຣະເຈົ້າຂອງຊາດອິດສະຣາເອນ</a:t>
            </a:r>
            <a:r>
              <a:rPr lang="en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400" b="1" dirty="0">
                <a:solidFill>
                  <a:srgbClr val="AF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8:30)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DC61FA-5785-045F-68D1-3F663A80C605}"/>
              </a:ext>
            </a:extLst>
          </p:cNvPr>
          <p:cNvSpPr txBox="1"/>
          <p:nvPr/>
        </p:nvSpPr>
        <p:spPr>
          <a:xfrm>
            <a:off x="4423328" y="1074254"/>
            <a:ext cx="756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ໂມເຊໄດ້ສັ່ງການໄວ້ວ່າ ເມື່່ອເຂົ້າສູ່ດິນແດນຄານາອານແລ້ວ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ຈະຕ້ອງສ້າງແທ່ນບູຊາທີ່ພູເຂົາເອບານ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ຄໍາສັນລະເສີນຈະຕ້ອງໄດ້ຖວາຍໃຫ້ແກ່ພຣະເຈົ້າ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27:5-7).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ເປັນຫຍັງຕ້ອງເປັນທີ່ພູເຂົາເອບານ ແລະ ພູເຂົາເກຣິຊິມ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BDE07E-8FDD-BAD1-5482-A018566FFC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453" y="1203463"/>
            <a:ext cx="4223302" cy="422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6CF066F-70F3-BA02-747B-30B725D26184}"/>
              </a:ext>
            </a:extLst>
          </p:cNvPr>
          <p:cNvSpPr txBox="1"/>
          <p:nvPr/>
        </p:nvSpPr>
        <p:spPr>
          <a:xfrm>
            <a:off x="126724" y="5479643"/>
            <a:ext cx="8023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ໃນທ່າມກາງການເຂົ້າຍຶດຄອງດິນແດນນັ້ນ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ອິດສະຣາເອນໄດ້ສະແຫວງຫາຊ່ວງເວລາທີ່ຈະອຸທິດຕົນໃຫ້ກັບພຣະເຈົ້າອີກຄັ້ງ, ສິ່ງນີ້ເປັນສິ່ງທີ່ພວກເຮົາສົມຄວນທີ່ຈະເຮັດຕາມພວກເຂົາ, ເຖິງວ່າຈະຢູ່ທ່າມກາງສົງຄາມ ແຕ່ກໍ່ຕ້ອງໄດ້ຫາໂອກາດໃຫ້ເວລາແກ່ການສັນລະເສີນພຣະເຈົ້າ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27FA92-4CC6-2AB7-6B23-A7F499E49C26}"/>
              </a:ext>
            </a:extLst>
          </p:cNvPr>
          <p:cNvSpPr txBox="1"/>
          <p:nvPr/>
        </p:nvSpPr>
        <p:spPr>
          <a:xfrm>
            <a:off x="4423328" y="3498220"/>
            <a:ext cx="3726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ພຣະເຢຊູໄດ້ກາຍເປັນຜູ້ທີ່ໄດ້ຮັບຄໍາສາບແຊ່ງແທນພວກເຮົາ ເພື່ອພວກເຮົາຈະໄດ້ຮັບພຣະພອນ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ຄລຕ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3:13-14).                     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ແທ່ນບູຊານີ້ແມ່ນເປັນພາບທີ່ຊັດເຈນເຖິງການເສຍສະຫລະຂອງພຣະເຢຊູເພື່ອພວກເຮົາ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2" name="Imagen 11" descr="Un grupo de personas sentadas en una roca&#10;&#10;El contenido generado por IA puede ser incorrecto.">
            <a:extLst>
              <a:ext uri="{FF2B5EF4-FFF2-40B4-BE49-F238E27FC236}">
                <a16:creationId xmlns:a16="http://schemas.microsoft.com/office/drawing/2014/main" id="{2A1715F1-4AD0-BD9E-23E8-D0B577314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8552" y="3499790"/>
            <a:ext cx="3683484" cy="314662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87604D-5DAD-F234-7033-4C9DDBD60498}"/>
              </a:ext>
            </a:extLst>
          </p:cNvPr>
          <p:cNvSpPr txBox="1"/>
          <p:nvPr/>
        </p:nvSpPr>
        <p:spPr>
          <a:xfrm>
            <a:off x="4423328" y="2132349"/>
            <a:ext cx="7768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ທັງແທ່ນບູຊາ ແລະ ພຣະບັນຍັດທີ່ຈາລຶກໄວ້ໃນອະນຸເສົາວະລີ ຈະຕ້ອງໄດ້ຖືກອ່ານໃຫ້ປະຊາຊົນຟັງ ທັງຄໍາສາບແຊ່ງ ແລະ ພຣະພອນ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27:12-13).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ພຣະພອນແມ່ນຈະຖືກອ່ານທີ່ພູເຂົາເກຣີຊິມ ແລະ ຄໍາສາບແຊ່ງຈະຖືກອ່ານໃຫ້ຟັງທີ່ພູເຂົາເອບານ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97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5D08E7F-4B2D-0DD2-6870-64DCE120DE40}"/>
              </a:ext>
            </a:extLst>
          </p:cNvPr>
          <p:cNvSpPr txBox="1"/>
          <p:nvPr/>
        </p:nvSpPr>
        <p:spPr>
          <a:xfrm>
            <a:off x="-35942" y="157452"/>
            <a:ext cx="704008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36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12700" dir="2700000" algn="tl">
                    <a:srgbClr val="000000">
                      <a:alpha val="55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ການຈື່ຈໍາພຣະບັນຍັດ</a:t>
            </a:r>
            <a:endParaRPr lang="en" sz="36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2700" dir="2700000" algn="tl">
                  <a:srgbClr val="000000">
                    <a:alpha val="55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87B41-BC57-83D7-55DC-E9A618044232}"/>
              </a:ext>
            </a:extLst>
          </p:cNvPr>
          <p:cNvSpPr txBox="1"/>
          <p:nvPr/>
        </p:nvSpPr>
        <p:spPr>
          <a:xfrm>
            <a:off x="72562" y="821766"/>
            <a:ext cx="693158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16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ໃນທີ່ນັ້ນຕໍ່ໜ້າຊາວອິດສະຣາເອນ ໂຢຊວຍໄດ້ຈາລຶກກົດບັນຍັດທີ່ໂມເຊໄດ້ຂຽນໃສ່ໄວ້ທີ່ຫີນນັ້ນ</a:t>
            </a:r>
            <a:r>
              <a:rPr lang="en" sz="16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2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2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200" b="1" dirty="0">
                <a:solidFill>
                  <a:srgbClr val="85514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8:32)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FFE9F3-C763-20C3-74DD-8A297B84FD6C}"/>
              </a:ext>
            </a:extLst>
          </p:cNvPr>
          <p:cNvSpPr txBox="1"/>
          <p:nvPr/>
        </p:nvSpPr>
        <p:spPr>
          <a:xfrm>
            <a:off x="197953" y="1486597"/>
            <a:ext cx="684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ຫລັງຈາກໄດ້ສ້າງແທ່ນບູຊາທີ່ພູເຂົາເອບານແລ້ວ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ໂຢຊວຍໄດ້ເອົາຫີນມາຕັ້ງເປັນສິລາ ແລະກໍ່ດ້ວຍປູນຂາວ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ລາວໄດ້ຂຽນຈາລຶກໃສ່ແຜ່ນຫີນນັ້ນໄວ້ ເຊິ່ງເປັນສະບັບສໍາເນົາ ຂອງກົດບັນຍັດ ແລະ ກົດຕ່າງໆໃສ່. ລວມທັງພຣະພອນ ແລະ ຄໍາສາບແຊ່ງ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8:32;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ພບຍສ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27:2-3).</a:t>
            </a:r>
          </a:p>
        </p:txBody>
      </p:sp>
      <p:pic>
        <p:nvPicPr>
          <p:cNvPr id="7" name="Imagen 6" descr="Imagen en blanco y negro de 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B7A01643-1C1A-61E1-8D73-9A37A0B06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648" y="157452"/>
            <a:ext cx="4909848" cy="4909848"/>
          </a:xfrm>
          <a:prstGeom prst="round2DiagRect">
            <a:avLst>
              <a:gd name="adj1" fmla="val 9178"/>
              <a:gd name="adj2" fmla="val 0"/>
            </a:avLst>
          </a:prstGeom>
          <a:ln w="38100" cap="sq">
            <a:solidFill>
              <a:srgbClr val="85514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F256775-F7C8-8EFE-F7E5-E7DD706765E6}"/>
              </a:ext>
            </a:extLst>
          </p:cNvPr>
          <p:cNvSpPr txBox="1"/>
          <p:nvPr/>
        </p:nvSpPr>
        <p:spPr>
          <a:xfrm>
            <a:off x="7040084" y="5377109"/>
            <a:ext cx="51519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ນອກເໜືອຈາກການຟື້ນຟູສ່ວນຕົວຂອງພວກເຮົາແລ້ວ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ພິທີສິນມະຫາສະໜິດຍັງໄດ້ມອບຊ່ວງເວລາແຫ່ງການຟື້ນຟູແບບພິເສດ ໃຫ້ແກ່ພວກເຮົາ ໃນຖານະປະຊາກອນຂອງພຣະເຈົ້າອີກດ້ວຍ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53CA52-0BB1-8097-3A5C-29442FF0F579}"/>
              </a:ext>
            </a:extLst>
          </p:cNvPr>
          <p:cNvSpPr txBox="1"/>
          <p:nvPr/>
        </p:nvSpPr>
        <p:spPr>
          <a:xfrm>
            <a:off x="197953" y="4642288"/>
            <a:ext cx="43454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ນີ້ຄືການຊົງຮຽກເອີ້ນສໍາລັບພວກເຮົາເຊັ່ນກັນ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                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ໃນຖານະປະຊາຊົນທີ່ເຫລືອຢູ່ຂອງພຣະເຈົ້າ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ພວກເຮົາຕ້ອງໄດ້ຕໍ່ 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ຟື້ນຟູນ</a:t>
            </a:r>
            <a:r>
              <a:rPr lang="en-US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ພັນທະສັນຍາຂອງພຣະເຈົ້າເປັນໄລຍະໆ, ຈື່ໄວ້ວ່າພຣະເຈົ້າຊົງໄດ້ຊົງນໍາພວກເຮົາມາໄກຮອດປະຈຸບັນນີ້ແລ້ວ, ຢ່າໃຫ້ພວກເຮົາລືມສິ່ງທີ່ພຣະອົງກະທໍາ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3" name="Imagen 12" descr="Taza de vidrio sobre una mesa&#10;&#10;El contenido generado por IA puede ser incorrecto.">
            <a:extLst>
              <a:ext uri="{FF2B5EF4-FFF2-40B4-BE49-F238E27FC236}">
                <a16:creationId xmlns:a16="http://schemas.microsoft.com/office/drawing/2014/main" id="{A54C68E6-780F-25FA-AB6B-F8A9415A3E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7462" y="4375605"/>
            <a:ext cx="2167173" cy="2253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502D75-A8F2-39FD-1294-1FAFB825A128}"/>
              </a:ext>
            </a:extLst>
          </p:cNvPr>
          <p:cNvSpPr txBox="1"/>
          <p:nvPr/>
        </p:nvSpPr>
        <p:spPr>
          <a:xfrm>
            <a:off x="197954" y="3218331"/>
            <a:ext cx="68421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ກົດຕ່າງໆໄດ້ຖືກອ່ານໃຫ້ປະຊາຊົນຟັງ ເຊິ່ງແບ່ງເປັນສອງພາກສ່ວນ, ໂດຍຜູ້ຄົນໄດ້ຢືນຫັນຫລັງໃສ່ພູເຂົາເກຣີຊິມ ແລະ ປະຊາຊົນອີກສ່ວນໜຶ່ງຢືນຫັນຫລັງໃສ່ພູເຂົາເອບານ 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ຢຊ</a:t>
            </a:r>
            <a:r>
              <a:rPr lang="en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8:33-35). </a:t>
            </a:r>
            <a:r>
              <a:rPr lang="lo-LA" sz="16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ໂດຍການເຮັດແບບນີ້, ພັນທະສັນຍາຂອງພຣະເຈົ້າຈຶ່ງໄດ້ຮັບການສືບຕໍ່</a:t>
            </a:r>
            <a:endParaRPr lang="en" sz="16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982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1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1698</Words>
  <Application>Microsoft Office PowerPoint</Application>
  <PresentationFormat>Panorámica</PresentationFormat>
  <Paragraphs>57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Saysettha OT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2025-10-14T06:18:54Z</dcterms:created>
  <dcterms:modified xsi:type="dcterms:W3CDTF">2025-11-12T17:00:43Z</dcterms:modified>
</cp:coreProperties>
</file>