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5" r:id="rId15"/>
    <p:sldId id="316" r:id="rId16"/>
    <p:sldId id="317" r:id="rId17"/>
    <p:sldId id="269" r:id="rId18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92" autoAdjust="0"/>
    <p:restoredTop sz="94660"/>
  </p:normalViewPr>
  <p:slideViewPr>
    <p:cSldViewPr snapToGrid="0">
      <p:cViewPr varScale="1">
        <p:scale>
          <a:sx n="40" d="100"/>
          <a:sy n="40" d="100"/>
        </p:scale>
        <p:origin x="30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lo-LA" sz="1600" b="1" dirty="0">
              <a:latin typeface="Saysettha OT" panose="020B0504020207020204" pitchFamily="34" charset="-34"/>
              <a:cs typeface="Saysettha OT" panose="020B0504020207020204" pitchFamily="34" charset="-34"/>
            </a:rPr>
            <a:t>ລາວເດີນທາງໄປເມືອງ ຟີເຄຍ </a:t>
          </a:r>
          <a:r>
            <a:rPr lang="en" sz="1600" b="1" dirty="0">
              <a:latin typeface="Saysettha OT" panose="020B0504020207020204" pitchFamily="34" charset="-34"/>
              <a:cs typeface="Saysettha OT" panose="020B0504020207020204" pitchFamily="34" charset="-34"/>
            </a:rPr>
            <a:t>(6)</a:t>
          </a:r>
          <a:endParaRPr lang="es-ES" sz="16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lo-LA" sz="1600" b="1" dirty="0">
              <a:latin typeface="Saysettha OT" panose="020B0504020207020204" pitchFamily="34" charset="-34"/>
              <a:cs typeface="Saysettha OT" panose="020B0504020207020204" pitchFamily="34" charset="-34"/>
            </a:rPr>
            <a:t>ແຕ່ບໍ່ສາມາດເທດສະໜາຢູ່ທີ່ນັ້ນໄດ້ </a:t>
          </a:r>
          <a:r>
            <a:rPr lang="en" sz="1600" b="1" dirty="0">
              <a:latin typeface="Saysettha OT" panose="020B0504020207020204" pitchFamily="34" charset="-34"/>
              <a:cs typeface="Saysettha OT" panose="020B0504020207020204" pitchFamily="34" charset="-34"/>
            </a:rPr>
            <a:t>(6b)</a:t>
          </a:r>
          <a:endParaRPr lang="es-ES" sz="16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lo-LA" sz="1600" b="1" dirty="0">
              <a:latin typeface="Saysettha OT" panose="020B0504020207020204" pitchFamily="34" charset="-34"/>
              <a:cs typeface="Saysettha OT" panose="020B0504020207020204" pitchFamily="34" charset="-34"/>
            </a:rPr>
            <a:t>ລາວຈຶ່ງໄປທີ່ແຂວງ ບີທີເນຍ </a:t>
          </a:r>
          <a:r>
            <a:rPr lang="en" sz="1600" b="1" dirty="0">
              <a:latin typeface="Saysettha OT" panose="020B0504020207020204" pitchFamily="34" charset="-34"/>
              <a:cs typeface="Saysettha OT" panose="020B0504020207020204" pitchFamily="34" charset="-34"/>
            </a:rPr>
            <a:t>(7a)</a:t>
          </a:r>
          <a:endParaRPr lang="es-ES" sz="16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lo-LA" sz="1600" b="1" dirty="0">
              <a:latin typeface="Saysettha OT" panose="020B0504020207020204" pitchFamily="34" charset="-34"/>
              <a:cs typeface="Saysettha OT" panose="020B0504020207020204" pitchFamily="34" charset="-34"/>
            </a:rPr>
            <a:t>ແຕ່ພຣະວິນຍານບໍຣິສຸດບໍ່ອະນຸດຍາດໃຫ້ເພິ່ນເຂົ້າໄປ </a:t>
          </a:r>
          <a:r>
            <a:rPr lang="en" sz="1600" b="1" dirty="0">
              <a:latin typeface="Saysettha OT" panose="020B0504020207020204" pitchFamily="34" charset="-34"/>
              <a:cs typeface="Saysettha OT" panose="020B0504020207020204" pitchFamily="34" charset="-34"/>
            </a:rPr>
            <a:t>(7b)</a:t>
          </a:r>
          <a:endParaRPr lang="es-ES" sz="16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lo-LA" sz="1600" b="1" dirty="0">
              <a:latin typeface="Saysettha OT" panose="020B0504020207020204" pitchFamily="34" charset="-34"/>
              <a:cs typeface="Saysettha OT" panose="020B0504020207020204" pitchFamily="34" charset="-34"/>
            </a:rPr>
            <a:t>ລາວຈຶ່ງໄດ້ໄປທີ່ເມືອງ ໂທອາດ ບ່ອນທີ່ລາວໄດ້ເຫັນນິມິດ </a:t>
          </a:r>
          <a:r>
            <a:rPr lang="en" sz="1600" b="1" dirty="0">
              <a:latin typeface="Saysettha OT" panose="020B0504020207020204" pitchFamily="34" charset="-34"/>
              <a:cs typeface="Saysettha OT" panose="020B0504020207020204" pitchFamily="34" charset="-34"/>
            </a:rPr>
            <a:t>(8-10)</a:t>
          </a:r>
          <a:endParaRPr lang="es-ES" sz="16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lo-LA" sz="1600" b="1" dirty="0">
              <a:latin typeface="Saysettha OT" panose="020B0504020207020204" pitchFamily="34" charset="-34"/>
              <a:cs typeface="Saysettha OT" panose="020B0504020207020204" pitchFamily="34" charset="-34"/>
            </a:rPr>
            <a:t>ລາວໄດ້ໄປເກາະຊາໂມທາເກ </a:t>
          </a:r>
          <a:r>
            <a:rPr lang="en" sz="1600" b="1" dirty="0">
              <a:latin typeface="Saysettha OT" panose="020B0504020207020204" pitchFamily="34" charset="-34"/>
              <a:cs typeface="Saysettha OT" panose="020B0504020207020204" pitchFamily="34" charset="-34"/>
            </a:rPr>
            <a:t>(11a)</a:t>
          </a:r>
          <a:endParaRPr lang="es-ES" sz="16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lo-LA" sz="1600" b="1" dirty="0">
              <a:latin typeface="Saysettha OT" panose="020B0504020207020204" pitchFamily="34" charset="-34"/>
              <a:cs typeface="Saysettha OT" panose="020B0504020207020204" pitchFamily="34" charset="-34"/>
            </a:rPr>
            <a:t>ແລະໄປທີ່ເມືອງ ເນອາໂປລີ </a:t>
          </a:r>
          <a:r>
            <a:rPr lang="en" sz="1600" b="1" dirty="0">
              <a:latin typeface="Saysettha OT" panose="020B0504020207020204" pitchFamily="34" charset="-34"/>
              <a:cs typeface="Saysettha OT" panose="020B0504020207020204" pitchFamily="34" charset="-34"/>
            </a:rPr>
            <a:t>(11b)</a:t>
          </a:r>
          <a:endParaRPr lang="es-ES" sz="16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lo-LA" sz="1600" b="1" dirty="0">
              <a:latin typeface="Saysettha OT" panose="020B0504020207020204" pitchFamily="34" charset="-34"/>
              <a:cs typeface="Saysettha OT" panose="020B0504020207020204" pitchFamily="34" charset="-34"/>
            </a:rPr>
            <a:t>ໃນທີ່ສຸດ ກໍ່ມາເຖິງເມືອງ ຟິລິບປອຍ</a:t>
          </a:r>
          <a:r>
            <a:rPr lang="en" sz="1600" b="1" dirty="0">
              <a:latin typeface="Saysettha OT" panose="020B0504020207020204" pitchFamily="34" charset="-34"/>
              <a:cs typeface="Saysettha OT" panose="020B0504020207020204" pitchFamily="34" charset="-34"/>
            </a:rPr>
            <a:t>(12)</a:t>
          </a:r>
          <a:endParaRPr lang="es-ES" sz="1600" dirty="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ຄໍານໍາຂອງຈົດໝາຍທີ່ສົ່ງໄປເຖິງຊາວຟິລິບປອຍ ແລະ ຊາວໂກໂລຊາຍ ມີລັກສະນະຄ້າຍຄືກັນຢ່າງຍິ່ງ. ພວກເຮົາສາມາດເຫັນ 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2</a:t>
          </a:r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 ປະເດັນຄື: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ຟລປ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 1:1; </a:t>
          </a:r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ກລຊ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 1:1-2)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ໃນສາຍພຣະເນດຂອງພຣະເຈົ້າ ສະມາຊິກເປັນຜູ້ບໍຣິສຸດ ແລະ ຊື່ສັດ, ເຖິງຈະມີຄວາມຜິດພາດກໍ່ຕາມ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18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ໃນຄຣິດຕະຈັກ</a:t>
          </a:r>
          <a:r>
            <a:rPr lang="lo-LA" sz="1800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 ມີລະບຽບແບບແຜນ ເຊິ່ງສະມາຊິກບາງຄົນມີອໍານາດ ແລະ ຄວາມຮັບຜິດຊອບ ຫລາຍກວ່າຄົນອື່ນ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18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ໂປໂລ ເປັນອັກຄະທູດ ເປັນຜູ້ນໍາລະດັບສູງ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18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ຕີໂມທຽວ ຜູ້ຊ່ວຍ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ອາຈານສາສະໜາ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)</a:t>
          </a: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18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ອາຈານປະຈໍາທ້ອງຖິ່ນ 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ຜູ້ປົກຄອງ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)</a:t>
          </a: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18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lo-L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ຜູ້ຮັບໃຊ້ໃນຄຣິດຕະຈັກ ດໍາເນີນການບໍຣິຫານ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1800">
            <a:latin typeface="Saysettha OT" panose="020B0504020207020204" pitchFamily="34" charset="-34"/>
            <a:cs typeface="Saysettha OT" panose="020B0504020207020204" pitchFamily="34" charset="-34"/>
          </a:endParaRPr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512846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ລາວເດີນທາງໄປເມືອງ ຟີເຄຍ </a:t>
          </a:r>
          <a:r>
            <a:rPr lang="en" sz="16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(6)</a:t>
          </a:r>
          <a:endParaRPr lang="es-ES" sz="16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ແຕ່ບໍ່ສາມາດເທດສະໜາຢູ່ທີ່ນັ້ນໄດ້ </a:t>
          </a:r>
          <a:r>
            <a:rPr lang="en" sz="16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(6b)</a:t>
          </a:r>
          <a:endParaRPr lang="es-ES" sz="16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ລາວຈຶ່ງໄປທີ່ແຂວງ ບີທີເນຍ </a:t>
          </a:r>
          <a:r>
            <a:rPr lang="en" sz="16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(7a)</a:t>
          </a:r>
          <a:endParaRPr lang="es-ES" sz="16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ແຕ່ພຣະວິນຍານບໍຣິສຸດບໍ່ອະນຸດຍາດໃຫ້ເພິ່ນເຂົ້າໄປ </a:t>
          </a:r>
          <a:r>
            <a:rPr lang="en" sz="16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(7b)</a:t>
          </a:r>
          <a:endParaRPr lang="es-ES" sz="16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ລາວຈຶ່ງໄດ້ໄປທີ່ເມືອງ ໂທອາດ ບ່ອນທີ່ລາວໄດ້ເຫັນນິມິດ </a:t>
          </a:r>
          <a:r>
            <a:rPr lang="en" sz="16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(8-10)</a:t>
          </a:r>
          <a:endParaRPr lang="es-ES" sz="16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ລາວໄດ້ໄປເກາະຊາໂມທາເກ </a:t>
          </a:r>
          <a:r>
            <a:rPr lang="en" sz="16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(11a)</a:t>
          </a:r>
          <a:endParaRPr lang="es-ES" sz="16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ແລະໄປທີ່ເມືອງ ເນອາໂປລີ </a:t>
          </a:r>
          <a:r>
            <a:rPr lang="en" sz="16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(11b)</a:t>
          </a:r>
          <a:endParaRPr lang="es-ES" sz="16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6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ໃນທີ່ສຸດ ກໍ່ມາເຖິງເມືອງ ຟິລິບປອຍ</a:t>
          </a:r>
          <a:r>
            <a:rPr lang="en" sz="1600" b="1" kern="1200" dirty="0">
              <a:latin typeface="Saysettha OT" panose="020B0504020207020204" pitchFamily="34" charset="-34"/>
              <a:cs typeface="Saysettha OT" panose="020B0504020207020204" pitchFamily="34" charset="-34"/>
            </a:rPr>
            <a:t>(12)</a:t>
          </a:r>
          <a:endParaRPr lang="es-ES" sz="1600" kern="1200" dirty="0"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688153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688153"/>
          <a:ext cx="580355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80355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688153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688153"/>
          <a:ext cx="580355" cy="3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62"/>
              </a:lnTo>
              <a:lnTo>
                <a:pt x="580355" y="30966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623" y="732197"/>
          <a:ext cx="2384425" cy="296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71"/>
              </a:lnTo>
              <a:lnTo>
                <a:pt x="2384425" y="218071"/>
              </a:lnTo>
              <a:lnTo>
                <a:pt x="2384425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732197"/>
          <a:ext cx="3632189" cy="296950"/>
        </a:xfrm>
        <a:custGeom>
          <a:avLst/>
          <a:gdLst/>
          <a:ahLst/>
          <a:cxnLst/>
          <a:rect l="0" t="0" r="0" b="0"/>
          <a:pathLst>
            <a:path>
              <a:moveTo>
                <a:pt x="3632189" y="0"/>
              </a:moveTo>
              <a:lnTo>
                <a:pt x="3632189" y="218071"/>
              </a:lnTo>
              <a:lnTo>
                <a:pt x="0" y="218071"/>
              </a:lnTo>
              <a:lnTo>
                <a:pt x="0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257176" y="0"/>
          <a:ext cx="11364892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ຄໍານໍາຂອງຈົດໝາຍທີ່ສົ່ງໄປເຖິງຊາວຟິລິບປອຍ ແລະ ຊາວໂກໂລຊາຍ ມີລັກສະນະຄ້າຍຄືກັນຢ່າງຍິ່ງ. ພວກເຮົາສາມາດເຫັນ 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2</a:t>
          </a: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 ປະເດັນຄື: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ຟລປ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 1:1; </a:t>
          </a: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ກລຊ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. 1:1-2)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257176" y="0"/>
        <a:ext cx="11364892" cy="732197"/>
      </dsp:txXfrm>
    </dsp:sp>
    <dsp:sp modelId="{F9AE677E-BA85-49CB-9D3B-953F8417212C}">
      <dsp:nvSpPr>
        <dsp:cNvPr id="0" name=""/>
        <dsp:cNvSpPr/>
      </dsp:nvSpPr>
      <dsp:spPr>
        <a:xfrm>
          <a:off x="1887" y="1029148"/>
          <a:ext cx="4611092" cy="6797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ໃນສາຍພຣະເນດຂອງພຣະເຈົ້າ ສະມາຊິກເປັນຜູ້ບໍຣິສຸດ ແລະ ຊື່ສັດ, ເຖິງຈະມີຄວາມຜິດພາດກໍ່ຕາມ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1887" y="1029148"/>
        <a:ext cx="4611092" cy="679754"/>
      </dsp:txXfrm>
    </dsp:sp>
    <dsp:sp modelId="{EA48EA70-2FFB-4370-BD91-D187F270BA36}">
      <dsp:nvSpPr>
        <dsp:cNvPr id="0" name=""/>
        <dsp:cNvSpPr/>
      </dsp:nvSpPr>
      <dsp:spPr>
        <a:xfrm>
          <a:off x="4770738" y="1029148"/>
          <a:ext cx="7106620" cy="65900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ໃນຄຣິດຕະຈັກ</a:t>
          </a:r>
          <a:r>
            <a:rPr lang="lo-LA" sz="1800" b="1" kern="12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 ມີລະບຽບແບບແຜນ ເຊິ່ງສະມາຊິກບາງຄົນມີອໍານາດ ແລະ ຄວາມຮັບຜິດຊອບ ຫລາຍກວ່າຄົນອື່ນ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4770738" y="1029148"/>
        <a:ext cx="7106620" cy="659005"/>
      </dsp:txXfrm>
    </dsp:sp>
    <dsp:sp modelId="{51582FC8-24F4-4E65-BCC8-1BF7E8A4CD5F}">
      <dsp:nvSpPr>
        <dsp:cNvPr id="0" name=""/>
        <dsp:cNvSpPr/>
      </dsp:nvSpPr>
      <dsp:spPr>
        <a:xfrm>
          <a:off x="6061755" y="1810010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ໂປໂລ ເປັນອັກຄະທູດ ເປັນຜູ້ນໍາລະດັບສູງ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6061755" y="1810010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343380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ຕີໂມທຽວ ຜູ້ຊ່ວຍ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ອາຈານສາສະໜາ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)</a:t>
          </a:r>
        </a:p>
      </dsp:txBody>
      <dsp:txXfrm>
        <a:off x="6061755" y="2343380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61755" y="2876750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ອາຈານປະຈໍາທ້ອງຖິ່ນ 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(</a:t>
          </a: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ຜູ້ປົກຄອງ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)</a:t>
          </a:r>
        </a:p>
      </dsp:txBody>
      <dsp:txXfrm>
        <a:off x="6061755" y="2876750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410121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rPr>
            <a:t>ຜູ້ຮັບໃຊ້ໃນຄຣິດຕະຈັກ ດໍາເນີນການບໍຣິຫານ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aysettha OT" panose="020B0504020207020204" pitchFamily="34" charset="-34"/>
            <a:cs typeface="Saysettha OT" panose="020B0504020207020204" pitchFamily="34" charset="-34"/>
          </a:endParaRPr>
        </a:p>
      </dsp:txBody>
      <dsp:txXfrm>
        <a:off x="6061755" y="3410121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0" y="779930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kumimoji="0" lang="lo-LA" sz="4400" b="1" i="0" u="none" strike="noStrike" kern="1200" cap="none" spc="50" normalizeH="0" baseline="0" noProof="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ຖືກຂົ່ມເຫັງ</a:t>
            </a:r>
          </a:p>
          <a:p>
            <a:pPr lvl="0" algn="ctr">
              <a:defRPr/>
            </a:pPr>
            <a:r>
              <a:rPr lang="lo-LA" sz="4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ແຕ່</a:t>
            </a:r>
          </a:p>
          <a:p>
            <a:pPr lvl="0" algn="ctr">
              <a:defRPr/>
            </a:pPr>
            <a:r>
              <a:rPr kumimoji="0" lang="lo-LA" sz="4400" b="1" i="0" u="none" strike="noStrike" kern="1200" cap="none" spc="50" normalizeH="0" baseline="0" noProof="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ບໍ່ຖືກປະຖິ້ມ</a:t>
            </a:r>
            <a:endParaRPr kumimoji="0" lang="en" sz="4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6917636" y="6280995"/>
            <a:ext cx="573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20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ບົດຮຽນທີ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 </a:t>
            </a:r>
            <a:r>
              <a:rPr lang="lo-LA" sz="20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ສໍາລັບເດືອນມັງກອນ ທີ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3, 2026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-26814" y="103746"/>
            <a:ext cx="9153832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sz="4000" b="1" i="0" u="none" strike="noStrike" kern="1200" cap="none" spc="300" normalizeH="0" baseline="0" noProof="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ປະຫວັດຂອງເມືອງຟິລິບປອຍ</a:t>
            </a:r>
            <a:endParaRPr kumimoji="0" lang="en" sz="4000" b="1" i="0" u="none" strike="noStrike" kern="1200" cap="none" spc="300" normalizeH="0" baseline="0" noProof="0" dirty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>
                <a:outerShdw blurRad="38100" dir="2700000" algn="tl">
                  <a:srgbClr val="000000"/>
                </a:outerShdw>
              </a:effectLst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kumimoji="0" lang="lo-LA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ໃນນິມິດນັ້ນ...ເພິ່ນເຫັນຊາຍມາເກໂດເນຍຄົນໜຶ່ງ ຢືນຢູ່ ແລະ ຮ້ອງຕໍ່ເພິ່ນວ່າ: ຂໍທ່ານມາເມືອງມາເກໂດເນຍພີ້ ເພື່ອຊ່ວຍພວກຂ້ານ້ອຍແດ່ທ້ອນ</a:t>
            </a:r>
            <a:r>
              <a:rPr lang="en" sz="1600" b="1" dirty="0">
                <a:solidFill>
                  <a:srgbClr val="960000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’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” </a:t>
            </a: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(Acts 16:9)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9372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ຕາມທໍານຽມຂອງ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ອຈ ໂປໂລແລ້ວ, ເມື່ອເຂົ້າມາເຖິງເມືອງໃໝ່ ລາວຈະໄປຢ້ຽມໂບດທໍາມະສາລາ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But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ແຕ່ວ່າໃນເມືອງຟິລິບປອຍແລ້ວ ບໍ່ມີໂບດທໍາມະສາລາ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!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ແຕ່ໃນວັນສະບາໂຕ ພວກເຂົາໄດ້ພົບສະຖານທີ່ສໍາລັບການນະມັດສະການ ແລະ ໃນບ່ອນນັ້ນພວກເຂົາໄດ້ເທດສະໜາໃຫ້ແກ່ຜູ້ຍິງທີ່ມາຊຸມນຸມນັ້ນ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ກຈກ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16:13).</a:t>
            </a: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01200" y="120603"/>
            <a:ext cx="2418950" cy="3063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1" y="3124196"/>
            <a:ext cx="49017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ແຕ່ວ່າສັດຕູບໍ່ໄດ້ນິ້ງເສີຍ.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ມີຍິງຖືກຜີສິງ ຈຶ່ງດູມໍໄດ້ ແລະ ທໍາທ່າເປັນຜູ້ເຊື່ອ ແລະ ຕິດຕາມ ອຈ ໂປໂລ. ແຕ່ແທ້ຈິງແມ່ນເພື່ອຫາເງິນ.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ກຈກ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16:16-17).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ເມື່ອ ອຈ ໂປໂລ ໄດ້ໄລ່ຜີສິງນັ້ນອອກແລ້ວ ບັນຫາຂອງພວກເຂົາກໍ່ໄດ້ເລີ່ມຕົ້ນຂຶ້ນ ໂດຍຫາເລື່ອງ ແລະ ຈັບ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ອຈ ໂປໂລເຂົ້າຄຸກ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ກຈກ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16:18-24).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382422"/>
            <a:ext cx="8945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ຈາກການຊຸມນຸມໃນຄັ້ງນັ້ນ ຜູ້ຄົນຈາກຢູໂຣບໄດ້ກັບໃຈ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ຄື: ນ. ລີເດຍ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, ນາງໄດ້ຮັບບັບຕິສະມາພ້ອມກັບສະມາຊິກຄອບຄົວທັງໝົດຂອງນາງ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ກຈກ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16:14-15).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1" y="5063188"/>
            <a:ext cx="4901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ແຕ່ໃນທີ່ສຸດ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: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ຜູ້ຄຸມຄຸກ ແລະ ຄອບຄົວຂອງລາວໄດ້ກັບໃຈ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ກຈກ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16:25-33).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ສິ່ງນີ້ ຈຶ່ງເປັນສິ່ງທີ່ຮູ້ໂດຍບໍ່ຕ້ອງສົງໄສເລີຍວ່າ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ແມ່ນຍ້ອນການຊີ້ນໍາຂອງພຣະວິນຍານບໍຣິສຸດ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sz="4000" b="1" i="0" u="none" strike="noStrike" kern="1200" cap="none" spc="30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ປະຫວັດຂອງເມືອງ</a:t>
            </a:r>
            <a:r>
              <a:rPr kumimoji="0" lang="lo-LA" sz="4000" b="1" i="0" u="none" strike="noStrike" kern="1200" cap="none" spc="30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ໂກໂລຊາຍ</a:t>
            </a:r>
            <a:endParaRPr kumimoji="0" lang="en" sz="4000" b="1" i="0" u="none" strike="noStrike" kern="1200" cap="none" spc="30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blurRad="12700" dist="38100" dir="2700000" algn="tl" rotWithShape="0">
                  <a:srgbClr val="CC6600">
                    <a:lumMod val="60000"/>
                    <a:lumOff val="40000"/>
                  </a:srgbClr>
                </a:outerShdw>
              </a:effectLst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2000" b="1" dirty="0">
                <a:solidFill>
                  <a:srgbClr val="AB3B39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ເພາະວ່າ ເຮົາມີໃຈຮັກພວກເຈົ້າທຸກຄົນ ເຈົ້າທັງຫລາຍໄດ້ຮັບສ່ວນຮ່ວມໃນພຣະຄຸນດ້ວຍກັນກັບເຮົາ ໃນການທີ່ເຮົາຖືກຈໍາຈອງ ແລະ ໃນການກ່າວປ້ອງກັນ ໃຫ້ຂ່າວປະເສີດນັ້ນຕັ້ງໝັ້ນຄົງຢູ່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600" b="1" dirty="0">
                <a:solidFill>
                  <a:srgbClr val="AB3B39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ກລຊ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734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ເອປາຟາ ເປັນເພື່ອນຮ່ວມງານຂອງ ອຈ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ໂປໂລໃນລະຫວ່າງທີ່ລາວຕິດຄຸກຢູ່ໃນກຸງໂຣມ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ຟລມ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23).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ລາວເປັນຄົນພື້ນເມືອງຂອງເມືອງໂກໂລຊາຍ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ກລຊ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4:12),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ແລະ ເປັນຜູ້ທີ່ໄດ້ນໍາຂ່າວປະເສີດໄປສູ່ເມືອງນັ້ນ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ກລຊ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1:7).</a:t>
            </a: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5" y="4940843"/>
            <a:ext cx="57345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ໜຶ່ງໃນທາດຂອງຟິເລໂມນທີ່ຊື່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ໂອເນຊິໂມ ໄດ້ຫລົບໜີໄປທີ່ກຸງໂຣມ ແລະບ່ອນນັ້ນລາວໄດ້ຮັບເຊື່ອພຣະເຢຊູທາງອາຈານໂປໂລ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ຟລມ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1:10-11).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ໂດຍການສົ່ງໂຕ ໂອເນຊິໂມກັບໄປຫານາຍຂອງລາວ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ໂປໂລໄດ້ສະແດງໃຫ້ເຫັນວ່າຄວາມສໍາພັນລະຫວ່າງ ເຈົ້ານາຍ ແລະ ທາດ ຫລື ລະຫວ່າງຜູ້ມີອໍານາດ ກັບຜູ້ຢູ່ໃຕ້ອໍານາດນັ້ນ ຄວນຈະເປັນແບບໃດ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ຟລມ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1:12-17).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5" y="2855657"/>
            <a:ext cx="57345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ໂກໂລຊາຍແມ່ນເມືອງໜຶ່ງທີ່ຢູ່ໃນແຂວງຟີເຄຍ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ໃກ້ກັບລາວດີເກອາ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ແລະ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ຮາໂປລີ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ບ່ອນທີ່ທ່ານເອປາຟາໄດ້ເທດສະໜາ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ກລຊ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4:13). 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ເມືອງນີ້ມີປະຊາກອນຢິວເປັນຈໍານວນຫລາຍ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ໜຶ່ງໃນຄົນຢິວຜູ້ມີຊື່ສຽງທີ່ອາໄສຢູ່ທີ່ນັ້ນກໍ່ຄື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ຟິເລໂມນ ຜູ້ຮ່ວມງານຂອງໂປໂລ, ເຊິ່ງໃນບ້ານຂອງລາວແມ່ນບ່ອນຊຸມນຸມຂອງຄຣິສຕຽນ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ຟລມ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1-2).</a:t>
            </a: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14343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3200" b="1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ຄຣິດຈະຈັກຂອງເມືອງຟິລິບປອຍ ແລະ ໂກໂລຊາຍ</a:t>
            </a:r>
            <a:endParaRPr kumimoji="0" lang="en" sz="3200" b="1" i="0" u="none" strike="noStrike" kern="1200" cap="none" spc="0" normalizeH="0" baseline="0" noProof="0" dirty="0">
              <a:ln/>
              <a:solidFill>
                <a:srgbClr val="00CC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2000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ຈາກໂປໂລ ແລະ ຕີໂມທຽວ ຜູ້ຮັບໃຊ້ຂອງພຣະຄຣິດເຈົ້າເຢຊູ ເຖິງໄພ່ພົນຂອງພຣະເຈົ້າທຸກຄົນໃນເມືອງຟິລິບປອຍທີ່ຢູ່ໃນພຣະຄຣິດ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(Philippians 1:1)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2510238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ໃນຄຸກ, ອຈ</a:t>
            </a:r>
            <a:r>
              <a:rPr kumimoji="0" lang="lo-LA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ໂປໂລ ຂອບໃຈຊາວຟິລິບປອຍ ສໍາລັບຄວາມຊ່ວຍເຫລືອທີ່ພວກເຂົາສົ່ງມາໃຫ້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ຟລປ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4:18).</a:t>
            </a: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022912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20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ສໍາລັບຊາວໂກໂລຊາຍ ອຈ ໂປໂລ ໄດ້ສົ່ງຜູ້ຮ່ວມງານໄປປອບໂຍນພວກເຂົາ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ກລຊ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4:7-9).</a:t>
            </a: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E80F08-B40B-751D-1FEB-66D800735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8F68F1A-7024-1AE2-86A6-F512DB3D7D87}"/>
              </a:ext>
            </a:extLst>
          </p:cNvPr>
          <p:cNvSpPr txBox="1"/>
          <p:nvPr/>
        </p:nvSpPr>
        <p:spPr>
          <a:xfrm>
            <a:off x="1816845" y="743649"/>
            <a:ext cx="10217839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ສະຫລຸບຂໍ້ຄິດຂອງເນື້ອໃນບົດຮຽນ:</a:t>
            </a:r>
          </a:p>
          <a:p>
            <a:pPr lvl="0">
              <a:spcBef>
                <a:spcPts val="600"/>
              </a:spcBef>
              <a:defRPr/>
            </a:pPr>
            <a:endParaRPr lang="lo-LA" sz="2400" b="1" dirty="0">
              <a:solidFill>
                <a:prstClr val="black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lvl="0">
              <a:spcBef>
                <a:spcPts val="600"/>
              </a:spcBef>
              <a:defRPr/>
            </a:pP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ອັກຄະສາວົກໂປໂລ ເຖິງວ່າຈະຕິດຄຸກຫລາຍໆຄັ້ງ, ຖືກລ່າມໂສ້ໄວ້ ເບິ່ງຄືວ່າຈະເຮັດໃຫ້ລາວໝົດຫົນທາງໃນການປະກາດ, ແຕ່ຄວາມຈິງກໍ່ຄື ລາວຍັງມີວິທີການປະກາດໃຫ້ກັບກຸ່ມຜູ້ເຊື່ອຖືໄດ້ຄືເກົ່າ ໂດຍການຂຽນຈົດໝາຍສົ່ງໄປຫາພວກເຂົາ, ຫລື ການສົ່ງຕີໂມທຽວໄປປອບໂຍນພວກເຂົາ. ລາວໄດ້ບອກພີ່ນ້ອງຜູ້ທີ່ມີຄວາມເຊື່ອໃຫ້ມີໃຈຊື່ນຊົມຍິນດີຕະຫລອດເວລາ ແລະ ຈົ່ງຮັກສາຄວາມສັດຊື່ໃນພຣະເຈົ້າເອົາໄວ້. </a:t>
            </a:r>
          </a:p>
          <a:p>
            <a:pPr lvl="0">
              <a:spcBef>
                <a:spcPts val="600"/>
              </a:spcBef>
              <a:defRPr/>
            </a:pPr>
            <a:endParaRPr lang="lo-LA" sz="2400" b="1" dirty="0">
              <a:solidFill>
                <a:prstClr val="black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lvl="0">
              <a:spcBef>
                <a:spcPts val="600"/>
              </a:spcBef>
              <a:defRPr/>
            </a:pP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ການທີ່ຖືກຂົ່ມເຫັງ ບໍ່ໄດ້ໝາຍຄວາມວ່າພຣະເຈົ້າຊົງປະຖິ້ມພວກເຮົາ, ແຕ່ພຣະອົງຍັງຄົງໜູນໃຈ ແລະ ມອບກໍາລັງໃຫ້ກັບພວກເຮົາໃນເວລາທີ່ຖືກຂົ່ມເຫັງນັ້ນ.</a:t>
            </a:r>
          </a:p>
          <a:p>
            <a:pPr lvl="0">
              <a:spcBef>
                <a:spcPts val="600"/>
              </a:spcBef>
              <a:defRPr/>
            </a:pPr>
            <a:endParaRPr lang="en-US" sz="2400" b="1" dirty="0">
              <a:solidFill>
                <a:prstClr val="black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1012CF-AE13-3805-6BE8-2B9E1597A17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13204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63DAD5-C671-1CB6-413E-7C4A355C3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8E0465-4F1B-DB85-2690-4548D28783D3}"/>
              </a:ext>
            </a:extLst>
          </p:cNvPr>
          <p:cNvSpPr txBox="1"/>
          <p:nvPr/>
        </p:nvSpPr>
        <p:spPr>
          <a:xfrm>
            <a:off x="1816845" y="743649"/>
            <a:ext cx="10217839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ສະນັ້ນໃຫ້ພວກເຮົາທັງຫລາຍ ຈົ່ງ:</a:t>
            </a:r>
          </a:p>
          <a:p>
            <a:pPr marL="457200" lvl="0" indent="-457200">
              <a:spcBef>
                <a:spcPts val="600"/>
              </a:spcBef>
              <a:buAutoNum type="arabicPeriod"/>
              <a:defRPr/>
            </a:pP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ສືບຕໍ່ມີຄວາມຊື່ສັດ ເຖິງວ່າຈະຖືກຂົ່ມເຫັງ</a:t>
            </a:r>
          </a:p>
          <a:p>
            <a:pPr marL="457200" lvl="0" indent="-457200">
              <a:spcBef>
                <a:spcPts val="600"/>
              </a:spcBef>
              <a:buAutoNum type="arabicPeriod"/>
              <a:defRPr/>
            </a:pP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ຊື່ນຊົມຍິນດີໃນພຣະເຈົ້າຕະຫລອດເວລາ ແທນການຈົ່ມວ່າ</a:t>
            </a:r>
          </a:p>
          <a:p>
            <a:pPr marL="457200" lvl="0" indent="-457200">
              <a:spcBef>
                <a:spcPts val="600"/>
              </a:spcBef>
              <a:buAutoNum type="arabicPeriod"/>
              <a:defRPr/>
            </a:pP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ເຂົ້າໃຈເຖິງຈຸດປະສົງຂອງພຣະເຈົ້າ ໃນເວລາເກີດການທົດລອງ ຫລື ການຂົ່ມເຫັງ</a:t>
            </a:r>
          </a:p>
          <a:p>
            <a:pPr marL="457200" lvl="0" indent="-457200">
              <a:spcBef>
                <a:spcPts val="600"/>
              </a:spcBef>
              <a:buAutoNum type="arabicPeriod"/>
              <a:defRPr/>
            </a:pPr>
            <a:endParaRPr lang="lo-LA" sz="2400" b="1" dirty="0">
              <a:solidFill>
                <a:prstClr val="black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marL="457200" lvl="0" indent="-457200">
              <a:spcBef>
                <a:spcPts val="600"/>
              </a:spcBef>
              <a:buAutoNum type="arabicPeriod"/>
              <a:defRPr/>
            </a:pPr>
            <a:endParaRPr lang="lo-LA" sz="2400" b="1" dirty="0">
              <a:solidFill>
                <a:prstClr val="black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lvl="0">
              <a:spcBef>
                <a:spcPts val="600"/>
              </a:spcBef>
              <a:defRPr/>
            </a:pP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ການຖືກຂົ່ມເຫັງ ຫລື ອຸປະສັກ ບໍ່ໄດ້ໝາຍຄວາມວ່າພຣະເຈົ້າປະຖິ້ມພວກເຮົາ ແຕ່ມັນໄດ້ຂັດເກົາຄວາມເຊື່ອທີ່ຢູ່ໃນຈິດໃຈ, ສ້າງເຮົາໃຫ້ເຂັ້ມແຂງຂຶ້ນ ແລະ ນໍາຄວາມເຊື່ອທີ່ເຮົາມີນັ້ນສະແດງອອກເປັນຄໍາພະຍານໃຫ້ກັບຄົນອື່ນ.</a:t>
            </a:r>
          </a:p>
          <a:p>
            <a:pPr lvl="0">
              <a:spcBef>
                <a:spcPts val="600"/>
              </a:spcBef>
              <a:defRPr/>
            </a:pPr>
            <a:endParaRPr lang="en-US" sz="2400" b="1" dirty="0">
              <a:solidFill>
                <a:prstClr val="black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293735-4E93-D216-3BC2-F1235A29924D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11525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8D63EF-BC7E-1398-6F73-EDBF7A4D0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418765-F867-9C95-608A-8C72BD381FB1}"/>
              </a:ext>
            </a:extLst>
          </p:cNvPr>
          <p:cNvSpPr txBox="1"/>
          <p:nvPr/>
        </p:nvSpPr>
        <p:spPr>
          <a:xfrm>
            <a:off x="1816845" y="743649"/>
            <a:ext cx="10217839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ສໍາລັບປະຫວັດສາດຂອງເມືອງຟິລິບປອຍ ແລະ ໂກໂລຊາຍ ແມ່ນໃຫ້ພວກເຮົາຮູ້ເຖິງ ຄວາມເຊື່ອຂອງຄົນສະໄໝຄຣິດຕະຈັກໃນຍຸກຕົ້ນໆ. ໃຫ້ພວກເຮົາໄດ້ຮຽນຮູ້ຈາກພວກເຂົາ ວ່າພວກເຂົາພົບກັບອຸປະສັກຫຍັງແດ່, ພວກເຂົາເຮັດຫຍັງແດ່ເພື່ອພຣະເຈົ້າ ແລະ ເພື່ອໃຫ້ວຽກງານການປະກາດໄດ້ຂະຫຍາຍໂຕ.</a:t>
            </a:r>
          </a:p>
          <a:p>
            <a:pPr lvl="0">
              <a:spcBef>
                <a:spcPts val="600"/>
              </a:spcBef>
              <a:defRPr/>
            </a:pPr>
            <a:endParaRPr lang="lo-LA" sz="2400" b="1" dirty="0">
              <a:solidFill>
                <a:prstClr val="black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lvl="0">
              <a:spcBef>
                <a:spcPts val="600"/>
              </a:spcBef>
              <a:defRPr/>
            </a:pP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ກ່ອນຄຣິດຕະຈັກຈະຂະຫຍາຍມາເຖິງທຸກມື້ນີ້ ຕ້ອງຜ່ານຫລາຍສິ່ງຫລາຍຢ່າງ, ແລະ ຜູ້ນໍາກໍ່ຕ້ອງມີຄວາມອົດທົນ ແລະ ກ້າຫານ. </a:t>
            </a:r>
          </a:p>
          <a:p>
            <a:pPr lvl="0">
              <a:spcBef>
                <a:spcPts val="600"/>
              </a:spcBef>
              <a:defRPr/>
            </a:pPr>
            <a:endParaRPr lang="lo-LA" sz="2400" b="1" dirty="0">
              <a:solidFill>
                <a:prstClr val="black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lvl="0">
              <a:spcBef>
                <a:spcPts val="600"/>
              </a:spcBef>
              <a:defRPr/>
            </a:pP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ໂດຍມີພຣະຄຣິດເປັນຜູ້ເສີມກໍາລັງໃຫ້</a:t>
            </a:r>
            <a:endParaRPr lang="en-US" sz="2400" b="1" dirty="0">
              <a:solidFill>
                <a:prstClr val="black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060C73-4388-D868-B7BB-94262BFE4DE6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30767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743649"/>
            <a:ext cx="10217839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ຂໍໃຫ້ພວກເຮົາພິຈາລະນາ ປະສົບການຂອງ ອຈ ໂປໂລ ຈັກໜ້ອຍໜຶ່ງ. ໃນຂະນະທີ່ເບິ່ງຄືວ່າ ການຮັບໃຊ້ຂອງລາວນັ້ນ ເປັນທີ່້ຕ້ອງການອັນສູງສຸດເພື່ອເສີມສ້າງຄຣິດຕະຈັກທີ່ຖືກທົດລອງ ແລະ ຖືກຂົ່ມເຫັງ. ເສລີພາບຂອງລາວ ຖືກພາກຈາກລາວໄປ ເພາະຕ້ອງຖືກລ່າມໂສ້ໄວ້. ແຕ່ເວລານີ້ ແມ່ນເວລາທີ່ພຣະເຈົ້າຊົງຖືວ່າລາວໄດ້ຮັບໄຊຊະນະທີ່ລໍ້າຄ່າ</a:t>
            </a:r>
            <a:r>
              <a:rPr lang="en-US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  <a:endParaRPr lang="lo-LA" sz="2400" b="1" dirty="0">
              <a:solidFill>
                <a:prstClr val="black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lvl="0">
              <a:spcBef>
                <a:spcPts val="600"/>
              </a:spcBef>
              <a:defRPr/>
            </a:pPr>
            <a:endParaRPr lang="lo-LA" sz="2400" b="1" dirty="0">
              <a:solidFill>
                <a:prstClr val="black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lvl="0">
              <a:spcBef>
                <a:spcPts val="600"/>
              </a:spcBef>
              <a:defRPr/>
            </a:pP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ເບິ່ງຄືວ່າການຕິດຄຸກຂອງ ອັກຄະທູດໂປໂລນັ້ນ ບໍ່ສາມາດເຮັດໃຫ້ລາວເຊົາປະກາດພຣະຄໍາຂອງພຣະເຈົ້າແລ້ວ. ແຕ່ໃນຄວາມຈິງ ລາວກັບໃຊ້ເວລານັ້ນໃຫ້ເກີດປະໂຫຍດສູງສຸດ.</a:t>
            </a:r>
          </a:p>
          <a:p>
            <a:pPr lvl="0">
              <a:spcBef>
                <a:spcPts val="600"/>
              </a:spcBef>
              <a:defRPr/>
            </a:pPr>
            <a:endParaRPr lang="lo-LA" sz="2400" b="1" dirty="0">
              <a:solidFill>
                <a:prstClr val="black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lvl="0">
              <a:spcBef>
                <a:spcPts val="600"/>
              </a:spcBef>
              <a:defRPr/>
            </a:pP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ຜ່ານການຕິດຄຸກຖືກຈອງຈໍານີ້ ລາວໄດ້ເປັນຜູ້ພິຊິດເພື່ອພຣະຄຣິດ, ຄວາມອົດທົນ ແລະ ຄວາມອ່ອນນ້ອມຖ່ອມໂຕ ທີ່ລາວຍອມຕໍ່ການຖືກກັກຂັງນັ້ນ ເຮັດໃຫ້ບັນດາຜູ້ຄົນທີ່ຄຸມຂັງລາວ ເລີ່ມພິຈາລະນະຕົນເອງວ່າ ເຮັດບໍ່ຖືກຕ້ອງ</a:t>
            </a:r>
            <a:r>
              <a:rPr lang="en-US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408112"/>
            <a:ext cx="4790579" cy="33547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ຈົ່ງຊົມຊື່ນຍິນດີໃນອົງພຣະຜູ້ເປັນເຈົ້າທຸກເວລາ ເຮົາຂໍຢໍ້າອີກວ່າ ຈົ່ງຊົມຊື່ນຍິນດີເຖີ້ນ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!”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32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ຟລປ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4:4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98930" y="3961437"/>
            <a:ext cx="5093068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ຜູ້ທີ່ຂຽນຈົດໝາຍ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ໂປໂລ ຜູ້ທີ່ຕິດຄຸກ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ທູດ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ຜູ້ທີ່ຖືກລ່າມໂສ້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ຜູ້ຮັບຈົດໝາຍ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ປະຫວັດຂອງເມືອງຟິລິບປອຍ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ປະຫວັດຂອງເມືອງໂກໂລຊາຍ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ຄຣິດຕະຈັກຂອງເມືອງຟິລິບປອຍ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ແລະ ໂກໂລຊາຍ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49" y="195203"/>
            <a:ext cx="6534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ຜ່ານທາງການຮັບໃຊ້ນີ້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ອັກຄະສາວົກໂປໂລມຸ່ງໝັ້ນທີ່ຈະປະກາດໃຫ້ແກ່ທຸກຄົນທີ່ຍອມຟັງເພິ່ນ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ວ່າມີຜູ້ດຽວເທົ່ານັ້ນທີ່ສາມາດເຮັດໃຫ້ໂລກ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ແລະ ສະຫວັນສາມາດເຊື່ອມຕໍ່ກັນໄດ້ ນັ້ນກໍ່ຄື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: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ພຣະເຢຊູ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ຜູ້ຊ່ວຍໃຫ້ລອດ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00267" y="4624221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518916"/>
            <a:ext cx="65341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ໃນການເຮັດແບບນີ້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ລາວໄດ້ເຮັດໃຫ້ພວກເຮົາເຫັນເຖິງວິທີທີ່ຈະເຮັດໃຫ້ຄຣິດຕະຈັກຂອງພຣະເຈົ້າໃນປະຈຸບັນ ຈະສາມາດລວມເປັນໜຶ່ງດຽວກັນໄດ້ແນວໃດ.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ເພື່ອເຮັດໃຫ້ພັນທະກິດທີ່ພຣະເຢຊູໄດ້ຊົງມອບໝາຍໃຫ້ນັ້ນ ສໍາເລັດຄົບຖ້ວນຢູ່ເທິງແຜ່ນດິນໂລກນີ້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50" y="1380037"/>
            <a:ext cx="65341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ໃນຈົດໝາຍທີ່ເພິ່ນໄດ້ຂຽນເຖິງເມືອງຟິລິບປອຍ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ແລະ ໂກໂລຊາຍ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noProof="0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ລາວໄດ້ເຮັດທຸກວິທີທາງເພື່ອຊ່ວຍໃຫ້ຄຣິດຕະຈັກ ມີຄວາມໃກ້ຊິດກັນກັບສະຫວັນ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ແລະ ເຮັດໃຫ້ຄຣິສຕຽນມີຄວາມໃກ້ຊິດກັບຄົນອື່ນຫລາຍຂຶ້ນ.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3105834"/>
            <a:ext cx="3628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ຜູ້ທີ່ຂຽນຈົດໝາຍ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84234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sz="2800" b="1" i="0" u="none" strike="noStrike" kern="1200" cap="none" spc="600" normalizeH="0" baseline="0" noProof="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ໂປໂລ ຜູ້ທີ່ຕິດຄຸກ</a:t>
            </a:r>
            <a:endParaRPr kumimoji="0" lang="en" sz="2800" b="1" i="0" u="none" strike="noStrike" kern="1200" cap="none" spc="600" normalizeH="0" baseline="0" noProof="0" dirty="0">
              <a:ln w="12700" cmpd="sng">
                <a:solidFill>
                  <a:srgbClr val="FFFF66"/>
                </a:solidFill>
                <a:prstDash val="solid"/>
              </a:ln>
              <a:gradFill>
                <a:gsLst>
                  <a:gs pos="0">
                    <a:srgbClr val="FFFF66"/>
                  </a:gs>
                  <a:gs pos="4000">
                    <a:srgbClr val="FFFF66">
                      <a:lumMod val="60000"/>
                      <a:lumOff val="40000"/>
                    </a:srgbClr>
                  </a:gs>
                  <a:gs pos="87000">
                    <a:srgbClr val="FFFF66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94925" y="494286"/>
            <a:ext cx="12097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ຈາກໂປໂລຜູ້ຖືກຄຸກຢູ່ ເພື່ອເຫັນແກ່ພຣະຄຣິດເຈົ້າເຢຊູ ແລະ ຈາກຕີໂມທຽວນ້ອງຊາຍຂອງພວກເຮົາ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ຟລມ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4100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ໃນລະຫວ່າງການຕິດຄຸກຄັ້ງທໍາອິດໃນກຸງໂຣມ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–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ລະຫວ່າງປີ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ຄ.ສ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60 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ແລະ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62 AD – 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ອັກຄະສະວົກໂປໂລໄດ້ຂຽນຈົດໝາຍຢ່າງໜ້ອຍ </a:t>
            </a:r>
            <a:r>
              <a:rPr lang="en-US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5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ສະບັບ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: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ເຖິງຊາວເອເຟໂຊ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ເຖິງຊາວຟິລິບປອຍ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ເຖິງຊາວໂກໂລຊາຍ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ເຖິງຊາວຟິເລໂມນ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ແລະ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ເຖິງຄຣິດຕະຈັກແຫ່ງ ລາວດີເຊຍ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ເຊິ່ງຈົດໝາຍສະບັບນີ້ບໍ່ໄດ້ຮອດພວກເຮົາ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).</a:t>
            </a: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91939" y="3501271"/>
            <a:ext cx="61187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ເນື່ອງຈາກວ່າບໍ່ໄດ້ມີຂໍ້ຫາໃດໆທີ່ຮ້າຍແຮງຕໍ່ເພິ່ນ,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ເພິ່ນຈຶ່ງໄດ້ຮັບອະນຸຍາດໃຫ້ພັກອາໄສຢູ່ໃນເຮືອນເຊົ່າແຫ່ງໜຶ່ງ ໂດຍມີທະຫານຊາວໂຣມັນເຝົ້າເບິ່ງຢູ່ຕະຫລອດເວລາ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ກຈກ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28:16).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ສິ່ງນີ້ເຮັດໃຫ້ເພິ່ນສາມາດປະກາດຂ່າວປະເສີດຕໍ່ໄປໄດ້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ແມ້ກະທັ້ງປະກາດໃຫ້ກັບພວກທະຫານທີ່ເຝົ້າຮັກສາເພິ່ນເອງ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lang="lo-LA" b="1" noProof="0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ຟລປ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1:13</a:t>
            </a:r>
            <a:r>
              <a:rPr lang="en-US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-17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39" y="5133469"/>
            <a:ext cx="9100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ເມື່ອເຮົາພິຈາລະນາເຖິງຈົດໝາຍທີ່ເພິ່ນຝາກໄປເມືອງຕ່າງໆແລ້ວ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ເຮົາຈະເຫັນວ່າ ມີຫລາຍຄົນທີ່ຮ່ວມມືກັບເພິ່ນ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ກລຊ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4:7-14; 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ຟິເລໂມນ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23-24).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ນອກຈາກນີ້ເພິ່ນຍັງໄດ້ຕິດຕໍ່ກັບຄົນໃນພຣະຣາຊສໍານັກຂອງ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ກະສັດ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ກາຍຊາ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ນໍາອີກ.</a:t>
            </a:r>
            <a:b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</a:b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ຟລປ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4:22).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9" y="6150114"/>
            <a:ext cx="9100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ໂປໂລຫວັງວ່າຈະໄດ້ຮັບການປ່ອຍໂຕໄວໆ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ຟລມ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22),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ເຊິ່ງເປັນຄວາມຫວັງທີ່ເພິ່ນບໍ່ມີອີກຕໍ່ໄປແລ້ວ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ສໍາລັບການຕິດຄຸກຄັ້ງທີ 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2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(2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ຕມທ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4:6).</a:t>
            </a: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108907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2800" b="1" spc="3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ທູດ ຜູ້ທີ່ຖືກລ່າມໂສ້</a:t>
            </a:r>
            <a:endParaRPr kumimoji="0" lang="en" sz="2800" b="1" i="0" u="none" strike="noStrike" kern="1200" cap="none" spc="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dist="12700" dir="2700000" algn="bl" rotWithShape="0">
                  <a:srgbClr val="FFFF66"/>
                </a:outerShdw>
              </a:effectLst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598134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rgbClr val="536E69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ຂ້າພະເຈົ້າຈຶ່ງເປັນຣາຊທູດຜູ້ຕິດໂສ້ຢູ່ ເພື່ອຂ້າພະເຈົ້າຈະປະກາດຂ່າວປະເສີດນັ້ນດ້ວຍໃຈກ້າຫານຕາມທີ່ຂ້າພະເຈົ້າຄວນຈະກ່າວ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endParaRPr kumimoji="0" lang="lo-LA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lvl="0" algn="ctr">
              <a:defRPr/>
            </a:pP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ອຟຊ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6:20)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59051" y="1415459"/>
            <a:ext cx="6661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ນັບຕັ້ງແຕ່ວິນາທີ ທີ່ເພິ່ນຕັດສິນໃຈເຂົ້າເປັນສ່ວນຣາຊທູດຂອງພຣະຄຣິດນັ້ນ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ຊີວິດຂອງລາວກໍ່ບໍ່ໄດ້ສະດວກສະບາຍເລີຍ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(2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ຄຣທ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6:4-5).</a:t>
            </a: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23" y="1318528"/>
            <a:ext cx="2771521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59051" y="3648530"/>
            <a:ext cx="67515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b="1" noProof="0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ໃນທ່າມກາງຄວາມທຸກຍາກລໍາບາກທັງໝົດນີ້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ໂປໂລບໍ່ເຄີຍຖືວ່າຕົນເອງໝົດສິ້ນຫວັງ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(2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ຄຣທ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4:7-9).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ເມື່ອບໍ່ສາມາດປະກາດໄດ້ແບບອິດສະຫລະ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ທ່ານຈຶ່ງກາຍມາເປັນ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“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ທູດ ຜູ້ທີ່ຖືກລ່າມໂສ້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 (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ອຟຊ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6:20).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415454" y="4953733"/>
            <a:ext cx="58501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ທັດສະນະຄະຕິຂອງ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ອັກຄະສາວົກໂປໂລ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ເມື່ອເຮົາຕ້ອງທົນທຸກຍາກລໍາບາກຈາກການປະກາດຂ່າວປະເສີດ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ພວກເຮົາຕ້ອງໄວ້ວາງໃຈໃນພຣະເຈົ້າຢ່າງສຸດກໍາລັງ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;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ໃຫ້ພຣະຄໍາຂອງພຣະອົງດັງກ້ອງຢູ່ໃນຈິດໃຈສະເໝີ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(2 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ຕມທ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2:15);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ແລະ ຍຶດໝັ້ນໃນພຣະວິນຍານບໍຣິສຸດ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ຜູ້ຊົງປະທານກໍາລັງ ແລະ ຄວາມກ້າຫານໃຫ້ແກ່ພວກເຮົາ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ຊຄຣຢ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4:6).</a:t>
            </a: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559051" y="2254996"/>
            <a:ext cx="6639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ພຣະຄໍາພີບັນທຶກວ່າ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ໂປໂລ ໄດ້ຖືກຕິດຄຸກພຽງແຕ່ 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3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ຄັ້ງກ່ອນທີ່ຈະຖືກສົ່ງໂຕໄປທີ່ກຸງໂຣມ.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: 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ທີ່</a:t>
            </a:r>
            <a:r>
              <a:rPr lang="lo-LA" b="1" noProof="0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ເມືອງ ຟິລິບປອຍ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ກຈກ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16:22-24); </a:t>
            </a:r>
            <a:r>
              <a:rPr lang="lo-LA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ທີ່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ກຸງເຢຣູຊາເລັມ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ກຈກ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23:10);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ທີ່ເມືອງ ກາຍຊາເຣຍ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ກຈກ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23:33-35).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ແຕ່ທີ່ແນ່ນອກກໍ່ຄື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ເພິ່ນໄດ້ຕິດຄຸກຫລາຍກວ່ານັ້ນ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(2 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ກຣທ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11:23).</a:t>
            </a: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3152810"/>
            <a:ext cx="3618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ຜູ້ຮັບ</a:t>
            </a:r>
            <a:r>
              <a:rPr lang="lo-LA" sz="3600" b="1" dirty="0">
                <a:solidFill>
                  <a:srgbClr val="2F5882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ຈົດໝາຍ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2F5882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359059" y="1222135"/>
            <a:ext cx="74738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kumimoji="0" lang="lo-L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ອັກຄະສາວົກໂປໂລຮູ້ສຶກເຖິງຄວາມຮັບຜິດຊອບຢ່າງເລິກເຊິ່ງຕໍ່ຜູ້ທີ່ກັບໃຈພາຍໃຕ້ການຮັບໃຊ້ຂອງຕົນເອງ. ລາວໄດ້ປາຖະໜາຢ່າງຍິ່ງວ່າ</a:t>
            </a:r>
            <a:r>
              <a:rPr kumimoji="0" lang="lo-LA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ພວກເຂົາຈະຊື່ສັດຕໍ່ພຣະເຈົ້າ. </a:t>
            </a:r>
            <a:r>
              <a:rPr lang="en-US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”</a:t>
            </a: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ເພື່ອວ່າຂ້າພະເຈົ້າຈະໄດ້ຊື່ນຊົມຍິນດີໃນວັນຂອງພຣະຄຣິສ</a:t>
            </a:r>
            <a:r>
              <a:rPr lang="en-US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" </a:t>
            </a: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ລາວໄດ້ເວົ້າວ່າ</a:t>
            </a:r>
            <a:r>
              <a:rPr lang="en-US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, ”</a:t>
            </a: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ຂ້າພະເຈົ້າບໍ່ໄດ້ແລ່ນຢ່າໄຮ້ຄ່າ ແລະ ບໍ່ໄດ້ເຮັດວຽກຢ່າງໄຮ້ຄ່າ</a:t>
            </a:r>
            <a:r>
              <a:rPr lang="en-US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" </a:t>
            </a: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ຟລປ</a:t>
            </a:r>
            <a:r>
              <a:rPr lang="en-US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2:16. </a:t>
            </a:r>
            <a:r>
              <a:rPr lang="lo-LA" sz="2400" b="1" dirty="0">
                <a:solidFill>
                  <a:prstClr val="black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ລາວໄດ້ຮູ້ສຶກວ່າຖ້າຕົນເອງເຮັດວຽກບໍ່ໄດ້ສົມບູນ ແລະ ຖ້າຄຣິດຕະຈັກບໍ່ໄດ້ຮ່ວມມືກັບລາວໃນການຊ່ວຍຈິດວິນຍານໃຫ້ໄດ້ຮູ້ຈັກທາງແຫ່ງຄວາມລອດພົ້ນແລ້ວ ກໍ່ເປັນເລື່ອງທີ່ໜ້າເສຍດາຍ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287739" y="5954762"/>
            <a:ext cx="354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Acts of the Apostles, p.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59368"/>
            <a:ext cx="6162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sz="3200" b="1" i="0" u="none" strike="noStrike" kern="1200" cap="none" spc="0" normalizeH="0" baseline="0" noProof="0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ປະຫວັດຂອງເມືອງຟິລິບປອຍ</a:t>
            </a:r>
            <a:endParaRPr kumimoji="0" lang="en" sz="3200" b="1" i="0" u="none" strike="noStrike" kern="1200" cap="none" spc="0" normalizeH="0" baseline="0" noProof="0" dirty="0">
              <a:ln w="10160">
                <a:solidFill>
                  <a:srgbClr val="CC66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539231"/>
            <a:ext cx="6162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ໃນຄືນນັ້ນໂປໂລໄດ້ເຫັນນິມິດ ແລະ ໃນນິມິດນັ້ນເພິ່ນເຫັນຊາຍຊາວມາເກໂດເນຍຄົນໜຶ່ງຢືນຢູ່ ແລະ ຮ້ອງຕໍ່ເພິ່ນວ່າ ຂໍທ່ານຂ້າມມາເມືອງເມເກໂດເນຍພີ້...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’ 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ກຈກ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699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Acts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831129" y="3401497"/>
            <a:ext cx="962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Phrygia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37017" y="3087172"/>
            <a:ext cx="900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Galatia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81366" y="3066662"/>
            <a:ext cx="79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Mysia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9995961" y="2601099"/>
            <a:ext cx="999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Bithynia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80940" y="3151316"/>
            <a:ext cx="7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Troas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32941" y="2941349"/>
            <a:ext cx="589368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111236" y="1559684"/>
            <a:ext cx="26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Province of Macedonia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951695" y="2861667"/>
            <a:ext cx="141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Samothrace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71251" y="2879735"/>
            <a:ext cx="580606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722471" y="2163307"/>
            <a:ext cx="106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Neapolis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774946" y="225851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Philippi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509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ໃນການອອກເດີນທາງການປະກາດຄັ້ງທີ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2</a:t>
            </a:r>
            <a:r>
              <a:rPr kumimoji="0" lang="lo-LA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ຂອງ ອຈ ໂປໂລ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ແຜນການຂອງລາວໄດ້ປ່ຽນໄປ ແລະ ພຣະວິນຍານບໍຣິສຸດກໍ່ໄດ້ຊົງຊີ້ນໍາທຸກກ້າວຍ່າງຂອງລາວ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(</a:t>
            </a:r>
            <a:r>
              <a:rPr kumimoji="0" lang="lo-L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ກຈກ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16:6-12):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6384544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372367"/>
            <a:ext cx="6162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ເມືອງຟິລິບແມ່ນສະຖານທີ່ທີ່ພຣະວິນຍານຊົງເລືອກໃຫ້ເລີ່ມຕົ້ນການປະກາດຊ່າວປະເສີດໃນຢູໂຣບ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kumimoji="0" lang="lo-L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ໃນຖານະທີ່ເປັນເມືອງໂຣມັນຢ່າງເຕັມໂຕ ຊາວຟິລິບປອຍໄດ້ຮັບການຍົກເວັ້ນຈາກການເສຍພາສີ</a:t>
            </a:r>
            <a:r>
              <a:rPr kumimoji="0" lang="lo-LA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ແລະ ໄດ້ຖືສັນຊາດໂຣມັນ ໂດຍກໍາເນີດ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2469</Words>
  <Application>Microsoft Office PowerPoint</Application>
  <PresentationFormat>Panorámica</PresentationFormat>
  <Paragraphs>104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Saysettha OT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35</cp:revision>
  <dcterms:created xsi:type="dcterms:W3CDTF">2025-12-27T23:49:19Z</dcterms:created>
  <dcterms:modified xsi:type="dcterms:W3CDTF">2025-12-31T06:03:48Z</dcterms:modified>
</cp:coreProperties>
</file>