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11" r:id="rId14"/>
    <p:sldId id="309" r:id="rId15"/>
    <p:sldId id="301" r:id="rId16"/>
    <p:sldId id="310" r:id="rId17"/>
  </p:sldIdLst>
  <p:sldSz cx="12192000" cy="6858000"/>
  <p:notesSz cx="6858000" cy="9144000"/>
  <p:embeddedFontLst>
    <p:embeddedFont>
      <p:font typeface="Saysettha OT" panose="020B0604020202020204" charset="-34"/>
      <p:regular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06"/>
  </p:normalViewPr>
  <p:slideViewPr>
    <p:cSldViewPr snapToGrid="0">
      <p:cViewPr varScale="1">
        <p:scale>
          <a:sx n="31" d="100"/>
          <a:sy n="31" d="100"/>
        </p:scale>
        <p:origin x="66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ຂໍໃຫ້ຄວາມຮັກເຕີບໂຕ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ມັນຈະເຮັດໃຫ້ພວກເຈົ້າມີຄວາມຮູ້ອັນແທ້ຈິງ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ເພື່ອຈະສາມາດແຍກໄດ້ວ່າ ສິ່ງໃດທີ່ປະເສີດທີ່ສຸດ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ເພື່ອພວກເຈົ້າຈະເປັນຄົນບໍຣິສຸດ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ຈະໄດ້ເປັນຜົນຜ່ານພຣະເຢຊູຄຣິສ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ເຊິ່ງເກີດຂຶ້ນໂດຍພຣະເຢຊູຄຣິສເຈົ້າ</a:t>
          </a:r>
          <a:endParaRPr lang="en" sz="1800" b="1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ຫລາຍຄົນໄດ້ຮັບຄວາມຮູ້ຈາກພຣະເຈົ້າ</a:t>
          </a:r>
          <a:r>
            <a:rPr lang="en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ເຊິ່ງຈະເຮັດໃຫ້ພວກເຂົາໄດ້ຮັບຄວາມສະຫລາດ ແລະ ເຂົ້າໃຈທາງດ້ານຈິດວິນຍານ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ໃຊ້ຊີວິດເປັນດັ່ງບຸດຂອງພຣະເຈົ້າໂດຍການສັນຣະເສີນພຣະອົງທຸກເວລາ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ຂໍໃຫ້ພວກເຂົາເກີດຜົນ ແລະ ເຕີບໂຕໂດຍພຣະວິນຍານບໍຣິສຸດ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ຂໍໃຫ້ພວກເຂົາເຂັ້ມແຂງໂດຍພະລັງຂອງພຣະເຈົ້າເພື່ອພວກເຂົາຈະອົດທົນໄດ້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ຜ່ານທາງພຣະຄໍາພີ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119:105)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ຜ່ານຈິດວິນຍານແຫ່ງຄໍາພຣະຍາກອນ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ພນມ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19:10), </a:t>
          </a:r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ສໍາແດງຜ່ານທາງປຶ້ມຂອງທ່ານນາງ ເອເລັນ ຈີ ໄວ໌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ໂດຍການຊົງນໍາຂອງພຣະອົງ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4:3)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ຜ່ານທາງພຣະວິນຍານບໍຣິສຸດ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30:21)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ScaleX="65925" custScaleY="76863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ScaleX="70355" custScaleY="69469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65354" custScaleY="240427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 custScaleX="96327" custScaleY="5525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230790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X="141828" custScaleY="221535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ຂໍໃຫ້ຄວາມຮັກເຕີບໂຕ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ມັນຈະເຮັດໃຫ້ພວກເຈົ້າມີຄວາມຮູ້ອັນແທ້ຈິງ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ເພື່ອຈະສາມາດແຍກໄດ້ວ່າ ສິ່ງໃດທີ່ປະເສີດທີ່ສຸດ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ເພື່ອພວກເຈົ້າຈະເປັນຄົນບໍຣິສຸດ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ຈະໄດ້ເປັນຜົນຜ່ານພຣະເຢຊູຄຣິສ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ເຊິ່ງເກີດຂຶ້ນໂດຍພຣະເຢຊູຄຣິສເຈົ້າ</a:t>
          </a:r>
          <a:endParaRPr lang="en" sz="1800" b="1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280"/>
          <a:ext cx="5447488" cy="6771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ຫລາຍຄົນໄດ້ຮັບຄວາມຮູ້ຈາກພຣະເຈົ້າ</a:t>
          </a:r>
          <a:r>
            <a:rPr lang="en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ເຊິ່ງຈະເຮັດໃຫ້ພວກເຂົາໄດ້ຮັບຄວາມສະຫລາດ ແລະ ເຂົ້າໃຈທາງດ້ານຈິດວິນຍານ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055" y="34335"/>
        <a:ext cx="5381378" cy="611027"/>
      </dsp:txXfrm>
    </dsp:sp>
    <dsp:sp modelId="{8ED814D4-24A7-4EE6-98D6-F5EF96E58A5E}">
      <dsp:nvSpPr>
        <dsp:cNvPr id="0" name=""/>
        <dsp:cNvSpPr/>
      </dsp:nvSpPr>
      <dsp:spPr>
        <a:xfrm>
          <a:off x="0" y="691440"/>
          <a:ext cx="5447488" cy="677137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ໃຊ້ຊີວິດເປັນດັ່ງບຸດຂອງພຣະເຈົ້າໂດຍການສັນຣະເສີນພຣະອົງທຸກເວລາ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055" y="724495"/>
        <a:ext cx="5381378" cy="611027"/>
      </dsp:txXfrm>
    </dsp:sp>
    <dsp:sp modelId="{D6B98BC7-4DD1-46DD-9A75-7E74C926B220}">
      <dsp:nvSpPr>
        <dsp:cNvPr id="0" name=""/>
        <dsp:cNvSpPr/>
      </dsp:nvSpPr>
      <dsp:spPr>
        <a:xfrm>
          <a:off x="0" y="1381599"/>
          <a:ext cx="5447488" cy="677137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ຂໍໃຫ້ພວກເຂົາເກີດຜົນ ແລະ ເຕີບໂຕໂດຍພຣະວິນຍານບໍຣິສຸດ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055" y="1414654"/>
        <a:ext cx="5381378" cy="611027"/>
      </dsp:txXfrm>
    </dsp:sp>
    <dsp:sp modelId="{51C553D5-6DF9-4050-9DE4-1DCE1A8DC5FD}">
      <dsp:nvSpPr>
        <dsp:cNvPr id="0" name=""/>
        <dsp:cNvSpPr/>
      </dsp:nvSpPr>
      <dsp:spPr>
        <a:xfrm>
          <a:off x="0" y="2071758"/>
          <a:ext cx="5447488" cy="67713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ຂໍໃຫ້ພວກເຂົາເຂັ້ມແຂງໂດຍພະລັງຂອງພຣະເຈົ້າເພື່ອພວກເຂົາຈະອົດທົນໄດ້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055" y="2104813"/>
        <a:ext cx="5381378" cy="611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1128137" y="249077"/>
          <a:ext cx="1352925" cy="1261917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63177" y="1494460"/>
          <a:ext cx="1826474" cy="65919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ຜ່ານທາງພຣະຄໍາພີ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119:105)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63177" y="1494460"/>
        <a:ext cx="1826474" cy="659194"/>
      </dsp:txXfrm>
    </dsp:sp>
    <dsp:sp modelId="{68A2714C-A2A2-4460-842C-53874DC714E7}">
      <dsp:nvSpPr>
        <dsp:cNvPr id="0" name=""/>
        <dsp:cNvSpPr/>
      </dsp:nvSpPr>
      <dsp:spPr>
        <a:xfrm>
          <a:off x="3694591" y="98838"/>
          <a:ext cx="1443838" cy="114052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2978253" y="922348"/>
          <a:ext cx="3020149" cy="138154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ຜ່ານຈິດວິນຍານແຫ່ງຄໍາພຣະຍາກອນ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ພນມ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19:10), </a:t>
          </a: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ສໍາແດງຜ່ານທາງປຶ້ມຂອງທ່ານນາງ ເອເລັນ ຈີ ໄວ໌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78253" y="922348"/>
        <a:ext cx="3020149" cy="1381544"/>
      </dsp:txXfrm>
    </dsp:sp>
    <dsp:sp modelId="{29760ED7-9D83-46E7-BA8F-3196B005E7F3}">
      <dsp:nvSpPr>
        <dsp:cNvPr id="0" name=""/>
        <dsp:cNvSpPr/>
      </dsp:nvSpPr>
      <dsp:spPr>
        <a:xfrm>
          <a:off x="6120519" y="171010"/>
          <a:ext cx="1976840" cy="907212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267530" y="905553"/>
          <a:ext cx="1826474" cy="13261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ໂດຍການຊົງນໍາຂອງພຣະອົງ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4:3)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67530" y="905553"/>
        <a:ext cx="1826474" cy="1326168"/>
      </dsp:txXfrm>
    </dsp:sp>
    <dsp:sp modelId="{43E7D701-2AE7-4034-B6A7-FEDA8EBADCE7}">
      <dsp:nvSpPr>
        <dsp:cNvPr id="0" name=""/>
        <dsp:cNvSpPr/>
      </dsp:nvSpPr>
      <dsp:spPr>
        <a:xfrm>
          <a:off x="8499871" y="665"/>
          <a:ext cx="2052218" cy="164177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8302582" y="1129079"/>
          <a:ext cx="2590452" cy="127298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ຜ່ານທາງພຣະວິນຍານບໍຣິສຸດ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ອຊຢ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30:21)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302582" y="1129079"/>
        <a:ext cx="2590452" cy="127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o-L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ເຫດຜົນສໍາກັບການຂອບພຣະຄຸນ ແລະ </a:t>
            </a:r>
            <a:endParaRPr 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lo-L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 </a:t>
            </a:r>
            <a:r>
              <a:rPr lang="lo-LA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ມັງກອນ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97974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40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ເຫດຜົນໃນການຂອບພຣະຄຸນ</a:t>
            </a:r>
            <a:endParaRPr lang="en" sz="40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ພວກເຮົາກໍໂມທະນາຂອບພຣະຄຸນພຣະເຈົ້າ ພຣະບິດາເຈົ້າຂອງອົງພຣະເຢຊູຄຣິດເຈົ້າຂອງພວກເຮົາຢູ່ສະເໝີ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ຄືກັນກັບຈົດໝາຍທີ່ສົ່ງໄປເມືອງ ໂກຣິນໂທ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ກຣທ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13:13)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ໂປໂລໄດ້ຂອບພຣະຄຸນພຣະເຈົ້າສໍາລັບທີ່ຊາວໂກໂລຊາຍໄດ້ມີ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ສິ່ງນີ້ໃນຖານະເປັນຄຣິສຕຽນ: ຄວາມເຊື່ອ, ຄວາມຫວັງ ແລະ ຄວາມຮັກ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288528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ຄຸນນະທໍາເຫລົ່ານີ້ໄດ້ມີຢູ່ໃນ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ໃນພຣະເຢຊູ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ແລະມີຜົນຕໍ່ຄວາມສໍາພັນລະຫວ່າງ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ຜູ້ເຊື່ອທັງໝົດ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ໄດ້ຖືກສົ່ງຕໍ່ມາເຖິງພວກເຮົາໂດຍຜ່ານ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ຄວາມຈິງຂອງຂ່າວປະເສີດ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4940445"/>
            <a:ext cx="58505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ພະລັງຂອງພຣະເຈົ້າ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ເຊິ່ງຖ່າຍທອດຜ່ານທາງຂ່າວປະເສີດໂດຍການເຮັດວຽນຂອງພຣະວິນຍານບໍຣິສຸດ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ເຮັດໃຫ້ພຣະຄໍາພີເປັນ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ພຣະຄໍາແຫ່ງຊີວິດ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2:16).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ເຊິ່ງໝາຍຄວາມວ່າ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ໂດຍການຍອມຮັບເອົາຂ່າວປະເສີດ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ພວກເຮົາກໍ່ໄດ້ຮັບຊີວິດອັນນິຣັນ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ຊົງຮັກສາໄວ້ສໍາລັບພວກເຈົ້າໃນສະຫວັນ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(Col.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18007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ໄດ້ຢໍ້າວ່າ ຂ່າວປະເສີດບໍ່ໄດ້ຖືກປະກາດໃຫ້ແກ່ສະເພາະຊາວໂກໂລຊາຍເທົ່ານັ້ນ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ປະກາດໄປທົ່ວໂລກ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1:6)...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ໃນໄລຍະເວລາພຽງແຕ່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30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8164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lo-LA" sz="32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ຄໍາຮ້ອງຂໍໃນການອະທິຖານ</a:t>
            </a:r>
            <a:endParaRPr lang="en" sz="32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ເພາະເຫດນີ້ ຕັ້ງແຕ່ວັນທີ່ເຮົາໄດ້ຍິນເຖິງເລື່ອງພວກເຈົ້າ ພວກເຮົາຈຶ່ງໄດ້ພາວັນນາອະທິຖານ ເພື່ອພວກເຈົ້າສະເໝີ ພວກເຮົາທູນຂໍພຣະເຈົ້າໂຜດໃຫ້ພວກເຈົ້າມີຄວາມຮອບຮູ້ເຖິງນໍ້າພຣະໄທຂອງພຣະອົງໃນພຣະປັນຍາກັບຄວາມເຂົ້າໃຈທຸກໆຢ່າງ ຊຶ່ງມາຈາກພຣະວິນຍານ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ຄໍາອະທິຖານຂອງ ອຈ ໂປໂລ ແມ່ນໄດ້ລວມເຖິງສິ່ງດີໆຫລາຍໆຢ່າງເພື່ອຊາວໂກໂລຊາຍ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505512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ຄໍາອະທິຖານນີ້ແມ່ນບອກເຖິງ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ການຂອບພຣະຄຸນດ້ວຍໃຈຍິນດີໃຫ້ແກ່ພຣະບິດາ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b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874718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0" y="3687901"/>
            <a:ext cx="16655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4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ຊ່ອງທາງ ເຊິ່ງພຣະເຈົ້າໄດ້ເຮັດເພື່ອໃຫ້ຄໍາອະທິຖານ ຂອງ ອຈ ໂປໂລ ສໍາເລັດເປັນຈິງ ໃນພວກເຮົາ: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52" y="1916401"/>
            <a:ext cx="4648405" cy="198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AE994-3266-E169-758A-1EBA03A82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99FBD-96FE-8163-2FEA-23F6B385D825}"/>
              </a:ext>
            </a:extLst>
          </p:cNvPr>
          <p:cNvSpPr txBox="1"/>
          <p:nvPr/>
        </p:nvSpPr>
        <p:spPr>
          <a:xfrm>
            <a:off x="1604395" y="731549"/>
            <a:ext cx="90967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3200" b="1" noProof="0" dirty="0">
              <a:ln/>
              <a:solidFill>
                <a:schemeClr val="accent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2FBFE-5D69-D7FF-ECD9-D9AFEE52A2C9}"/>
              </a:ext>
            </a:extLst>
          </p:cNvPr>
          <p:cNvSpPr txBox="1"/>
          <p:nvPr/>
        </p:nvSpPr>
        <p:spPr>
          <a:xfrm>
            <a:off x="637454" y="1529026"/>
            <a:ext cx="9807387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ອັກຄະສາວົກໄດ້ຂອບພຣະຄຸນພຣະເຈົ້າສໍາລັບຫຍັງ ແລະ ໄດ້ອະທິຖານເພື່ອຜູ້ເຊື່ອແນວໃດ?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ສໍາລັບຄວາມລອດຂອງພຣະອົງທີ່ມອບໃຫ້ແກ່ຜູ້ເຊື່ອ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ສໍາລັບການຊົງນໍາຂອງພຣະອົງທີ່ມີຕໍ່ພວກເຂົາ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ສໍາລັບພຣະພອນ ແລະ ການຊ່ວຍຂອງພຣະອົງ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ສໍາລັບຈິດວິນຍານທີ່ເຂັ້ມແຂງຂຶ້ນ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ສໍາລັບໂອກາດທີ່ຈະປະກາດຂ່າວປະເສີດໃນທຸກໆສະຖານະການ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ຄໍາອະທິຖານຂອງ ອັກຄະສາວົກ ແມ່ນເພື່ອ: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ໃຫ້ມີຄວາມຮັກທະວີຄູນຂຶ້ນເລື້ອຍໆ ຕໍ່ກັນແລະກັນ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ໃຫ້ຕັ້ງໝັ້ນໃນຄວາມເຊື່ອ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ໃຫ້ໃຊ້ທຸກໆໂອກາດເປັນການແບ່ງປັນ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ໃຫ້ຂອບພຣະຄຸນພຣະເຈົ້າສະເໝີ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72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63C93-C08D-4C2B-6209-5F781F06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5DB2FD-9639-DF41-E3C3-C202D9AFA8C3}"/>
              </a:ext>
            </a:extLst>
          </p:cNvPr>
          <p:cNvSpPr txBox="1"/>
          <p:nvPr/>
        </p:nvSpPr>
        <p:spPr>
          <a:xfrm>
            <a:off x="1604395" y="731549"/>
            <a:ext cx="909679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ສອນໃຫ້ພວກເຮົາມີຄວາມກະຕັນຍູ ແລະ ຂອບພຣະຄຸນສະເໝີ ໂດຍການທີ່:</a:t>
            </a:r>
            <a:endParaRPr lang="en" sz="3200" b="1" noProof="0" dirty="0">
              <a:ln/>
              <a:solidFill>
                <a:schemeClr val="accent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BC3F98-0D62-20FD-DD5D-F34954599FA8}"/>
              </a:ext>
            </a:extLst>
          </p:cNvPr>
          <p:cNvSpPr txBox="1"/>
          <p:nvPr/>
        </p:nvSpPr>
        <p:spPr>
          <a:xfrm>
            <a:off x="555812" y="2018883"/>
            <a:ext cx="98073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ຕ້ອງມີຄວາມໝັ້ນໃຈໃນຄວາມສໍາເລັດຂອງພຣະເຈົ້າ</a:t>
            </a:r>
          </a:p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ພຣະອົງຊົງເປັນຜູ້ເລີ່ມຕົ້ນ ແລະ ຜູ້ເຮັດໃຫ້ສໍາເລັດ ໃນຄວາມເຊື່ອຂອງພວກເຮົາ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ຕ້ອງຮັກສາພະລັງຂອງການເປັນຊຸມຊົນແຫ່ງຄວາມສໍາພັນ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(Koinonia):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ສົ່ງເສີມ, ໜູນໃຈກັນ, ຮັກ ແລະ ແບ່ງປັນ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ຄວາມກະຕັນຍູຢ່າງມີລະບຽບວິໄນ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ເອົາຊະນະສະຖານະຕ່າງໆ: ຄວາມກົດດັນ, ຫລື ໃນເວລາທີ່ທຸກຍາກ ແລະ ຢ່າລືມຫາໂອກາດແບ່ງປັນພຣະຄໍາ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ລະນຶກເຖິງພຣະກິດຕິຄຸນ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ຢ່າລືມວ່າທຸກສິ່ງທີ່ມີ, ທີ່ເຮັດໄດ້ ແລະ ຄວາມລອດ ແມ່ນມາຈາກພຣະອົງ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ໃຫ້ມີຈິດວິນຍານແຫ່ງຄວາມຊື່ສັດ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ລາວໄດ້ອະທິຖານໃຫ້ຜູ້ເຊື່ອເກີດຜົນແຫ່ງພຣະວິນຍານບໍຣິສຸດ: ຄວາມຮັກ, ຄວາມເຊື່ອ, ຄວາມຫວັງ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B16D2055-3625-98AF-F7C9-84EA3AEB1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82FBF0-EC91-95A4-2EFD-FF8E0B6384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8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ຊີວິດຂອງພວກເຮົາຄວນຈະຜູກໄວ້ກັບຊີວິດຂອງພຣະຄຣິສ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ພວກເຮົາຄວນຮຽນຮູ້ຈາກພຣະອົງຢ່າງຕໍ່ເນື່ອງ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ມີສ່ວນຮ່ວມໃນວຽກງານຂອງພຣະອົງ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ຜູ້ຊົງເປັນເຂົ້າຈີ່ທີ່ລົງມາຈາກສະຫວັນ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ເປັນແມ່ນໍ້າທີ່ໄຫລແບບບໍ່ມີວັນສິ້ນສຸດ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ເປັນແຫລ່ງຊັບສົມບັດທີ່ມອບໃຫ້ພວກເຮົາ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ຖ້າວ່າພວກເຮົາໃຫ້ພຣະອົງເປັນຜູ້ນໍາໜ້າພວກເຮົາໄປ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ຍອມໃຫ້ໃຈຂອງພວກເຮົາມີຄວາມກະຕັນຍູ ແລະ ການຂອບພຣະຄຸນພຣະອົງຢູ່ສະເໝີ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ພວກເຮົາກໍ່ຈະມີຄວາມສົດຊື່ນໃນໃຈ ແລະ ໃນຊີວິດຂອງພວກເຮົາຢ່າງຕໍ່ເນື່ອງ, ຄໍາອະທິຖານຂອງພວກເຮົາກໍ່ເປັນຄືກັບການສົນທະນາກັບພຣະອົງ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ພຣະອົງຈະເວົ້າຕໍ່ກັບພວກເຮົາເປັນການສ່ວນໂຕ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ຈະມີຄວາມປິຕິຍິນດີ ແລະ ການປະທັບຂອງພຣະອົງໃນພວກເຮົາເລື້ອຍໆ.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ພວກເຮົາກໍ່ຈະຮູ້ສຶກຄືກັບວ່າພຣະອົງເຂົ້າມາໃກ້ພວກເຮົາເພື່ອການສົນທະນາຂຶ້ນເລື້ອຍໆ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ເມື່ອສິ່ງນີ້ກາຍເປັນປະສົບການຈິງໃນຊີວິດຂອງຄຣິສຕຽນ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ກໍ່ຈະປາກົດອອກມາໃນຊີິວິດຂອງພວກເຂົາ: ຄວາມລຽບງ່າຍ, ຄວາມຖ່ອມ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ຄວາມອ່ອນໂຍນຂອງຈິດໃຈ ແລະ ທຸກຄົນກໍ່ຈະຮູ້ວ່າ ລາວໄດ້ຢູ່ກັບພຣະເຢຊູ ແລະ ໄດ້ຮຽນຮູ້ຈາກພຣະອົງ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43F00-D6F6-141E-545A-9F7E7C83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4EB8BA-D488-D645-4C9A-38B49B1DD81E}"/>
              </a:ext>
            </a:extLst>
          </p:cNvPr>
          <p:cNvSpPr txBox="1"/>
          <p:nvPr/>
        </p:nvSpPr>
        <p:spPr>
          <a:xfrm>
            <a:off x="1030167" y="2010110"/>
            <a:ext cx="10772775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ຊ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ີວິດຂອງພວກເຮົາເປັນການເດີນທາງແຫ່ງຄວາມເຊື່ອ ເຮົາຄວນທີ່ຈະຮຽນຮູ້ ໃນການໄວ້ວາງໃຈໃນພຣະອົງ, ໃນແຜນການຂອງພຣະອົງ ຫລາຍກວ່າຕົນເອງ. ໃຫ້ພຣະອົງຊົງນໍາພວກເຮົາໄປເທື່ອລະກ້າວ ເພື່ອພວກເຮົາຈະໄດ້ຮັບການບົ່ມສອນ ໃຫ້ກາຍເປັນຄົນທີ່ເຕັມໄປດ້ວຍການອະທິຖານ ຂໍຄວາມຮັກ ທີ່ເຕີບໂຕດ້ວຍຄວາມຮູ້ ແລະ ສະຕິປັນຍາ ເພື່ອທີ່ຈະເບິ່ງຄວາມທ້າທາຍ ແລະ ອຸປະສັກໃຫ້ກາຍເປັນໂອກາດ.</a:t>
            </a:r>
            <a:endParaRPr lang="en-US" sz="3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en" sz="32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ysettha OT" panose="020B0504020207020204" pitchFamily="34" charset="-34"/>
                    <a:cs typeface="Saysettha OT" panose="020B0504020207020204" pitchFamily="34" charset="-34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ysettha OT" panose="020B0504020207020204" pitchFamily="34" charset="-34"/>
                    <a:cs typeface="Saysettha OT" panose="020B0504020207020204" pitchFamily="34" charset="-34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ysettha OT" panose="020B0504020207020204" pitchFamily="34" charset="-34"/>
                    <a:cs typeface="Saysettha OT" panose="020B0504020207020204" pitchFamily="34" charset="-34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ysettha OT" panose="020B0504020207020204" pitchFamily="34" charset="-34"/>
                    <a:cs typeface="Saysettha OT" panose="020B0504020207020204" pitchFamily="34" charset="-34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6895" y="1074509"/>
            <a:ext cx="37777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ເຮົາແນ່ໃຈວ່າພຣະອົງຜູ້ຊົງຕັ້ງຕົ້ນການດີໄວ້ໃນພວກເຈົ້າແລ້ວ ຈະຊົງກະທໍາໃຫ້ສໍາເລັດ ຈົນເຖິງວັນແຫ່ງພຣະເຢຊູຄຣິດເຈົ້າ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40037" y="4160133"/>
            <a:ext cx="7524749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1600" b="1" noProof="0" dirty="0">
                <a:solidFill>
                  <a:srgbClr val="00BD5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ເຫດຜົນສໍາລັບການຂອບພຣະຄຸນ ແລະ ການອະທິຖານໃນຈົດໝາຍຫາເມືອງຟິລິບປອຍ</a:t>
            </a:r>
            <a:r>
              <a:rPr lang="en" sz="1600" b="1" noProof="0" dirty="0">
                <a:solidFill>
                  <a:srgbClr val="00BD5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ເຫດຜົນທີ່ຄວນຈະຂອບພຣະຄຸນ 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1:3-8)</a:t>
            </a:r>
          </a:p>
          <a:p>
            <a:pPr lvl="1">
              <a:spcBef>
                <a:spcPts val="600"/>
              </a:spcBef>
            </a:pP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ຄໍາຮ້ອງຂໍໃນການອະທິຖານ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1:9-11)</a:t>
            </a:r>
          </a:p>
          <a:p>
            <a:pPr>
              <a:spcBef>
                <a:spcPts val="600"/>
              </a:spcBef>
            </a:pPr>
            <a:r>
              <a:rPr lang="lo-LA" sz="1600" b="1" noProof="0" dirty="0">
                <a:solidFill>
                  <a:srgbClr val="BA9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 ແລະ ການອະທິຖານໃນເວລາທີ່ທຸກຍາກລໍາບາກ </a:t>
            </a:r>
            <a:r>
              <a:rPr lang="en" sz="1600" b="1" noProof="0" dirty="0">
                <a:solidFill>
                  <a:srgbClr val="BA9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BA9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noProof="0" dirty="0">
                <a:solidFill>
                  <a:srgbClr val="BA9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lo-LA" sz="1600" b="1" noProof="0" dirty="0">
                <a:solidFill>
                  <a:srgbClr val="A4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ເຫດຜົນສໍາລັບການຂອບພຣະຄຸນ ແລະ ການອະທິຖານໃນຈົດໝາຍຫາເມືອງໂກໂລຊາຍ</a:t>
            </a:r>
            <a:r>
              <a:rPr lang="en" sz="1600" b="1" noProof="0" dirty="0">
                <a:solidFill>
                  <a:srgbClr val="A4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ເຫດຜົນທີ່ຄວນຈະຂອບພຣະຄຸນ 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1:3-8)</a:t>
            </a:r>
          </a:p>
          <a:p>
            <a:pPr lvl="1">
              <a:spcBef>
                <a:spcPts val="600"/>
              </a:spcBef>
            </a:pP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ຄໍາຮ້ອງຂໍໃນການອະທິຖານ 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ຊ່ວງເວລານັ້ນ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ບໍ່ແມ່ນເລື່ອງທີ່ງ່າຍສໍາລັບ ອຈ ໂປໂລ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ມັນຈະເປັນເລື່ອງງ່າຍຫລາຍສໍາລັບການທີ່ລາວຈະຍອມແພ້ຕໍ່ຄວາມສິ້ນຫວັງໃນເວລາທີ່ສູນເສຍອິດສະຫລະພາບນັ້ນ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79999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79353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48746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15893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17917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322549"/>
            <a:ext cx="6772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ການຕິດຄຸກຂອງລາວບໍ່ໄດ້ເຮັດໃຫ້ລາວຢຸດໃນການຕິດຕໍ່ກັບພຣະບິດາ ແລະ ການອະທິຖານເພື່ອຜູ້ອື່ນ.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1157882"/>
            <a:ext cx="6772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ດັ່ງທີ່ລາວໄດ້ຮ້ອງບົດເພງສັນຣະເສີນໃນຄຸກຢູ່ທີ່ເມືອງຟິລິບປອຍ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ຍັງໄດ້ມີເຫດປົນສໍາລັບການທີ່ຈະຂອບພຣະຄຸນພຣະເຈົ້າແລະຖ່າຍທອດເຫດຜົນທີ່ຈະຂອບພຣະຄຸນນີ້ໄປສູ່ພີ່ນ້ອງໃນຄວາມເຊື່ອທີ່ຢູ່ໃນເມືອງ ຟິລິບປອຍ ແລະ ໂກໂລຊາຍ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600" b="1" dirty="0">
                <a:solidFill>
                  <a:srgbClr val="00BD5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ເຫດຜົນສໍາລັບການຂອບພຣະຄຸນ ແລະ ການອະທິຖານໃນຈົດໝາຍຫາເມືອງຟິລິບປອຍ</a:t>
            </a:r>
            <a:endParaRPr lang="en" sz="3600" b="1" noProof="0" dirty="0">
              <a:ln/>
              <a:solidFill>
                <a:schemeClr val="accent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67116"/>
            <a:ext cx="90967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noProof="0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ເຫດຜົນທີ່ຄວນຈະຂອບພຣະຄຸນສະເໝີ</a:t>
            </a:r>
            <a:endParaRPr lang="en" sz="3200" b="1" noProof="0" dirty="0">
              <a:ln/>
              <a:solidFill>
                <a:schemeClr val="accent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692468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ເຮົາແນ່ໃຈວ່າພຣະອົງຜູ້ຊົງຕັ້ງຕົ້ນການດີໄວ້ໃນພວກເຈົ້າໄວ້ແລ້ວ ຈະຊົງກະທໍາໃຫ້ສໍາເລັດຈົນເຖິງວັນແຫ່ງພຣະເຢຊູເຈົ້າ</a:t>
            </a:r>
            <a:r>
              <a:rPr lang="en" sz="16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ເລີ່ມຕົ້ນຂຽນຈົດໝາຍຂອງລາວໂດຍການຂອບພຣະຄຸນພຣະເຈົ້າສໍາລັບຜູ້ເຊື່ອທີ່ຢູ່ໃນເມືອງຟິລິບປອຍ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1:3),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ຜູ້ທີ່ລາວຮັກຢ່າງສຸດຊຶ້ງ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ລາວປຽບດັ່ງມະຫາປະໂລຫິດໄດ້ສວມແຜ່ນປະດັບໄວ້ທີ່ໜ້າເອິກ ໃກ້ກັບຫົວໃຈຂອງລາວ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ເຊິ່ງມີຊື່ຂອງຊົນຊາດອິດສະຣາເອນແກະສະຫລັກໄວ້ເທິງອັນຍະມະນີເມື່ອລາວຢືນຢູ່ຕໍ່ໜ້າພຣະເຈົ້າ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ແລະລາວໄດ້ແບກຮັບສະມາຊິກແຕ່ລະຄົນ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ໄວ້ໃນຫົວໃຈຂອງລາວ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ຕອນທີ່ລາວໄດ້ຢືນຢູ່ຕໍ່ໜ້າພຣະອົງໃນການອະທິຖານເພື່ອພວກພີ່ນ້ອງ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347370"/>
            <a:ext cx="5675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ການຂອບພຣະຄຸນແມ່ນການທີ່ຊາວຟິລິບປອຍໄດ້ເຂົ້າຮ່ວມກັບລາວໃນການ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ທີ່ລາວໄດ້ຕິດຄຸກ ແລະ ການປົກປ້ອງ ແລະ ຢືນຄຽງຂ່າວປະເສີດ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046254"/>
            <a:ext cx="542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ຄວາມກະຕັນຍູຂອງລາວ ລວມເຖິງຄວາມຈິງທີ່ຊາວຟິລິບປອຍຍັງຄົງຊື່ສັດຕໍ່ພຣະກິດຕິຄຸນຂອງພຣະເຈົ້ານັ້ນ ເຮັດໃຫ້ພວກເຂົາມີຄວາມສົມບູນຂຶ້ນທຸກມື້.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070391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8964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ຄໍາຮ້ອງຂໍໃນການອະທິຖານ</a:t>
            </a:r>
            <a:endParaRPr lang="en" sz="36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ເຮົາພາວັນນາອະທິຖານຂໍໃຫ້ຄວາມຮັກຂອງພວກເຈົ້າໃຫຍ່ຂຶ້ນຢູ່ສະເໝີ ຈົນເກີດມີຄວາມຮູ້ອັນແທ້ຈິງ ແລະ ຄວາມເຂົ້າໃຈອັນຄົບຖ້ວນບໍຣິບູນ. ເພື່ອເຈົ້າທັງຫລາຍຈະສັງເກດໄດ້ວ່າ ສິ່ງໃດປະເສີດທີ່ສຸດ ແລະ ເພື່ອພວກເຈົ້າຈະເປັນຄົນບໍຣິສຸດບໍ່ມີທີ່ຕິຕຽນໄດ້ໃນວັນແຫ່ງພຣະຄຣິສ. ຈະໄດ້ເປັນຜູ້ບໍຣິສຸດດ້ວຍຜົນຂອງຄວາມຊອບທໍາ. ເຊິ່ງເກີດຂຶ້ນດ້ວຍພຣະເຢຊູຄຣິດເຈົ້າ ເພື່ອຖວາຍພຣະກຽດ ແລະ ຄໍາຍ້ອງຍໍສັນຣະເສີນແດ່ພຣະເຈົ້າ.</a:t>
            </a:r>
            <a:r>
              <a:rPr lang="en" b="1" noProof="0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noProof="0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noProof="0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ພວກເຮົາສາມາດພິຈາລະນາຄໍາອະທິຖານຂອງອັກຄະສາວົກໂປໂລດັ່ງ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ເຫດຜົນທີ່ເຊື່ອມໂຍງກັນ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923330"/>
          </a:xfrm>
          <a:custGeom>
            <a:avLst/>
            <a:gdLst>
              <a:gd name="csX0" fmla="*/ 0 w 4571999"/>
              <a:gd name="csY0" fmla="*/ 0 h 923330"/>
              <a:gd name="csX1" fmla="*/ 525780 w 4571999"/>
              <a:gd name="csY1" fmla="*/ 0 h 923330"/>
              <a:gd name="csX2" fmla="*/ 1097280 w 4571999"/>
              <a:gd name="csY2" fmla="*/ 0 h 923330"/>
              <a:gd name="csX3" fmla="*/ 1714500 w 4571999"/>
              <a:gd name="csY3" fmla="*/ 0 h 923330"/>
              <a:gd name="csX4" fmla="*/ 2331719 w 4571999"/>
              <a:gd name="csY4" fmla="*/ 0 h 923330"/>
              <a:gd name="csX5" fmla="*/ 2766059 w 4571999"/>
              <a:gd name="csY5" fmla="*/ 0 h 923330"/>
              <a:gd name="csX6" fmla="*/ 3246119 w 4571999"/>
              <a:gd name="csY6" fmla="*/ 0 h 923330"/>
              <a:gd name="csX7" fmla="*/ 3771899 w 4571999"/>
              <a:gd name="csY7" fmla="*/ 0 h 923330"/>
              <a:gd name="csX8" fmla="*/ 4571999 w 4571999"/>
              <a:gd name="csY8" fmla="*/ 0 h 923330"/>
              <a:gd name="csX9" fmla="*/ 4571999 w 4571999"/>
              <a:gd name="csY9" fmla="*/ 461665 h 923330"/>
              <a:gd name="csX10" fmla="*/ 4571999 w 4571999"/>
              <a:gd name="csY10" fmla="*/ 923330 h 923330"/>
              <a:gd name="csX11" fmla="*/ 3954779 w 4571999"/>
              <a:gd name="csY11" fmla="*/ 923330 h 923330"/>
              <a:gd name="csX12" fmla="*/ 3474719 w 4571999"/>
              <a:gd name="csY12" fmla="*/ 923330 h 923330"/>
              <a:gd name="csX13" fmla="*/ 2857499 w 4571999"/>
              <a:gd name="csY13" fmla="*/ 923330 h 923330"/>
              <a:gd name="csX14" fmla="*/ 2286000 w 4571999"/>
              <a:gd name="csY14" fmla="*/ 923330 h 923330"/>
              <a:gd name="csX15" fmla="*/ 1851660 w 4571999"/>
              <a:gd name="csY15" fmla="*/ 923330 h 923330"/>
              <a:gd name="csX16" fmla="*/ 1280160 w 4571999"/>
              <a:gd name="csY16" fmla="*/ 923330 h 923330"/>
              <a:gd name="csX17" fmla="*/ 800100 w 4571999"/>
              <a:gd name="csY17" fmla="*/ 923330 h 923330"/>
              <a:gd name="csX18" fmla="*/ 0 w 4571999"/>
              <a:gd name="csY18" fmla="*/ 923330 h 923330"/>
              <a:gd name="csX19" fmla="*/ 0 w 4571999"/>
              <a:gd name="csY19" fmla="*/ 489365 h 923330"/>
              <a:gd name="csX20" fmla="*/ 0 w 4571999"/>
              <a:gd name="csY20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923330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578375" y="215434"/>
                  <a:pt x="4539037" y="242029"/>
                  <a:pt x="4571999" y="461665"/>
                </a:cubicBezTo>
                <a:cubicBezTo>
                  <a:pt x="4604961" y="681302"/>
                  <a:pt x="4571669" y="695720"/>
                  <a:pt x="4571999" y="923330"/>
                </a:cubicBezTo>
                <a:cubicBezTo>
                  <a:pt x="4286151" y="928337"/>
                  <a:pt x="4200049" y="856151"/>
                  <a:pt x="3954779" y="923330"/>
                </a:cubicBezTo>
                <a:cubicBezTo>
                  <a:pt x="3709509" y="990509"/>
                  <a:pt x="3657704" y="884861"/>
                  <a:pt x="3474719" y="923330"/>
                </a:cubicBezTo>
                <a:cubicBezTo>
                  <a:pt x="3291734" y="961799"/>
                  <a:pt x="3083194" y="889908"/>
                  <a:pt x="2857499" y="923330"/>
                </a:cubicBezTo>
                <a:cubicBezTo>
                  <a:pt x="2631804" y="956752"/>
                  <a:pt x="2541215" y="878482"/>
                  <a:pt x="2286000" y="923330"/>
                </a:cubicBezTo>
                <a:cubicBezTo>
                  <a:pt x="2030785" y="968178"/>
                  <a:pt x="1951642" y="872993"/>
                  <a:pt x="1851660" y="923330"/>
                </a:cubicBezTo>
                <a:cubicBezTo>
                  <a:pt x="1751678" y="973667"/>
                  <a:pt x="1564295" y="891028"/>
                  <a:pt x="1280160" y="923330"/>
                </a:cubicBezTo>
                <a:cubicBezTo>
                  <a:pt x="996025" y="955632"/>
                  <a:pt x="986615" y="895456"/>
                  <a:pt x="800100" y="923330"/>
                </a:cubicBezTo>
                <a:cubicBezTo>
                  <a:pt x="613585" y="951204"/>
                  <a:pt x="275494" y="910096"/>
                  <a:pt x="0" y="923330"/>
                </a:cubicBezTo>
                <a:cubicBezTo>
                  <a:pt x="-24807" y="761102"/>
                  <a:pt x="40677" y="703072"/>
                  <a:pt x="0" y="489365"/>
                </a:cubicBezTo>
                <a:cubicBezTo>
                  <a:pt x="-40677" y="275658"/>
                  <a:pt x="6687" y="10507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ຄວາມຮັກຂອງພວກເຮົາຈະສາມາດ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ເພີ່ມທະວີຂຶ້ນເລື້ອຍໆໄດ້ຢ່າງໃດ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ເປັນຫຍັງມັນຈຶ່ງມີຄວາມສໍາຄັນຕໍ່ຊີວິດຂອງຄຣິສຕຽນ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568043" y="4795384"/>
            <a:ext cx="1815983" cy="192508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4800" b="1" dirty="0">
                <a:solidFill>
                  <a:srgbClr val="BA9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 ແລະ ການອະທິຖານໃນເວລາທີ່ທຸກຍາກລໍາບາກ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ພີ່ນ້ອງທັງຫລາຍຂອງເຮົາເອີຍ, ເຮົາຢາກໃຫ້ພວກເຈົ້າຮູ້ວ່າ ເຫດການທີ່ເກີດຂຶ້ນກັບເຮົານັ້ນ ກໍ່ເພື່ອໃຫ້ຂ່າວປະເສີດແຜ່ອອກໄປ </a:t>
            </a:r>
            <a:r>
              <a:rPr lang="en" sz="1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489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800" b="1" noProof="0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ໂອກາດໃນການປົກປ້ອງຂ່າວປະເສີດ</a:t>
            </a:r>
            <a:endParaRPr lang="en" sz="2800" b="1" noProof="0" dirty="0">
              <a:ln w="9525">
                <a:solidFill>
                  <a:srgbClr val="FFFF00"/>
                </a:solidFill>
                <a:prstDash val="solid"/>
              </a:ln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810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ເມື່ອຊາວຟິລິບປອຍໄດ້ຮູ້ວ່າ ອຈ ໂປໂລໄດ້ກໍາລັງຕິດຄຸກຢູ່ທີ່ກຸງໂຣມ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ພວກເຂົາກໍ່ເສຍໃຈຫລາຍ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ພວກເຂົາກໍ່ໄດ້ສົ່ງ ເອປາໂຟດີໂຕ ໄປຊ່ວຍເຫລືອ ອຈ ໂປໂລ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703129" y="551512"/>
            <a:ext cx="3313217" cy="1618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ແທນທີ່ຈະເສຍໃຈຍ້ອນຕິດຄຸກ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ໄດ້ຂອບພຣະຄຸນພຣະເຈົ້າສໍາລັບການຕິດຄຸກນັ້ນ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ເປັນຫຍັງຈຶ່ງຂອບພຣະຄຸນ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ຍ້ອນແບບນີ້ເອງ ລາວຈຶ່ງສາມາດປະກາດຂ່າວປະເສີດໃຫ້ກັບຜູ້ຄົນທີ່ລາວບໍ່ສາມາດເຂົ້າເຖິງໄດ້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309054"/>
            <a:ext cx="3752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ຫລາຍໄປກວ່ານັ້ນ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ເມື່ອໄດ້ເຫັນຂ່າວຂອງອັກຄະທູດໂປໂລ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ພີ່ນ້ອງທີ່ມີຄວາມເຊື່ອຄົນອື່ນໆໄດ້ຮັບການໜູນໃຈຂຶ້ນ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ແລະໄດ້ເລີ່ມປະກາດຂ່າວປະເສີດທ່າມກາງຄວາມທຸກຍາກລໍາບາກ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857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ເຖິງວ່າມີບາງຄົນພະຍາຍາມປະກາດແບບບໍ່ຈິງໃຈເພື່ອຫວັງສ້າງຄວາມເດືອດຮ້ອນໃຫ້ກັບ ອຈ ໂປໂລຫລາຍຂຶ້ນ. ແຕ່ລາວກໍ່ຂອບໃຈພວກເຂົາ ແລະ ມີຄວາມຍິນດີ ແລະ ຄົງຈະມີຄວາມຍິນດີຕໍ່ໄປ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600" b="1" dirty="0">
                <a:solidFill>
                  <a:srgbClr val="A400B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ເຫດຜົນສໍາລັບການຂອບພຣະຄຸນ ແລະ ການອະທິຖານໃນຈົດໝາຍຫາເມືອງໂກໂລຊາຍ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2119</Words>
  <Application>Microsoft Office PowerPoint</Application>
  <PresentationFormat>Panorámica</PresentationFormat>
  <Paragraphs>90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Arial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88</cp:revision>
  <dcterms:created xsi:type="dcterms:W3CDTF">2025-12-29T07:58:33Z</dcterms:created>
  <dcterms:modified xsi:type="dcterms:W3CDTF">2026-01-06T07:54:27Z</dcterms:modified>
</cp:coreProperties>
</file>