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325" r:id="rId7"/>
    <p:sldId id="259" r:id="rId8"/>
    <p:sldId id="324" r:id="rId9"/>
    <p:sldId id="260" r:id="rId10"/>
    <p:sldId id="326" r:id="rId11"/>
    <p:sldId id="264" r:id="rId12"/>
    <p:sldId id="322" r:id="rId13"/>
    <p:sldId id="262" r:id="rId14"/>
    <p:sldId id="327" r:id="rId15"/>
    <p:sldId id="318" r:id="rId16"/>
  </p:sldIdLst>
  <p:sldSz cx="12192000" cy="6858000"/>
  <p:notesSz cx="6858000" cy="9144000"/>
  <p:embeddedFontLst>
    <p:embeddedFont>
      <p:font typeface="Saysettha OT" panose="020B0504020207020204" pitchFamily="34" charset="-3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3" autoAdjust="0"/>
    <p:restoredTop sz="94679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ປອບໂຍນໃນພຣະຄຣິດ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ປອບໂຍນໃນຄວາມຮັກ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lo-L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ມີຄວາມສາມັກຄີກັບພຣະວິນຍານບໍຣິສຸດ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lo-L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ຄວາມຮັກຈາກໃຈຈິງ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ຄວາມເມດຕາ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ເປັນໜຶ່ງດຽວໃນຄວາມຮູ້ສຶກ ແລະ ຄວາມຮັກ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lo-LA" sz="1800" dirty="0">
              <a:latin typeface="Saysettha OT" panose="020B0504020207020204" pitchFamily="34" charset="-34"/>
              <a:cs typeface="Saysettha OT" panose="020B0504020207020204" pitchFamily="34" charset="-34"/>
            </a:rPr>
            <a:t>ລາວໜູນໃຈພວກເຂົາໃຫ້ສຶກສາຮຽນຮູ້ແບບຢ່າງຈາກພຣະຄຣິດ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ຄວາມຮັກທີ່ມີຕໍ່ພຣະຄຣິດເປັນພະລັງໃນການກະຕຸ້ນຈິດໃຈຂອງພວກເຂົາ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ພວກເຂົາຕ້ອງຍອມໃຫ້ພຣະວິນຍານບໍຣິສຸດນໍາທາງ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ພວກເຂົາຕ້ອງສະທ້ອນອາລົມ, ຄວາມຮູ້ສຶກທີ່ອ່ອນໂຍນແລະອົບອຸ່ນຂອງຄວາມຮັກຕໍ່ມະນຸດ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ໃຫ້ສະແດງຄວາມຮັກທີ່ແທ້ຈິງຜ່ານການກະທໍາແຫ່ງຄວາມເມດຕາຂອງແຕ່ລະບຸກຄົນ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ມີຄວາມຮັກຕໍ່ກັນແລະກັນຈະເຮັດໃຫ້ຄວາມຄິດຄ້າຍຄືກັນ ແລະ ກາຍເປັນໜຶ່ງດຽວ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lo-L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ພຣະອົງສະຫລະສິດແຫ່ງການເປັນພຣະເຈົ້າ </a:t>
          </a:r>
          <a:r>
            <a: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lo-L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ພຣະອົງກາຍມາເປັນມະນຸດເພື່ອຊ່ວຍພວກເຮົາ </a:t>
          </a:r>
          <a:r>
            <a: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lo-L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ພຣະອົງຊົງເຊື່ອຟັງພຣະບິດາດ້ວຍຖ່ອມໃຈ, ແມ້ກະທັ້ງເຖິງຄວາມຕາຍ </a:t>
          </a:r>
          <a:r>
            <a: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ລາວໜູນໃຈພວກເຂົາໃຫ້ສຶກສາຮຽນຮູ້ແບບຢ່າງຈາກພຣະຄຣິດ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ປອບໂຍນໃນພຣະຄຣິດ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ຄວາມຮັກທີ່ມີຕໍ່ພຣະຄຣິດເປັນພະລັງໃນການກະຕຸ້ນຈິດໃຈຂອງພວກເຂົາ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ປອບໂຍນໃນຄວາມຮັກ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ພວກເຂົາຕ້ອງຍອມໃຫ້ພຣະວິນຍານບໍຣິສຸດນໍາທາງ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ມີຄວາມສາມັກຄີກັບພຣະວິນຍານບໍຣິສຸດ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ພວກເຂົາຕ້ອງສະທ້ອນອາລົມ, ຄວາມຮູ້ສຶກທີ່ອ່ອນໂຍນແລະອົບອຸ່ນຂອງຄວາມຮັກຕໍ່ມະນຸດ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ຄວາມຮັກຈາກໃຈຈິງ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ໃຫ້ສະແດງຄວາມຮັກທີ່ແທ້ຈິງຜ່ານການກະທໍາແຫ່ງຄວາມເມດຕາຂອງແຕ່ລະບຸກຄົນ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ຄວາມເມດຕາ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ມີຄວາມຮັກຕໍ່ກັນແລະກັນຈະເຮັດໃຫ້ຄວາມຄິດຄ້າຍຄືກັນ ແລະ ກາຍເປັນໜຶ່ງດຽວ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ເປັນໜຶ່ງດຽວໃນຄວາມຮູ້ສຶກ ແລະ ຄວາມຮັກ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ພຣະອົງສະຫລະສິດແຫ່ງການເປັນພຣະເຈົ້າ </a:t>
          </a:r>
          <a:r>
            <a:rPr lang="e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ພຣະອົງກາຍມາເປັນມະນຸດເພື່ອຊ່ວຍພວກເຮົາ </a:t>
          </a:r>
          <a:r>
            <a:rPr lang="e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ພຣະອົງຊົງເຊື່ອຟັງພຣະບິດາດ້ວຍຖ່ອມໃຈ, ແມ້ກະທັ້ງເຖິງຄວາມຕາຍ </a:t>
          </a:r>
          <a:r>
            <a:rPr lang="e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lo-LA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ຄວາມເປັນນໍ້າໜຶ່ງໃຈດຽວກັນ ໃນຄວາມຖ່ອມໂຕ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9125" y="5547288"/>
            <a:ext cx="409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4 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24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ມັງກອນ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ແຕ່ພວກເຮົາຍັງມີວຽກງາທີ່ຕ້ອງເຮັດເພື່ອຜ່ານການທົດລອງ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ຜູ້ທີ່ບໍ່ຕ້ອງການຕົກເປັນເຫຍື່ອຂອງກົນອຸບາຍຂອງຊາຕານ ຕ້ອງເຝົ້າລະວັງເສັ້ນທາງແຫ່ງຈິດວິນຍານໃຫ້ດີ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ພວກເຂົາຕ້ອງອ່ານ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ເບິ່ງ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ຫລືຟັງແຕ່ສິ່ງທີ່ຈະນໍາຄວາມຄິດໃຫ້ບໍຣິສຸດເທົ່ານັ້ນ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ບໍ່ຄວນປ່ອຍໃຫ້ຈິດໃຈລ່ອງລອຍໄປເລື້ອຍໆຕາມສິ່ງຕ່າງໆທີ່ສັດຕູແຫ່ງຈິດວິນຍານໄດ້ຊັກຈູງ</a:t>
            </a:r>
            <a:r>
              <a:rPr lang="en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160097" y="827752"/>
            <a:ext cx="3904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1416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ທັດສະນະຄະຕິຂອງພຣະເຢຊູ </a:t>
            </a:r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ພຣະອົງຊົງສະພາບຂອງພຣະເຈົ້າ ແຕ່ບໍ່ໄດ້ຊົງຖືວ່າການເທົ່າທຽມກັບພຣະເຈົ້ານັ້ນ ເປັນສິ່ງທີ່ຕ້ອງຢຶດຫວງໄວ້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2:6)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ໄດ້ເນັ້ນ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ຄຸນລັກສະນະນິໄສຂອງພຣະເຢຊູ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552762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ໃນຖານະຜູ້ຊົງສ້າງ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ກາຍມາເປັນ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ຜູ້ທີ່ຖືກສ້າງ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ພຣະອົງຍອມຮັບການຖືກຂົ່ມເຫັງ ແລະ ເຖິງແກ່ຄວາມຕາຍ ເພື່ອໄຖ່ບາບຂອງພວກເຮົາ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ພຣະອົງຊົງເປັນແບບຢ່າງຂອງພວກເຮົາ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ພວກເຮົາຕ້ອງເຕັມໃຈທີ່ຈະຖ່ອມໂຕ ແລະ ເສຍສະຫລະຜົນປະໂຫຍດຂອງຕົນເອງເພື່ອຜົນປະໂຫຍດຂອງສ່ວນລວມ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ເມື່ອພວກເຮົາຄິດເຖິງເລື່ອງນີ້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ພວກເຮົາກໍ່ຄວນເຮັດການກົ້ມຂາບລົງນະມັດສະການພຣະຜູ້ຊ່ວຍໃຫ້ລອດທີ່ວິເສດຂອງພວກເຮົາ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ເຖິງວ່າພຣະເຢຊູຊົງມີຖານະເທົ່າທຽມກັບພຣະບິດາ ແລະ ພຣະວິນຍານບໍຣິສຸດ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ພຣະເຈົ້າສາມພຣະພາກ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ແຕ່ການທີ່ພຣະເຢຊູຍອມເຊື່ອຟັງພຣະປະສົງຂອງພຣະບິດາແມ່ນເຊື່ອຟັງຢ່າງສົມບູນແບບ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ບໍ່ມີຊ່ວງເວລາທີ່ພຣະອົງປະຕິເສດທີ່ຈະບໍ່ເຊື່ອຟັງເລີຍ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101394"/>
            <a:ext cx="761401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lo-LA" sz="32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ທັດສະນະຄະຕິຂອງພຣະເຢຊູ </a:t>
            </a:r>
            <a:r>
              <a:rPr lang="en" sz="32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87285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ເຮົາຕ້ອງຍອມຮັບເຖິງຄວາມຍິ່ງໃຫຍ່ໃນຂໍ້ເລິກລັບແຫ່ງຄວາມເຊື່ອຂອງພວກເຮົາຄື: ພຣະອົງໄດ້ປາກົດໃນສະພາບມະນຸດ ໄດ້ຖືກຊົງສໍາແດງໃຫ້ເຫັນເປັນຜູ້ຊອບທໍາໂດຍພຣະວິນຍານ ຊົງສໍາແດງພຣະອົງແກ່ພວກເທວະດາ ມີຜູ້ປະກາດເລື່ອງພຣະອົງ ໃນທ່າມກາງພວກຕ່າງຊາດ, ມີຜູ້ເຊື່ອຖືພຣະອົງທົ່ວທັງໂລກ ແລະ ຖືກຮັບຂຶ້ນສູ່ສະຫງ່າຣາສີ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775181"/>
            <a:ext cx="739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ການທີ່ພຣະຄຣິດຊົງຖ່ອມພຣະອົງລົງມາເປັນມະນຸດຢ່າງໜ້າອັດສະຈັນນັ້ນ ຈະເປັນຫົວຂໍ້ໃຫ້ຜູ້ທີ່ໄດ້ຮັບການໄຖ່ບາບ ໄດ້ຮຽນຮູ້ສຶກສາຕະຫລອດນິຣັນ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ແບບຢ່າງນີ້ ໄດ້ຮຽກຮ້ອງພວກເຮົາໃຫ້ເຊົາເຫັນແກ່ໂຕ ແລະ ເອົາຄວາມປາຖະໜາທີ່ຈະໄດ້ຮັບການຮັບໃຊ້ອອກ ແລະ ແທນດ້ວຍຄວາມຖ່ອມໂຕ ແລະ ຄວາມເຕັມໃຈທີ່ຈະຮັບໃຊ້ຜູ້ອື່ນມາແທນ.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ພຣະອົງຊົງປ່ຽນສະພາບຈາກຜູ້ມີອໍານາດສູງສຸດມາເປັນຜູ້ຮັບໃຊ້ຢ່າງສົມບູນແບບ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ນີ້ແມ່ນສິ່ງທີ່ກົງກັນຂ້າມກັບສິ່ງທີ່ລູຊີເຟີປາຖະໜາທີ່ຈະເປັນ, ເພາະມັນເປັນຜູ້ຮັບໃຊ້ ແຕ່ປາຖະໜາຢາກຈະເປັນພຣະເຈົ້າອົງສູງສຸດ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84772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ມັນເປັນເລື່ອງທີ່ເຫລືອເຊື່ອ ທີ່ພຣະເຈົ້າຜູຊົງນິຣັນດອນຈະຊົງກາຍມາເປັນມະນຸດຜູ້ມີຂີດຈໍາກັດ ແລະ ຕ້ອງຕາຍ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 ອຈ ໂປໂລ ເອີ້ນວ່າ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ຂໍ້ເລິກລັບ...ແຫ່ງພຣະເຈົ້າ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47DA8-28DA-8877-46FC-25090788F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819AC1-E098-C215-3C4D-4E3DFC0D5FCA}"/>
              </a:ext>
            </a:extLst>
          </p:cNvPr>
          <p:cNvSpPr txBox="1"/>
          <p:nvPr/>
        </p:nvSpPr>
        <p:spPr>
          <a:xfrm>
            <a:off x="435033" y="486712"/>
            <a:ext cx="1155469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				</a:t>
            </a:r>
            <a:r>
              <a:rPr lang="lo-LA" sz="2800" b="1" dirty="0">
                <a:solidFill>
                  <a:schemeClr val="bg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</a:p>
          <a:p>
            <a:pPr>
              <a:spcBef>
                <a:spcPts val="600"/>
              </a:spcBef>
            </a:pP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ທັດສະນະຄະຕິຂອງພຣະເຢຊູໄດ້ສອນພວກເຮົາ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ຢ່າງຄື:</a:t>
            </a: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ຄວາມຖ່ອມໃຈ</a:t>
            </a: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ຄິດເຖິງຜູ້ອື່ນກ່ອນຕົນເອງ</a:t>
            </a: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ຍອມເຮັດຕາມພຣະປະສົງຂອງພຣະເຈົ້າ</a:t>
            </a: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ຮັບໃຊ້ຜູ້ອື່ນດ້ວຍຄວາມຮັກ</a:t>
            </a:r>
          </a:p>
        </p:txBody>
      </p:sp>
    </p:spTree>
    <p:extLst>
      <p:ext uri="{BB962C8B-B14F-4D97-AF65-F5344CB8AC3E}">
        <p14:creationId xmlns:p14="http://schemas.microsoft.com/office/powerpoint/2010/main" val="38033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ພຣະເຈົ້າຊົງອະນຸຍາດໃຫ້ມະນຸດທຸກຄົນໄດ້ສະແດງຄວາມເປັນຕົວຕົນຂອງຕົນເອງ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ພຣະອົງບໍ່ໄດ້ປາຖະໜາໃຫ້ເອົາຄວາມຄິດຂອງຕົນເອງໄປປຽບທຽບກັບຄວາມຄິດຂອງຜູ້ອື່ນ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ຜູ້ທີ່ປາຖະໜາຢາກຈະປ່ຽນແປງຄວາມຄິດ ແລະ ອຸປະນິໄສບໍ່ຄວານໄປເພິ່ງພາມະນຸດ ແຕ່ຄວນໄປເພິ່ງພາແບບຢ່າງຈາກພຣະເຈົ້າ ເຊິ່ງມີພຣະວິນຍານບໍຣິສຸດເປັນຜູ້ນໍາ. ພຣະອົງຊົງເຊື້ອເຊີນ 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ຈົ່ງໃຫ້ຄວາມຄິດເຊັ່ນດຽວກັນກັບທີ່ຢູ່ໃນພຣະຄຣິດ ຢູ່ໃນໂຕຂອງພວກເຮົາ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ໂດຍການກັບໃຈ ແລະ ການປ່ຽນແປງ ມະນຸດຈະໄດ້ຮັບຄວາມຄິດຂອງພຣະເຢຊູ</a:t>
            </a: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426668" y="5539472"/>
            <a:ext cx="378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EGW (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That I May Know Him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ກໍຂໍໃຫ້ເຈົ້າທັງຫລາຍເຮັດໃຫ້ຄວາມຍິນດີຂອງເຮົາຄົບເຕັມດ້ວຍການທີ່ມີຄວາມຄິດຢ່າງດຽວກັນ ມີຄວາມຮັກຢ່າງດຽວກັນ ມີໃຈສາມັກຄີເປັນນໍ້າໜຶ່ງໃຈດຽວກັນ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6010275" y="4059794"/>
            <a:ext cx="5953125" cy="23544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lo-LA" b="1" dirty="0">
                <a:solidFill>
                  <a:srgbClr val="B92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ຕົ້ນກໍາເນີດຂອງຄວາມແຕກແຍກ </a:t>
            </a:r>
            <a:r>
              <a:rPr lang="en" b="1" dirty="0">
                <a:solidFill>
                  <a:srgbClr val="B92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B92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solidFill>
                  <a:srgbClr val="B92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2:1-3a)</a:t>
            </a:r>
          </a:p>
          <a:p>
            <a:pPr>
              <a:spcBef>
                <a:spcPts val="3000"/>
              </a:spcBef>
            </a:pPr>
            <a:r>
              <a:rPr lang="lo-LA" b="1" dirty="0">
                <a:solidFill>
                  <a:srgbClr val="00849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ຄວາມເປັນເອກະພາບ ຜ່ານທາງການຖ່ອມໂຕ </a:t>
            </a:r>
            <a:r>
              <a:rPr lang="en" b="1" dirty="0">
                <a:solidFill>
                  <a:srgbClr val="00849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00849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solidFill>
                  <a:srgbClr val="00849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2:3b-4)</a:t>
            </a:r>
          </a:p>
          <a:p>
            <a:pPr>
              <a:spcBef>
                <a:spcPts val="3000"/>
              </a:spcBef>
            </a:pPr>
            <a:r>
              <a:rPr lang="lo-LA" b="1" dirty="0">
                <a:solidFill>
                  <a:srgbClr val="139E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ຄິດແບບພຣະເຢຊູ </a:t>
            </a:r>
            <a:r>
              <a:rPr lang="en" b="1" dirty="0">
                <a:solidFill>
                  <a:srgbClr val="139E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139E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solidFill>
                  <a:srgbClr val="139E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lo-LA" b="1" dirty="0">
                <a:solidFill>
                  <a:srgbClr val="98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ທັດສະນະຄະຕິຂອງພຣະເຢຊູ </a:t>
            </a:r>
            <a:r>
              <a:rPr lang="en" b="1" dirty="0">
                <a:solidFill>
                  <a:srgbClr val="98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98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solidFill>
                  <a:srgbClr val="98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ໂປໂລໄດ້ໜູນໃຈຜູ້ເຊື່ອທີ່ຢູ່ເມືອງຟິລິບປອຍໃຫ້ພວກເຂົາຢືນຢັດຍຶດໝັ້ນຕໍ່ຄວາມທ້າທາຍໃນຊີວິດຄຣິສຕຽນ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ລາວໄດ້ຮ້ອງຂໍໃຫ້ພວກເຂົາປະພຶດໃຫ້ສົມກັບເປັນພົນລະເມືອງແຫ່ງສະຫວັນ ໂດຍເນັ້ນຢໍ້າໄປທີ່ຄວາມເປັນເອກະພາບນໍ້າໜຶ່ງໃຈດຽວກັນ.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241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5453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99370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ດ້ວຍການສະແດງອອກໂດຍກ່າວວ່າ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ໂປໂລຈຶ່ງໄດ້ເລີ່ມຕົ້ນພາກສ່ວນໃໝ່ ເຊິ່ງເປັນກະແຈສໍາຄັນໃນການທີ່ຈະເຂົ້າໃຈຄວາມເປັນເອກະພາບທີ່ສົມບູນແບບ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 ການຮຽນຕາມແບບຢ່າງຂອງພຣະເຢຊູ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145772"/>
            <a:ext cx="891785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ຕົ້ນກໍາເນີດຂອງຄວາມແຕກແຍກ</a:t>
            </a:r>
            <a:endParaRPr lang="en" sz="3200" b="1" dirty="0">
              <a:ln/>
              <a:solidFill>
                <a:schemeClr val="accent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5" y="604472"/>
            <a:ext cx="812672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tx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tx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ຢ່າເຮັດສິ່ງໃດໃນທາງຊິງດີ ຫລື ຖືດີກັນ ແຕ່ຈົ່ງຖ່ອມໃຈລົງ</a:t>
            </a:r>
            <a:r>
              <a:rPr lang="en" sz="2000" b="1" dirty="0">
                <a:solidFill>
                  <a:schemeClr val="tx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tx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tx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chemeClr val="tx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 ອຈ ໂປໂລຈະຊີ້ໃຫ້ເຫັນເຖິງຈຸດອ່ອນ ແລະ ສາເຫດຂອງຄວາມແຕກແຍກທີ່ເກີດຂຶ້ນໃນຊາວຟິລິບປອຍ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ຄໍາແນະນໍາທີ່ ອຈ ໂປໂລມອບໃຫ້ແກ່ພວກເຂົາເພື່ອໃຫ້ເກີດຄວາມສາມັກຄີ ແລະ ເຕີມເຕັມຄວາມສຸກຂອງພຣະອົງແມ່ນຫຍັງ?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2:1-2)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625649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ທັງໝົດນີ້ພວກເຂົາຈະເຮັດໄດ້ກໍ່ຕໍ່ເມື່ອພວກເຂົາລະຖິ້ມສິ່ງທີ່ເຮັດໃຫ້ພວກເຂົາແຕກແຍກກັນ: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ຄວາມຍິ່ງທະນົງໂຕ ແລະ ການໂຕ້ຖຽງກັນ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ທັງສອງສິ່ງນີ້ມີຢູ່ໃນນິໄສ ແລະ ການກະບົດຂອງລູຊີເຟີ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ແລະເປັນບັນຫາທີ່ຮ້າຍແຮງທີ່ສຸດສໍາລັບຄວາມສໍາພັນລະຫວ່າງເຊິ່ງກັນແລະກັນ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5:26; Jas. 3:16).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D5399-1EFB-67E3-F38C-FA0AC334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BD43E5-BB41-CF15-7F6F-A3F3664CAA9A}"/>
              </a:ext>
            </a:extLst>
          </p:cNvPr>
          <p:cNvSpPr txBox="1"/>
          <p:nvPr/>
        </p:nvSpPr>
        <p:spPr>
          <a:xfrm>
            <a:off x="435033" y="486712"/>
            <a:ext cx="1155469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				</a:t>
            </a:r>
            <a:r>
              <a:rPr lang="lo-LA" sz="2800" b="1" dirty="0">
                <a:solidFill>
                  <a:schemeClr val="bg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</a:p>
          <a:p>
            <a:pPr>
              <a:spcBef>
                <a:spcPts val="600"/>
              </a:spcBef>
            </a:pP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ຕົ້ນກໍາເນີດຂອງຄວາມບໍ່ສາມັກຄີ ເກີດຂຶ້ນຈາກຄວາມພູມໃຈ ແລະ ຄວາມປາຖະໜາໃນອໍານາດ ແລະ ຕໍາແໜ່ງຂອງທູດສະຫວັນອົງໜຶ່ງ 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ເຊິ່ງເຂົ້າໃຈໂດຍທົ່ວໄປວ່າເປັນລູຊີເຟີ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ເຊິ່ງເປັນເມັດພັນແຫ່ງຄວາມບໍ່ສາມັກຄີ. ທູດສະຫວັນອົງນີ້ຍົກຕົນເອງສູງກວ່າພຣະເຈົ້າ. </a:t>
            </a:r>
          </a:p>
        </p:txBody>
      </p:sp>
    </p:spTree>
    <p:extLst>
      <p:ext uri="{BB962C8B-B14F-4D97-AF65-F5344CB8AC3E}">
        <p14:creationId xmlns:p14="http://schemas.microsoft.com/office/powerpoint/2010/main" val="16663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8312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ຄວາມເປັນເອກະພາບ ຜ່ານທາງການຖ່ອມໂຕ</a:t>
            </a:r>
            <a:endParaRPr lang="en" sz="32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“…</a:t>
            </a:r>
            <a:r>
              <a:rPr lang="lo-L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ແຕ່ຈົ່ງຖ່ອມໃຈລົງຖືວ່າຄົນອື່ນດີກວ່າຕົນ ຢ່າໃຫ້ຜູ້ໃດເຫັນແກ່ຜົນປະໂຫຍດຂອງຕົນແຕ່ຝ່າຍດຽວ, ແຕ່ຈົ່ງຄິດເຖິງຜົນປະໂຫຍດຂອງຄົນອື່ນດ້ວຍ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2:3-4)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ສູດແຫ່ງຄວາມເປັນເອກະພາບກັນທີ່ ອຈ ໂປໂລສອນບໍ່ແມ່ນສິ່ງພາຍນອກ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ແຕ່ເປັນທັດສະນະຄະຕິພາຍໃນ 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ຄວາມຖ່ອມໂຕ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ສິ່ງນີ້ນອກຈາກຈະເປັນລັກສະນະນິໄສສະເພາະໂຕຂອງພຣະເຢຊູແລ້ວ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ພຣະອົງກໍ່ໜູນໃຈຜູ້ຟັງໃຫ້ມີຄວາມຖ່ອມໂຕເຊັ່ນກັນ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1" y="3852949"/>
            <a:ext cx="2704242" cy="1724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524" y="2515069"/>
            <a:ext cx="2010796" cy="2911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20273"/>
            <a:ext cx="54658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ເພື່ອໃຫ້ບັນລຸເຖິງການຖ່ອມໂຕນີ້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ໂປໂລໄດ້ບອກວ່າ ເຮົາຄວນພິຈາລະນາເຖິງຄົນອື່ນຫລາຍກວ່າຕົນເອງ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ແຕ່ພວກເຮົາທຸກຄົນເທົ່າທຽມກັນຕໍ່ໜ້າພຣະພັກພຣະເຈົ້າບໍ່ແມ່ນບໍ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 ຖ້າຢາກໃຫ້ມີຄວາມສາມັກຄີກັນ ກໍ່ຄວນມີຄວາມສະເໝີພາບກັນ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215941" y="5955112"/>
            <a:ext cx="9792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ເພື່ອທີ່ຈະສາມາດຊ່ວຍຄົນອື່ນໄດ້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ພວກເຮົາຄວນຈະຮຽນຮູ້ທີ່ຈະຟັງພວກເຂົາ ແລະ ເຂົ້າໃຈມຸມມອງຂອງພວກເຂົາ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ສິ່ງເຫລົ່ານີ້ທັງໝົດ ແມ່ນມາຈາກຜົນຂອງພຣະວິນຍານບໍຣິສຸດ ແບບບໍ່ຕ້ອງສົງໄສ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158836" y="4172635"/>
            <a:ext cx="67333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ໂປໂລບໍ່ໄດ້ກ່າວວ່າ ພວກເຮົາດ້ອຍກວ່າຄົນອື່ນ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 </a:t>
            </a:r>
            <a:r>
              <a:rPr lang="lo-LA" sz="2000" b="1" i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ພວກເຮົາຄວນຈະພິຈາລະນາຕົນເອງ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ໃຫ້ເປັນແບບທີ່ກ່າວມານັ້ນ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ເຊັ່ນດຽວກັນກັບຄົນຮັບໃຊ້ທີ່ພູມໃຈໃນຄວາມດີຂອງເຈົ້ານາຍ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ພວກເຮົາຄວນຈະພູມໃຈໃນຄວາມດີຂອງຜູ້ອື່ນທີ່ພວກເຮົາຄິດວ່າ</a:t>
            </a:r>
            <a:r>
              <a:rPr lang="lo-LA" sz="2000" b="1" i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ເໜືອກວ່າຕົວຂອງພວກເຮົາເອງ ເຊັ່ນກັນ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007F4C-9476-0411-1FE4-5221623F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581622-C246-3C53-2176-312A999641D1}"/>
              </a:ext>
            </a:extLst>
          </p:cNvPr>
          <p:cNvSpPr txBox="1"/>
          <p:nvPr/>
        </p:nvSpPr>
        <p:spPr>
          <a:xfrm>
            <a:off x="435033" y="486712"/>
            <a:ext cx="1155469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				</a:t>
            </a:r>
            <a:r>
              <a:rPr lang="lo-LA" sz="2800" b="1" dirty="0">
                <a:solidFill>
                  <a:schemeClr val="bg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</a:p>
          <a:p>
            <a:pPr>
              <a:spcBef>
                <a:spcPts val="600"/>
              </a:spcBef>
            </a:pP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ຄວາມສາມັກຄີທີ່ແທ້ຈິງ ບໍ່ວ່າຈະຢູ່ໃນຄຣິດຕະຈັກ, ຄອບຄົວໝູ່ເພື່ອນ, ຫລື ຊຸມຊົນຂອງພວກເຮົາ</a:t>
            </a: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ສິ່ງເຫລົ່ານີ້ບໍ່ສາມາດສ້າງຂຶ້ນໄດ້ຈາກຄວາມທະເຍີທະຍານ, ການແຂ່ງຂັນ ຫລື ຄວາມພູມໃຈຂອງຕົນເອງໄດ້. ແຕ່ສາມາດສ້າງຂຶ້ນໄດ້ໂດຍການເຮັດຕາມແບບຢ່າງຂອງພຣະເຢຊູຄື: ຄວາມຖ່ອມໃຈ, ເຫັນແກ່ຜົນປະໂຫຍດສ່ວນລວມ ແລະ ຍອມຈໍານົນຕໍ່ນໍ້າພຣະໄທຂອງພຣະອົງ ແທນຄວາມປາຖະໜາຂອງຕົນເອງ.</a:t>
            </a: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ໂດຍການຖ່ອມໃຈ ເຮົາກໍປະກາດແລ້ວວ່າ ເຮົາໃຫ້ກຽດພຣະເຈົ້າ, ແລະດ້ວຍຄວາມສາມັກຄີຕໍ່ກັນແລະກັນ ພວກເຮົາກໍ່ສະທ້ອນເຖິງຄວາມຮັກຂອງພຣະຄຣິດອອກມາ. ດັ່ງນັ້ນ ຈົ່ງເລືອກຄວາມຮັກທີ່ຖ່ອມໃຈ ແທນການຍົກຕົນເອງຂຶ້ນ ເພື່ອໃຫ້ພຣະວິນຍານບໍຣິສຸດປະສານໃຈຂອງພວກເຮົາໃຫ້ເປັນນໍ້າໜຶ່ງໃຈດຽວກັນຢ່າງແທ້ຈິງ.</a:t>
            </a:r>
            <a:endParaRPr lang="en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11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448885" y="66500"/>
            <a:ext cx="8185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ຄິດແບບພຣະເຢຊູ</a:t>
            </a:r>
            <a:endParaRPr lang="en" sz="36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ຈົ່ງມີນໍ້າໃຈຕໍ່ກັນ ເໝືອນຢ່າງທີ່ມີໃນພຣະຄຣິດເຈົ້າເຢຊູ</a:t>
            </a:r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2:5</a:t>
            </a:r>
            <a:r>
              <a:rPr lang="en" sz="1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ຄວາມຄິດຂອງພວກເຮົາຖືກຫລໍ່ຫລອມແບບໃດ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ຜ່ານທາງ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ເສັ້ນທາງແຫ່ງຈິດວິນຍານ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ເຊິ່ງແມ່ນປະສາດສໍາພັດຂອງພວກເຮົາ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ທຸກໆສິ່ງທີ່ພວກເຮົາໄດ້ອ່ານ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ໄດ້ເຫັນ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ຫລືໄດ້ຍິນ ລ້ວນແຕ່ຈະຫລໍ່ຫລອມພວກເຮົາໃນທາງໃດທາງໜຶ່ງ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ແນ່ນອນວ່າ ຊາຕານກໍ່ໄດ້ໂຈມຕີປະສາດສໍາພັດຂອງພວກເຮົາເພື່ອໃຫ້ພວກເຮົາຄິດໄປຕາມວິທີຂອງມັນ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3130" y="196730"/>
            <a:ext cx="2785022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845178" y="3638650"/>
            <a:ext cx="3047564" cy="259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ເພາະວ່າຄວາມຄິດຂອງພວກເຮົາເປັນຄວາມຄິດຝ່າຍເນື້ອໜັງ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ຈິດໃຈຂອງພວກເຮົາກໍ່ຫລອກລວງ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17:9).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ແຕ່ພຣະວິນຍານບໍຣິສຸດຈະປ່ຽນແປງຄວາມຄິດຝ່າຍເນື້ອໜັງຂອງພວກເຮົາ ໃຫ້ເປັນຄວາມຄິດຝ່າຍຈິດວິນຍານ ຄືກັບພຣະເຢຊູ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ບາງເທື່ອພວກເຮົາສາມາດເຮັດໄດ້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ໂດຍຄວາມພະຍາຍາມຢ່າງຫລາຍ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ແຕ່ວ່າການປ່ຽນຄວາມຄິດຂອງພວກເຮົາໃຫ້ສອດຄ້ອງກັບຄວາມຄິດຂອງພຣະເຢຊູນັ້ນ ເຮົາສາມາດເຮັດໄດ້ໂດຍພຣະວິນຍານບໍຣິສຸດເທົ່ານັ້ນ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9073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ໂປໂລມີຄວາມຄິດທີ່ເລິກເຊິ່ງ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ລາວບໍ່ໄດ້ພຽງແຕ່ໃຫ້ພວກເຮົາສັງເກດຄວາມຄິດຂອງພວກເຮົາເທົ່ານັ້ນ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ແຕ່ວ່າໄດ້ຂໍໃຫ້ພວກເຮົາມີຄວາມຄິດຕາມແບບພຣະເຢຊູ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3D538B-F8D2-9CB6-7394-0F6E3F35F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9F5341-ADCE-E447-9A62-8074B7D0CA6F}"/>
              </a:ext>
            </a:extLst>
          </p:cNvPr>
          <p:cNvSpPr txBox="1"/>
          <p:nvPr/>
        </p:nvSpPr>
        <p:spPr>
          <a:xfrm>
            <a:off x="435033" y="486712"/>
            <a:ext cx="115546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				</a:t>
            </a:r>
            <a:r>
              <a:rPr lang="lo-LA" sz="2800" b="1" dirty="0">
                <a:solidFill>
                  <a:schemeClr val="bg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</a:p>
          <a:p>
            <a:pPr>
              <a:spcBef>
                <a:spcPts val="600"/>
              </a:spcBef>
            </a:pP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ວິທີທີ່ເຮົາຈະຄິດຄືກັບພຣະເຢຊູມີ 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ວິທີຄື: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ມີຈິດໃຈແບບພຣະເຢຊູ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ເອົາແບບຢ່າງຂອງພຣະເຢຊູມາເປັນແບບຢ່າງໃນການດໍາເນີນຊີວິດ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ໃຫ້ພຣະວິນຍານບໍຣິສຸດປ່ຽນໃຈຂອງພວກເຮົາ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endParaRPr lang="lo-LA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ການຄິດແບບພຣະເຢຊູບໍ່ໄດ້ໝາຍເຖິງພຽງແຕ່ການເຂົ້າໃຈຫລັກຄໍາສອນຂອງພຣະອົງ. ແຕ່ໝາຍເຖິງການເຮັດຕາມແບບທີ່ພຣະອົງວາງໄວ້ໃຫ້. ແລ້ວ ຄວາມຮັກໃນຄຣິດຕະຈັກຈະເກີດຂຶ້ນຢ່າງແທ້ຈິງ</a:t>
            </a:r>
          </a:p>
        </p:txBody>
      </p:sp>
    </p:spTree>
    <p:extLst>
      <p:ext uri="{BB962C8B-B14F-4D97-AF65-F5344CB8AC3E}">
        <p14:creationId xmlns:p14="http://schemas.microsoft.com/office/powerpoint/2010/main" val="10712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2161</Words>
  <Application>Microsoft Office PowerPoint</Application>
  <PresentationFormat>Panorámica</PresentationFormat>
  <Paragraphs>82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Saysettha OT</vt:lpstr>
      <vt:lpstr>Arial</vt:lpstr>
      <vt:lpstr>Aptos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71</cp:revision>
  <dcterms:created xsi:type="dcterms:W3CDTF">2025-12-31T11:02:26Z</dcterms:created>
  <dcterms:modified xsi:type="dcterms:W3CDTF">2026-01-13T09:46:10Z</dcterms:modified>
</cp:coreProperties>
</file>