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5" r:id="rId8"/>
    <p:sldId id="326" r:id="rId9"/>
    <p:sldId id="323" r:id="rId10"/>
    <p:sldId id="327" r:id="rId11"/>
    <p:sldId id="261" r:id="rId12"/>
    <p:sldId id="262" r:id="rId13"/>
    <p:sldId id="263" r:id="rId14"/>
    <p:sldId id="328" r:id="rId15"/>
    <p:sldId id="264" r:id="rId16"/>
    <p:sldId id="329" r:id="rId17"/>
    <p:sldId id="320" r:id="rId18"/>
  </p:sldIdLst>
  <p:sldSz cx="12192000" cy="6858000"/>
  <p:notesSz cx="6858000" cy="9144000"/>
  <p:embeddedFontLst>
    <p:embeddedFont>
      <p:font typeface="Saysettha OT" panose="020B0504020207020204" pitchFamily="34" charset="-34"/>
      <p:regular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5" autoAdjust="0"/>
    <p:restoredTop sz="94687"/>
  </p:normalViewPr>
  <p:slideViewPr>
    <p:cSldViewPr snapToGrid="0">
      <p:cViewPr varScale="1">
        <p:scale>
          <a:sx n="101" d="100"/>
          <a:sy n="101" d="100"/>
        </p:scale>
        <p:origin x="13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ເພາະຄວາມຮັກອັນໝັ້ນຄົງທີ່ພຣະອົງມີໃຫ້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31:7)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ໃຫ້ພວກເຮົາໄວ້ວາງໃຈໃນພຣະອົງ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5:11)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ຍອມຮັບພຣະຄຸນແຫ່ງຄວາມລອດ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9:14)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ຮັກສາພຣະບັນຍັດຂອງພຣະເຈົ້າ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119:14;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ອຊຢ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58:13, 14)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ເຊື່ອໃນຄໍາສັນຍາຂອງພຣະອົງ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119:162)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ລ້ຽງດູລູກຫລານໃຫ້ເປັນຄົນດີຕາມຫລັກຄໍາສອນຂອງພຣະອົງ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ສພສ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23:24, 25)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ການຮັບພິທີຕັດເມື່ອອາຍຸໄດ້ຄົບ </a:t>
          </a:r>
          <a:r>
            <a:rPr lang="en-US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8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ມື້, ເປັນສິ່ງທີ່ພໍ່ແມ່ທີ່ເຄັ່ງສາສະໜາປະຕິບັດ</a:t>
          </a:r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ເປັນເຊື້ອສາຍຊາວເຮັບເຣີໂດຍກໍາເນີດ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;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ເປັນເຊື້ອສາຍເບັນຢາມິນອັນບໍຣິສຸດ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ເຄັ່ງຄັດໃນກົດບັນຍັດ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ເປັນພວກຟາລີຊາຍຜູ້ເຄັ່ງຄັດ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ໃນດ້ານຄວາມກະຕືລືລົ້ນ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ເພິ່ນກໍ່ໄດ້ຂົ່ມເຫັງຄຣິດຕະຈັກ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ເປັນຜູ້ພິທັກກົດບັນຍັດທີ່ບໍ່ມີບ່ອນຕິ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 custLinFactNeighborX="-3005" custLinFactNeighborY="1289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ຕອນທີ່ເຮົາຮຽນພຣະຄໍາຂອງພຣະອົງ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ຕອນທີ່ພຣະວິນຍານບໍຣິສຸດຊົງນໍາພວກເຮົາ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ຕອນທີ່ພວກເຮົາທົນທຸກກັບພຣະອົງ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ເມື່ອເຮົາຮ່ວມໃນເປົ້າໝາຍດຽວກັນກັບພຣະອົງ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ເພາະຄວາມຮັກອັນໝັ້ນຄົງທີ່ພຣະອົງມີໃຫ້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31:7)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ໃຫ້ພວກເຮົາໄວ້ວາງໃຈໃນພຣະອົງ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5:11)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ຍອມຮັບພຣະຄຸນແຫ່ງຄວາມລອດ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9:14)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ຮັກສາພຣະບັນຍັດຂອງພຣະເຈົ້າ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119:14;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ອຊຢ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58:13, 14)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ເຊື່ອໃນຄໍາສັນຍາຂອງພຣະອົງ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119:162)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ລ້ຽງດູລູກຫລານໃຫ້ເປັນຄົນດີຕາມຫລັກຄໍາສອນຂອງພຣະອົງ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ສພສ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23:24, 25)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ການຮັບພິທີຕັດເມື່ອອາຍຸໄດ້ຄົບ </a:t>
          </a:r>
          <a:r>
            <a:rPr lang="en-U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8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ມື້, ເປັນສິ່ງທີ່ພໍ່ແມ່ທີ່ເຄັ່ງສາສະໜາປະຕິບັດ</a:t>
          </a:r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46740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ເປັນເຊື້ອສາຍຊາວເຮັບເຣີໂດຍກໍາເນີດ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;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ເປັນເຊື້ອສາຍເບັນຢາມິນອັນບໍຣິສຸດ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46740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ເຄັ່ງຄັດໃນກົດບັນຍັດ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ເປັນພວກຟາລີຊາຍຜູ້ເຄັ່ງຄັດ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ໃນດ້ານຄວາມກະຕືລືລົ້ນ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ເພິ່ນກໍ່ໄດ້ຂົ່ມເຫັງຄຣິດຕະຈັກ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ເປັນຜູ້ພິທັກກົດບັນຍັດທີ່ບໍ່ມີບ່ອນຕິ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375"/>
          <a:ext cx="5838883" cy="3250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ຕອນທີ່ເຮົາຮຽນພຣະຄໍາຂອງພຣະອົງ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5868" y="16243"/>
        <a:ext cx="5807147" cy="293314"/>
      </dsp:txXfrm>
    </dsp:sp>
    <dsp:sp modelId="{AC2183AB-1788-4257-BAEC-8F86DBF54A97}">
      <dsp:nvSpPr>
        <dsp:cNvPr id="0" name=""/>
        <dsp:cNvSpPr/>
      </dsp:nvSpPr>
      <dsp:spPr>
        <a:xfrm>
          <a:off x="0" y="332921"/>
          <a:ext cx="5838883" cy="325050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ຕອນທີ່ພຣະວິນຍານບໍຣິສຸດຊົງນໍາພວກເຮົາ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5868" y="348789"/>
        <a:ext cx="5807147" cy="293314"/>
      </dsp:txXfrm>
    </dsp:sp>
    <dsp:sp modelId="{98181CE8-058B-4900-B30A-3A1C2A9FA89B}">
      <dsp:nvSpPr>
        <dsp:cNvPr id="0" name=""/>
        <dsp:cNvSpPr/>
      </dsp:nvSpPr>
      <dsp:spPr>
        <a:xfrm>
          <a:off x="0" y="665467"/>
          <a:ext cx="5838883" cy="325050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ຕອນທີ່ພວກເຮົາທົນທຸກກັບພຣະອົງ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5868" y="681335"/>
        <a:ext cx="5807147" cy="293314"/>
      </dsp:txXfrm>
    </dsp:sp>
    <dsp:sp modelId="{AE6B2F7C-9832-47C0-AE96-1FC8C025600F}">
      <dsp:nvSpPr>
        <dsp:cNvPr id="0" name=""/>
        <dsp:cNvSpPr/>
      </dsp:nvSpPr>
      <dsp:spPr>
        <a:xfrm>
          <a:off x="0" y="998013"/>
          <a:ext cx="5838883" cy="32505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ເມື່ອເຮົາຮ່ວມໃນເປົ້າໝາຍດຽວກັນກັບພຣະອົງ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5868" y="1013881"/>
        <a:ext cx="5807147" cy="293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61143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ໝັ້ນໃຈໃນພຣະຄຣິດເທົ່ານັ້ນ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9037984" y="103240"/>
            <a:ext cx="3035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o-LA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6 </a:t>
            </a:r>
            <a:r>
              <a:rPr lang="lo-LA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7 </a:t>
            </a:r>
            <a:r>
              <a:rPr lang="lo-LA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ກຸມພາ</a:t>
            </a:r>
            <a:r>
              <a:rPr lang="en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770700" y="178808"/>
            <a:ext cx="10235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spc="630" dirty="0">
                <a:ln w="10160">
                  <a:solidFill>
                    <a:srgbClr val="FFFF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ສິ່ງທີ່ສໍາຄັນ</a:t>
            </a:r>
            <a:endParaRPr lang="en" sz="2800" b="1" spc="630" dirty="0">
              <a:ln w="10160">
                <a:solidFill>
                  <a:srgbClr val="FFFF00"/>
                </a:solidFill>
                <a:prstDash val="solid"/>
              </a:ln>
              <a:effectLst>
                <a:outerShdw blurRad="38100" dist="22860" dir="5400000" algn="tl" rotWithShape="0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38554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485F2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485F2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ແຕ່ວ່າສິ່ງໃດທີ່ເປັນຄຸນປະໂຫຍດແກ່ເຮົາ ເຮົາຖືສິ່ງນັ້ນວ່າ ເປັນອັນໄຮ້ປະໂຫຍດແກ່ເຮົາແລ້ວ ເພາະເຫັນແກ່ພຣະຄຣິດ</a:t>
            </a:r>
            <a:r>
              <a:rPr lang="en" sz="1600" b="1" dirty="0">
                <a:solidFill>
                  <a:srgbClr val="485F2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rgbClr val="485F2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485F2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200" b="1" dirty="0">
                <a:solidFill>
                  <a:srgbClr val="485F2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91199" y="1099068"/>
            <a:ext cx="85802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ໄດ້ປຽບທຽບຊີວິດໃນອະດີດ ແລະ ໃນປະຈຸບັນ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ດ້ານໜຶ່ງເພິ່ນປຽບທຽບຄວາມຮູ້ທັງໝົດທີ່ເພິ່ນມີ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ອະນາຄົນອັນຮຸ່ງເຮືອງເປັນດັ່ງສິດເອກຂອງຟາລີຊາຍຊື່ທ່ານ: ກາມາລິເອວ 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Gamaliel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ພອນສະຫວັນອັນຍອດຍ້ຽມທັງໝົດໃນຖານະລູກສິດຂອງຟາລີຊາຍ ນັ້ນແມ່ນຜົນກໍາໄລ ແລະ ສິ່ງທີ່ລາວຈະໄດ້ຮັບ </a:t>
            </a:r>
          </a:p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ທ.ກາມາລິເອວ ແມ່ນຄູສອນຂອງພວກຟາລີຊາຍ ເຊິ່ງສອນໃຫ້ຂັດແຍ້ງກັບອັກຄະສາວົກຂອງພຣະເຢຊູ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687" y="1855372"/>
            <a:ext cx="3541114" cy="2655835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1" y="4733034"/>
            <a:ext cx="63037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ແມ່ນຫຍັງຈະລໍ້າຄ່າໄປກວ່າຊີິວິດນິຣັນດອນໃນສະຫວັນ ແລະ ໃນໂລກໃໝ່ໄດ້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ແມ່ນແລ້ວຍ້ອນຄ່ານິຍົມຂອງທາງໂລກໄດ້ບົດບັງຄວາມຈິງຂໍ້ນີ້ຈາກຫລາຍໆຄົນ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ມີການແຂ່ງຂັນຍາດຊິງກັນ ໃນສິ່ງທີ່ໂລກເຫັນວ່າມີຄວາມສໍາຄັນ ແລະ ສິ່ງທີ່ສະຫວັນຖືວ່າມີຄຸນຄ່າຄວາມສໍາຄັນຢ່າງແທ້ຈິງນັ້ນກໍ່ຄື: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ການເຮັດຕາມອຸປະນິໄສຂອງພຣະເຢຊູທີ່ໄດ້ວາງເປັນແບບຢ່າງໄວ້ແລ້ວ ແລະ ການຮັກສາຈິດວິນຍານໃຫ້ຢູ່ໃນພຣະອົງຜູ້ໃຫ້ຄວາມລອດ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191199" y="2660372"/>
            <a:ext cx="7272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ຕອນນີ້ເຮົາຈະປຽບທຽບຊີວິດຫລັງຈາກໄດ້ຮູ້ຈັກກັບພຣະເຢຊູຂອງ ອຈ ໂປໂລ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ຜົນກໍາໄລທັງໝົດກາຍເປັນສິ່ງໄຮ້ຄ່າ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ເພາະວ່າບໍ່ມີສິ່ງໃດເລີຍສາມາທຽບກັບຄວາມຮັກຂອງພຣະເຢຊູໄດ້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3:7-8).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495168" y="2606987"/>
            <a:ext cx="9860691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lo-LA" sz="6000" spc="3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ເຄັດລັບແຫ່ງການຕັ້ງໝັ້ນຄົງຢູ່ໃນຄວາມລອດ</a:t>
            </a:r>
            <a:endParaRPr lang="en" sz="6000" spc="3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16268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lo-LA" sz="28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ຄວາມເຊື່ອໃນພຣະເຢຊູ</a:t>
            </a:r>
            <a:endParaRPr lang="en" sz="28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726542" y="746980"/>
            <a:ext cx="99250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ແລະຈະໄດ້ປາກົດຢູ່ໃນພຣະອົງໂດຍບໍ່ມີຄວາມຊອບທໍາໃນເຮົາເອງ ຊຶ່ງໄດ້ມາໂດຍກົດບັນຍັດ ແຕ່ມີມາໂດຍຄວມເຊື່ອໃນພຣະຄຣິດ ເປັນຄວາມຊອບທໍາທີ່ມາຈາກພຣະເຈົ້າ ຊຶ່ງອາໄສຄວາມເຊື່ອ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2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1131"/>
            <a:ext cx="8429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ໂປໂລໝັ້ນໃຈໃຈຄວາມຊອບທໍາຂອງຕົນເອງ ຈຶ່ງໄດ້ເດີນທາງໄປເມືອງດາມັສກັດ ເພື່ອຫວັງຈະນໍາຄົນທີ່ເຊື່ອໃນພຣະເຈົ້າໃຫ້ໄດ້ຮັບຄວາມລອດ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ຈາກການບໍ່ຖືກຈັບ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ຖ້າປະຖິ້ມພຣະອົງ.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(Acts 9:1-2).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ແຕ່ເມື່ອເພິ່ນເຂົ້າໄປເມືອງດາມັສກັດ ເພິ່ນກໍ່ໄດ້ພົບກັບຄວາມຊອບທໍາອີກຢ່າງໜຶ່ງ ນັ້ນກໍ່ຄື ຄວາມຊອບທໍາຈາກພຣະເຈົ້າ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ເຊິ່ງມາຈາກການເຊື່ອໃນພຣະຄຣິດ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3:9).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ນັ້ນຄືຄວາມລອດທີ່ແທ້ຈິງ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075384" y="4088940"/>
            <a:ext cx="52273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1:30,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ການຢູ່ໃນ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ພຣະຄຣິດ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ແມ່ນລວມເຖິງທຸກໆສິ່ງທີ່ປະກອບຂຶ້ນ ເຊິ່ງເປັນແຜນການແຫ່ງຄວາມລອດ ຕັ້ງແຕ່ສະຕິປັນຍາແຫ່ງຈິດວິນຍານ ຈົນໄດ້ຮັບການຊໍາລະໃຫ້ມີຄວາມຊອບທໍາໂດຍທາງຄວາມເຊື່ອ, ແລະ ການກຽມຕົວສໍາລັບສະຫວັນ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ການຊໍາລະໃຫ້ບໍຣິສຸດ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ໄປຈົນຮອດການໄດ້ຮັບກຽດໃນວັນທີ່ພຣະເຢຊູໄດ້ສະເດັດກັບຄືນມາ.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443590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636241"/>
            <a:ext cx="8429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ເພິ່ນປາຖະໜາທີ່ຈະ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ຢູ່ໃນພຣະຄຣິດ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3:9).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ສິ່ງນີ້ໝາຍຄວາມວ່າແນວໃດ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69" y="2906543"/>
            <a:ext cx="8429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ຈາກຊ່ວງເວລານັ້ນ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ເພິ່ນບໍ່ໄດ້ໝັ້ນໃຈໃນຄວາມຊອບທໍາຂອງຕົນເອງອີກເລີຍ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ເພາະການໄວ້ວາງໃຈໃນການກະທໍາເພື່ອຄວາມລອດຂອງເຮົາເອງນັ້ນ ໄຮ້ປະໂຫຍດ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2:16).</a:t>
            </a: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57537-5F90-0834-9FDB-F9800E0EC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489217-4D88-8C31-7576-41A21BF692DF}"/>
              </a:ext>
            </a:extLst>
          </p:cNvPr>
          <p:cNvSpPr txBox="1"/>
          <p:nvPr/>
        </p:nvSpPr>
        <p:spPr>
          <a:xfrm>
            <a:off x="0" y="16268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lo-LA" sz="28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ຄວາມເຊື່ອໃນພຣະເຢຊູ</a:t>
            </a:r>
            <a:endParaRPr lang="en" sz="28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67673D-9D3A-2698-71FF-B4A829BAFD54}"/>
              </a:ext>
            </a:extLst>
          </p:cNvPr>
          <p:cNvSpPr txBox="1"/>
          <p:nvPr/>
        </p:nvSpPr>
        <p:spPr>
          <a:xfrm>
            <a:off x="737615" y="1208251"/>
            <a:ext cx="10716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ຄວາມເຊື່ອໃນພຣະເຢຊູ ແມ່ນຫົວໃຈຂອງຄຣິດສຕຽນ. ຄວາມເຊື່ອບໍ່ແມ່ນແຕ່ພຽງແຕ່ການເຊື່ອວ່າພຣະອົງຊົງພຣະຊົນຢູ່ ແຕ່ວ່າເປັນການໄວ້ວາງໃຈໃນພຣະອົງຢ່າງສົມບູນແບບ ແລະ ຍອມເດີນຕາມພຣະອົງໃນທຸກໆດ້ານຂອງຊີວິດ.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ຄວາມເຊື່ອແມ່ນພະລັງທີ່ເຮັດໃຫ້ພວກເຮົາໄດ້ຮັບຄວາມຊອບທໍາ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ຄວາມເຊື່ອເຮັດໃຫ້ພວກເຮົາເຕີບໂຕ ແລະ ມີຊີວິດອັນບໍຣິສຸດ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ຄວາມເຊື່ອເປັນຈຸດເລີ່ມຕົ້ນຂອງການເຝົ້າລໍຄອຍການສະເດັດກັບມາຄັ້ງທີສອງຂອງພຣະອົງ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 ເຮົາລອງມາກວດສອບຄວາມເຊື່ອຂອງພວກເຮົາວ່າ: ພວກເຮົາເຊື່ອຢ່າງແທ້ຈິງຫລືບໍ່? ແລະ ຄວາມເຊື່ອຂອງພວກເຮົາພາເຮົາລະຖິ້ມຄວາມບາບຂອງພວກເຮົາແລ້ວຫລືບໍ່?</a:t>
            </a:r>
          </a:p>
        </p:txBody>
      </p:sp>
    </p:spTree>
    <p:extLst>
      <p:ext uri="{BB962C8B-B14F-4D97-AF65-F5344CB8AC3E}">
        <p14:creationId xmlns:p14="http://schemas.microsoft.com/office/powerpoint/2010/main" val="1587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9144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200" b="1" dirty="0">
                <a:ln/>
                <a:solidFill>
                  <a:srgbClr val="954EC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ການຮູ້ຈັກພຣະເຢຊູ</a:t>
            </a:r>
            <a:endParaRPr lang="en" sz="3200" b="1" dirty="0">
              <a:ln/>
              <a:solidFill>
                <a:srgbClr val="954ECA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tx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chemeClr val="tx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ເຮົາຕ້ອງການທີ່ຈະຮູ້ຈັກພຣະອົງ ແລະ ຮູ້ຈັກຣິດອໍານາດອັນປາກົດ ໃນການທີ່ພຣະອົງຊົງຄືນພຣະຊົນ ແລະ ຮ່ວມທຸກກັບພຣະອົງ ຄືຍອມຮັບຄວາມຕາຍເໝືອນຢ່າງພຣະອົງ</a:t>
            </a:r>
            <a:r>
              <a:rPr lang="en" sz="2000" b="1" dirty="0">
                <a:solidFill>
                  <a:schemeClr val="tx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chemeClr val="tx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chemeClr val="tx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dirty="0">
                <a:solidFill>
                  <a:schemeClr val="tx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ພວກເຮົາຈະຮູ້ຈັກພຣະຄຣິດໄດ້ແນວໃດ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677097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675832"/>
            <a:ext cx="6114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ຊີວິດຄຣິດຕຽນກໍ່ຄືກັບການແຂ່ງຂັນ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ພວກເຮົາຕ້ອງມີເປົ້າໝາຍທີ່ຊັດເຈນຢູ່ໃນຈິດໃຈ ພວກເຮົາບໍ່ໄດ້ມີຊີວິດຢູ່ເພື່ອຄວາມເພີດເພີນຂອງຊີວິດເທົ່ານັ້ນ ແຕ່ມີຄວາມຫວັງທີ່ຈະໄປເຖິງການຟື້ນຄືນຈາກຄວາມຕາຍ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3:11).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25648" y="5016149"/>
            <a:ext cx="6195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ຈົນກວ່າເວລານັ້ນຈະມາເຖິງ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ພວກເຮົາພະຍາຍາມທີ່ຈະ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ບາກບັ່ນ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-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ຍຶດໝັ້ນຄືກັນກັບທີ່ພຣະເຢຊູຍຶດໝັ້ນແລະຮັບພວກເຮົາໄວ້ເປັນຂອງພຣະອົງ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3:12 ).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ພຣະເຢຊູຊົງຮັບພວກເຮົາໄວ້ ເພື່ອທີ່ຈະປະທານລາງວັນ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ທີ່ເປັນນິຣັນໃຫ້ ຄືການໄດ້ຢູ່ກັບພຣະອົງ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ຮລ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11:10;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3:14; 1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ທສລນກ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4:17).</a:t>
            </a: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6DE81-5C91-6642-F10E-CBC1CEC59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DE7583-0716-824D-6CDB-8E5198AAD793}"/>
              </a:ext>
            </a:extLst>
          </p:cNvPr>
          <p:cNvSpPr txBox="1"/>
          <p:nvPr/>
        </p:nvSpPr>
        <p:spPr>
          <a:xfrm>
            <a:off x="0" y="51206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200" b="1" dirty="0">
                <a:ln/>
                <a:solidFill>
                  <a:srgbClr val="954EC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ການຮູ້ຈັກພຣະເຢຊູ</a:t>
            </a:r>
            <a:endParaRPr lang="en" sz="3200" b="1" dirty="0">
              <a:ln/>
              <a:solidFill>
                <a:srgbClr val="954ECA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788852-DA97-0A1B-C825-60B24DF61F1A}"/>
              </a:ext>
            </a:extLst>
          </p:cNvPr>
          <p:cNvSpPr txBox="1"/>
          <p:nvPr/>
        </p:nvSpPr>
        <p:spPr>
          <a:xfrm>
            <a:off x="694944" y="1841851"/>
            <a:ext cx="1047902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ການຮູ້ຈັກກັບພຣະເຢຊູຢ່າງແທ້ຈິງ ແມ່ນກະແຈທີ່ສໍາຄັນຂອງຊີວິດຄຣິດສຕຽນ. ບໍ່ແມ່ນພຽງແຕ່ຮູ້ຈັກຊື່ ຫລື ເລື່ອງລາວຂອງພຣະອົງເທົ່ານັ້ນ ແຕ່ເປັນການເຂົ້າໃຈ ແລະ ເຮັດຕາມ ພຣະລັກສະນະນິໄສ, ນໍ້າພຣະໄທ ແລະ ພາລະກິດຂອງພຣະອົງ ຈົນຊີວິດຂອງພວກເຮົາໄດ້ສະທ້ອນເຖິງຄວາມຮັກ ແລະ ຄວາມບໍຣິສຸດຂອງພຣະອົງອອກມາ. ພວກເຮົາຄວນໄຝ່ຫາການຮູ້ຈັກກັບພຣະອົງຜ່ານທາງ ການອ່ານພຣະຄໍາພີ, ອະທິຖານ ແລະ ປະຕິບັດຕາມນໍ້າພຣະໄທຂອງພຣະອົງ.</a:t>
            </a:r>
          </a:p>
          <a:p>
            <a:pPr>
              <a:spcBef>
                <a:spcPts val="600"/>
              </a:spcBef>
            </a:pP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ທີ່ສໍາຄັນພວກເຮົາຄວນຮູ້ວ່າ: ພຣະເຢຊູຊົງນໍາພວກເຮົາໄປສູ່ຄວາມລອດ ແລະ ບໍ່ມີນາມຊື່ອື່ນໃດໃນໂລກນີ້ທີ່ຈະຊ່ວຍພວກເຮົາໃຫ້ໄດ້ຮັບຄວາມລອດ.</a:t>
            </a:r>
          </a:p>
          <a:p>
            <a:pPr>
              <a:spcBef>
                <a:spcPts val="600"/>
              </a:spcBef>
            </a:pP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517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ຈຸດປະສົງອັນຍິ່ງໃຫຍ່ທີ່ພັກດັນໃຫ້ອັກຄະສາວົກໂປໂລກ້າວໄປຂ້າງໜ້າທ່າມກາງຄວາມຍາກລໍາບາກ ແລະ ອຸປະສັກ. ສິ່ງນີ້ ຄວນຈະເປັນໜຶ່ງສິ່ງທີ່ພັກດັນຜູ້ເຮັດວຽກຮັບໃຊ້ພຣະເຈົ້ານັ້ນເຂົ້າສູ່ການອຸທິດຕົນເອງຢ່າງເຕັມທີ່ໃນການຮັບໃຊ້ພຣະອົງ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ອາດຈະມີສິ່ງລໍ້ໃຈທາງໂລກທີ່ເຂົ້າມາດຶງດູດຄວາມສົນໃຈຂອງ ອຈ ໂປໂລ ອອກຈາກພຣະຜູ້ຊ່ວຍໃຫ້ລອດ ແຕ່ເພິ່ນຕ້ອງມຸ່ງນ້າໄປສູ່ເປົ້າໝາຍ ເພື່ອສະແດງໃຫ້ເຫລົ່າທູດສະຫວັນ, ແລະ ມະນຸດໄດ້ເຫັນເຖິງຄວາມຄຸ້ມຄ່າກັບຄວາມພະຍາຍາມ ແລະ ການເສຍສະຫລະທັງໝົດ ເພື່ອໃຫ້ພາລະກິດທາງຄວາມຫວັງນີ້ບັນລຸຜົນ.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ແມ້ແຕ່ສາວົກຜູ້ທີ່ຕໍ່າຕ້ອຍທີ່ສຸດຂອງພຣະຄຣິດ ກໍໄດ້ເປັນຜູ້ຢູ່ໃນສະຫວັນ, ເປັນທາຍາດຂອງພຣະເຈົ້າໃນມໍລະດົກທີ່ບໍ່ເຊື່ອມສະຫລາຍ.</a:t>
            </a:r>
            <a:endParaRPr lang="en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894348" y="1038879"/>
            <a:ext cx="6004287" cy="48628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ເຮົາຕ້ອງການຈະໄດຮູ້ຈັກພຣະອົງ ແລະ ຮູ້ຈັກຣິດອໍານາດອັນປາກົດໃນການທີ່ພຣະອົງຊົງຄືນພຣະຊົນ ແລະ ຮ່ວມທຸກກັບພຣະອົງ ຄືຍອມຮັບຄວາມຕາຍເໝືອນຢ່າງພຣະອົງ, ເພື່ອຖ້າເປັນໄປໄດ້ ເຮົາກໍຈະໄດ້ເປັນຄືນມາຈາກຕາຍດ້ວຍ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3:10, 11, 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rgbClr val="2B436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ເຄັດລັບໃນການຫລີກລ້ຽງການສູນເສຍຄວາມລອດ</a:t>
            </a:r>
            <a:r>
              <a:rPr lang="en" b="1" dirty="0">
                <a:solidFill>
                  <a:srgbClr val="2B436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ສິ່ງທີ່ຄວນຫລີກລ້ຽງ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3:1-3)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ສິ່ງທີ່ຄວນລະຖິ້ມໄວ້ທາງຫລັງ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3:4-6)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ສິ່ງທີ່ສໍາຄັນ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3:7-8)</a:t>
            </a:r>
          </a:p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28724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ເຄັດລັບໃນການຕັ້ງໝັ້ນຄົງ ຢູ່ໃນຄວາມລອດ</a:t>
            </a:r>
            <a:r>
              <a:rPr lang="en" b="1" dirty="0">
                <a:solidFill>
                  <a:srgbClr val="28724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ຄວາມໃນຂອງພຣະເຢຊູ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3:9)</a:t>
            </a:r>
          </a:p>
          <a:p>
            <a:pPr lvl="1">
              <a:spcBef>
                <a:spcPts val="600"/>
              </a:spcBef>
            </a:pPr>
            <a:r>
              <a:rPr lang="lo-LA" b="1">
                <a:latin typeface="Saysettha OT" panose="020B0504020207020204" pitchFamily="34" charset="-34"/>
                <a:cs typeface="Saysettha OT" panose="020B0504020207020204" pitchFamily="34" charset="-34"/>
              </a:rPr>
              <a:t>ການຮູ້ຈັກພຣະ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ເຢຊູ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ຊາວຟິລິບປອຍໄດ້ຮູ້ຫົນທາງແຫ່ງຄວາມລອດແລ້ວ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ດັ່ງທີ່ ອຈ ໂປໂລ ແລະ ທ່ານຊີລາ ໄດ້ບອກຢ່າງຊັດເຈນໃຫ້ແກ່ຜູ້ທີ່ກັບໃຈຄົນທໍາອິດໃນເມືອງນັ້ນ ຜູ້ນັ້ນກໍ່ຄື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ເຈົ້າໜ້າທີ່ຍາມຄຸກ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16:30-31).</a:t>
            </a: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334002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722353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112115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521464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896866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164803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77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ດັ່ງນັ້ນ, ອຈ ໂປໂລ ຈຶ່ງໄດ້ເຕືອນພວກເຂົາເຖິງຫລັກສໍາຄັນແຫ່ງຄວາມລອດໂດຍຄວາມເຊື່ອ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509945"/>
            <a:ext cx="4902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ເມື່ອຄຣິດຕະຈັກໄດ້ຖືກກໍ່ຕັ້ງຢ່າງໝັ້ນຄົງແລ້ວ, ພວກເຂົາກໍ່ຕົກຢູ່ໃນອັນຕະລາຍທີ່ຖືກລໍ້ລວງອອກຈາກທາງແຫ່ງຄວາມລອດ.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lo-LA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ເຄັດລັບໃນການຫລີກລ້ຽງການສູນເສຍຄວາມລອດ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13280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600" b="1" spc="30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ສິ່ງທີ່ຄວນຫລີກລ້ຽງ</a:t>
            </a:r>
            <a:endParaRPr lang="en" sz="3600" b="1" spc="30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ຈົ່ງລະວັງພວກໝາ, ຈົ່ງລະວັງພວກທີ່ເຮັດຊົ່ວຮ້າຍ, ຈົ່ງລະວັງພວກຖືການປາດເນື້ອເຖືອຫນັງ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3838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ກ່ອນທີ່ຈະກ່າວເຖິງອັນຕະລາຍທີ່ຄຸກຄາມເຖິງຄວາມເຊື່ອ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ໄດ້ໃຫ້ຄໍາແນະນໍາບາງຢ່າງແກ່ພວກເຮົາ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ຈົ່ງຊື່ນຊົມຍິນດີໃນອົງພຣະຜູ້ເປັນເຈົ້າ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ເພິ່ນຍັງໄດ້ກ່າວເພີ່ມສິ່ງສໍາຄັນອີກຄື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ການທີ່ເຮົາຂຽນຊໍ້າຂໍ້ຄວາມ ຊຶ່ງເຮົາໄດ້ຂຽນກ່ອນໜ້ານັ້ນ...ເປັນສິ່ງທີ່ປອດໄພແກ່ພວກເຈົ້າຫລາຍຂຶ້ນ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5" y="4522575"/>
            <a:ext cx="5334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ຊີ້ໃຫ້ເຫັນເຖິງອັນຕະລາຍທີ່ຮ້າຍແຮງທີ່ສຸດທີ່ຄຸກຄາມຄຣິດຕະຈັກໃນເວລານັ້ນ ກໍ່ຄື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ຄູສອນປອມ ທີ່ສອນໃຫ້ຄົນຍຶດຕິດກັບພິທີກໍາຢ່າງເຄັ່ງຄັດ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3:2).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ເພິ່ນໄດ້ອ້າງເຖິງພຶດຕິກໍາຂອງຄົນເຫລົ່ານັ້ນປຽບຄືກັນກັບ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ໂຕໝາ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22:16; 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2:21-22);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ຄົນເຮັດຊົ່ວ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ຜູ້ທີ່ປາດເນື້ອເຖືອໜັງ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ໂດຍການເຮັດພິທີຕັດປອມ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688071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ແລ້ວພວກເຮົາຈະຊື່ນຊົມຍິນດີກັບອົງພຣະຜູ້ເປັນເຈົ້າໄດ້ແນວໃດ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4A3713-2CA9-A73D-21DF-563D8DBB5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A3A5C8A-2C46-AE80-655B-CE64DFB17B3B}"/>
              </a:ext>
            </a:extLst>
          </p:cNvPr>
          <p:cNvSpPr txBox="1"/>
          <p:nvPr/>
        </p:nvSpPr>
        <p:spPr>
          <a:xfrm>
            <a:off x="0" y="13280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600" b="1" spc="30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ຂໍ້ຄິດເພີ່ມເຕີມ: ສິ່ງທີ່ຄວນຫລີກລ້ຽງ</a:t>
            </a:r>
            <a:endParaRPr lang="en" sz="3600" b="1" spc="30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959012-FD37-4AD8-33C4-09DFAFD63C5C}"/>
              </a:ext>
            </a:extLst>
          </p:cNvPr>
          <p:cNvSpPr txBox="1"/>
          <p:nvPr/>
        </p:nvSpPr>
        <p:spPr>
          <a:xfrm>
            <a:off x="99840" y="1236580"/>
            <a:ext cx="1179886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ສິ່ງສໍາຄັນທີ່ຄຣິສຕຽນຖືກເອີ້ນໃຫ້ຫລີກລ້ຽງ ແມ່ນ: </a:t>
            </a:r>
            <a:r>
              <a:rPr lang="en-US" sz="2000" b="1" dirty="0"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1.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ການວາງຄວາມຫວັງ ແລະ ຄວາມເປັນພົນລະເມືອງຂອງພວກເຮົາໄວ້ກັບສິ່ງທີ່ຢູ່ໃນໂລກ ຫລື ຄວາມສໍາເລັດຂອງໂລກນີ້ ແທນທີ່ຈະວາງຄວາມຫວັງໄວ້ທີ່ພຣະເຢຊູ ແລະ ອານາຈັກສະຫວັນ. </a:t>
            </a: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ໃນພຣະຄໍາພີ ຟິລິບປອຍ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3:20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ໄດ້ເນັ້ນວ່າ: ການເປັນພົນລະເມືອງທີ່ແທ້ຈິງນັ້ນ ແມ່ນການເປັນພົນລະເມືອງຂອງສະຫວັນ</a:t>
            </a: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ສະນັ້ນການນໍາໃຊ້ຊີວິດປະຈໍາວັນຂອງພວກເຮົາຄວນຈະສະທ້ອນຄວາມຈົງຮັກພັກດີຕໍ່ເຈົ້າຂອງສະຫວັນ ແທນທີ່ຈະໝົກໝົ້ນຢູ່ກັບຝ່າຍໂລກ.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2: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ຄວາມກັງວົນ ແລະ ຄວາມວິຕົກກ່ຽວກັບໂລກນີ້, ທ່ານນາງ, ເອເລັນ ຈີ ໄວ໌ ເຕືອນຜູ້ທີ່ອ້າງວ່າຕົນເອງເປັນພົນລະເມືອງຂອງສະຫວັນ ແຕ່ເອົາໂຕເອງໄປຜູກພັນກັບຄວາມທະເຍີທະຍານ ຫລື ອໍານາດຂອງໂລກນີ້ ການເຮັດແບບນີ້ ຈະເຮັດໃຫ້ຕົນເອງອ່ອນແອລົງຝ່າຍຈິດວິນຍານ ສະນັ້ນຄວາມຈົງຮັກພັກດີອັນສູງສຸດຂອງພວກເຮົາຕ້ອງຢູ່ທີ່ເຈົ້າຂອງສະຫວັນ ແລະ ຢູ່ທີ່ອານາຈັກຂອງພຣະເຈົ້າເໜືອສິ່ງໃດໝົດ.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3: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ຄວາມປະໝາດຝ່າຍທາງຈິດວິນຍານ, ການເຮັດໂຕຕາມຄ່ານິຍົມຂອງຝ່າຍໂລກອາດເຮັດໃຫ້ພວກເຮົາສູນເສຍຄວາມສົນໃຈທາງດ້ານຊີວິດນິຣັນດອນໄດ້.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4</a:t>
            </a:r>
            <a:r>
              <a:rPr lang="lo-LA" sz="2000" b="1" dirty="0"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  <a:r>
              <a:rPr lang="en-US" sz="2000" b="1" dirty="0"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ການວັດຄວາມສໍາເລັດຈາກມາດຕະຖານຂອງມະນຸດ: ຄວາມສໍາເລັດທາງໂລກເຊັ່ນ: ອໍານາດ, ຖານະ, ເງິນຄໍາ...ມັກຂັດແຍ້ງກັບຄໍາສອນຂອງພຣະຄຣິດ ທີ່ເນັ້ນຄວາມອ່ອນນ້ອມຖ່ອມໂຕ.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14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C9BDE5-523D-74D0-DC9F-41B0883A5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6B7040-C372-5C37-3250-E1EE4BB5BF14}"/>
              </a:ext>
            </a:extLst>
          </p:cNvPr>
          <p:cNvSpPr txBox="1"/>
          <p:nvPr/>
        </p:nvSpPr>
        <p:spPr>
          <a:xfrm>
            <a:off x="0" y="13280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600" b="1" spc="30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ເປັນຫຍັງພວກເຮົາຈຶ່ງຄວນຫລີກລ້ຽງ?</a:t>
            </a:r>
            <a:endParaRPr lang="en" sz="3600" b="1" spc="30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BCC667-53A0-A331-F670-DBDCC1E965EA}"/>
              </a:ext>
            </a:extLst>
          </p:cNvPr>
          <p:cNvSpPr txBox="1"/>
          <p:nvPr/>
        </p:nvSpPr>
        <p:spPr>
          <a:xfrm>
            <a:off x="99840" y="1236580"/>
            <a:ext cx="117988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ເພາະສິ່ງເຫລົ່ານັ້ນ ເຮັດໃຫ້: ຄວາມສຸກ, ສັນຕິສຸກ ແລະ ຈຸດປະສົງໃນຊີວິດ ຖືກບ່ຽງເບນອອກໄປຈາກພຣະຄຣິດ. </a:t>
            </a: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ການມຸ່ງໝັ້ນທີ່ຈະເປັນພົນລະເມືອງຂອງສະຫວັນ ຈະຊ່ວຍໃຫ້ຊີວິດຂອງພວກເຮົານໍາໄປສູ່ ຄວາມຮັກ, ການໃຫ້ອະໄພ, ມີຄວາມເຊື່ອທີ່ໝັ້ນຄົງ, ແລະ ມີຄວາມຈົງຮັກພັກດີຕໍ່ພຣະເຈົ້າ.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ໃຫ້ພວກເຮົາມີຄວາມກຽມພ້ອມສໍາລັບການສະເດັດກັບມາຄັ້ງທີ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ຂອງພຮະອົງ ແລະ ມີຊີວິດອັນນິຣັນດອນກັບພຣະອົງ.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45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17804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28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ສິ່ງທີ່ຄວນລະຖິ້ມໄວ້ທາງຫລັງ</a:t>
            </a:r>
            <a:endParaRPr lang="en" sz="28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255639" y="783767"/>
            <a:ext cx="11331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ຄືເມື່ອເຮົາເກີດມາໄດ້ </a:t>
            </a:r>
            <a:r>
              <a:rPr lang="en-US" sz="20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8 </a:t>
            </a:r>
            <a:r>
              <a:rPr lang="lo-LA" sz="20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ວັນ, ເຮົາກໍ່ຮັບພິທີຕັດ ເຮົາເປັນຄົນອິດສະຣາເອນໃນຕະກຸນເບັນຢາມິນ, ເປັນຄົນເຮັບເຣີ ເກີດຈາກຊາວເຮັບເຣີ ໃນດ້ານກົດບັນຍັດ ເຮົາກໍຢູ່ໃນຄະນະຟາຣີຊາຍ</a:t>
            </a:r>
            <a:r>
              <a:rPr lang="en" sz="20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ໃນທີ່ປະຊຸມສະພາຂອງນະຄອນເຢຣູຊາເລັມ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ໄດ້ມີການອອກກົດວ່າ: ຄົນຕ່າງຊາດບໍ່ຄວນຕ້ອງກັງວົນເຖິງເລື່ອງການອອກກົດໝາຍຂອງພິທີກໍາຂອງຊາວຢິວ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15:19-21).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ຢ່າງໃດກໍ່ຕາມ, ໄດ້ມີຜູ້ສອນຫລາຍຄົນທີ່ມາຈາກເມືອງຟິລິບປອຍ ແລະ ໄດ້ສອນເຖິງຄວາມຈໍາເປັນຂອງການຮັບພິທີຕັດ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3:2-3).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737334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656540"/>
            <a:ext cx="3264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ແຕ່ເພິ່ນໄດ້ບອກວ່າ ສິ່ງເຫລົ່ານີ້ທີ່ເພິ່ນໄດ້ໂອ້ອວດນັ້ນ ແມ່ນກ່ອນທີ່ເພິ່ນໄດ້ຮູ້ຈັກກັບພຣະເຢຊູ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ຕອນນີ້ລາວໄດ້ຮູ້ແລ້ວວ່າລາວບໍ່ທັນເຂົ້າໃຈພຣະບັນຍັດເລີຍ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5:21-22).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ຕອນນີ້ເພິ່ນຮູ້ວ່າ ມີພຽງພຣະເຢຊູເທົ່ານັ້ນທີ່ຊ່ວຍໃຫ້ລອດ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789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ຍ້ອນກັບໄປໃນຊ່ວງເວລານັ້ນ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ໄດ້ເຕືອນພວກເຂົາວ່າ ຕົວຂອງເພິ່ນເອງນັ້ນສົມບູນແບບພຽງໃດ ຕອນທີ່ລາວຍັງເປັນຄືກັບຜູ້ສອນເຫລົ່ານັ້ນ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3:4-6):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ເພິ່ນອວດຕົນເອງວ່າ: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FE1B6E-FB6E-E146-E0DD-25F536B08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AE26B5-5F62-DB81-616B-1DA2D0730E4E}"/>
              </a:ext>
            </a:extLst>
          </p:cNvPr>
          <p:cNvSpPr txBox="1"/>
          <p:nvPr/>
        </p:nvSpPr>
        <p:spPr>
          <a:xfrm>
            <a:off x="0" y="17804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28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ສິ່ງທີ່ຄວນລະຖິ້ມໄວ້ທາງຫລັງ</a:t>
            </a:r>
            <a:endParaRPr lang="en" sz="28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DE1478-07E5-331A-CFAF-E99408C7C052}"/>
              </a:ext>
            </a:extLst>
          </p:cNvPr>
          <p:cNvSpPr txBox="1"/>
          <p:nvPr/>
        </p:nvSpPr>
        <p:spPr>
          <a:xfrm>
            <a:off x="604837" y="769441"/>
            <a:ext cx="109823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ສອນວ່າ: ຜູ້ທີ່ຕ້ອງການເດີນໃນທາງຂອງພຣະຄຣິດຕ້ອງລະຖິ້ມສິ່ງເກົ່າ ແລະ ຄວາມບາບ ເພື່ອມຸ່ງໜ້າໄປສູ່ຊີວິດໃໝ່ໃນພຣະຄຣິດ </a:t>
            </a:r>
            <a:r>
              <a:rPr lang="en-US" sz="28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8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 </a:t>
            </a:r>
            <a:r>
              <a:rPr lang="en-US" sz="28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3:13-14)</a:t>
            </a:r>
            <a:endParaRPr lang="en" sz="2000" b="1" dirty="0">
              <a:solidFill>
                <a:srgbClr val="823A36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76EE8174-2F39-3F18-D8AA-CE4F7672DB71}"/>
              </a:ext>
            </a:extLst>
          </p:cNvPr>
          <p:cNvSpPr txBox="1"/>
          <p:nvPr/>
        </p:nvSpPr>
        <p:spPr>
          <a:xfrm>
            <a:off x="604836" y="2839116"/>
            <a:ext cx="109823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solidFill>
                  <a:srgbClr val="823A36"/>
                </a:solidFill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ສິ່ງທີ່ຄວນລະຖິ້ມໄວ້ເບື້ອງຫລັງ:</a:t>
            </a:r>
          </a:p>
          <a:p>
            <a:pPr algn="ctr"/>
            <a:endParaRPr lang="lo-LA" sz="2800" b="1" dirty="0">
              <a:solidFill>
                <a:srgbClr val="823A36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lo-LA" sz="28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ບາບ ແລະ ການກະທໍາຜິດ</a:t>
            </a:r>
          </a:p>
          <a:p>
            <a:pPr algn="ctr"/>
            <a:r>
              <a:rPr lang="lo-LA" sz="28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ຄວາມພູມໃຈໃນຄວາມຮູ້ຂອງຕົນເອງ</a:t>
            </a:r>
          </a:p>
          <a:p>
            <a:pPr algn="ctr"/>
            <a:r>
              <a:rPr lang="lo-LA" sz="28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ຄວາມກັງວົນ ແລະ ສິ່ງທີ່ເປັນພາລະຝ່າຍໂລກທີ່ຖ່ວງດຶງເຮົາໄວ້</a:t>
            </a:r>
          </a:p>
          <a:p>
            <a:pPr algn="ctr"/>
            <a:r>
              <a:rPr lang="lo-LA" sz="28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ອະດີດທີ່ລົ້ມເຫລວ ແລະ ຄວາມເສຍໃຈ</a:t>
            </a:r>
          </a:p>
          <a:p>
            <a:pPr algn="ctr"/>
            <a:r>
              <a:rPr lang="lo-LA" sz="2800" b="1" dirty="0">
                <a:solidFill>
                  <a:srgbClr val="823A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 ແລະ ຄ່ານິຍົມຂອງໂລກ</a:t>
            </a:r>
            <a:endParaRPr lang="en" sz="2000" b="1" dirty="0">
              <a:solidFill>
                <a:srgbClr val="823A36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94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2540</Words>
  <Application>Microsoft Office PowerPoint</Application>
  <PresentationFormat>Panorámica</PresentationFormat>
  <Paragraphs>91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Aptos</vt:lpstr>
      <vt:lpstr>Arial</vt:lpstr>
      <vt:lpstr>Saysettha OT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2026-01-07T16:18:59Z</dcterms:created>
  <dcterms:modified xsi:type="dcterms:W3CDTF">2026-01-28T11:41:31Z</dcterms:modified>
</cp:coreProperties>
</file>