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Saysettha OT" panose="020B0504020207020204" pitchFamily="34" charset="-34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716"/>
  </p:normalViewPr>
  <p:slideViewPr>
    <p:cSldViewPr snapToGrid="0">
      <p:cViewPr varScale="1">
        <p:scale>
          <a:sx n="101" d="100"/>
          <a:sy n="101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ພັນລະຍາຕ້ອງເຊື່ອຟັງສາມີຂອງຕົນເອງ</a:t>
          </a:r>
          <a:br>
            <a:rPr lang="es-E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3:18;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5:22-24)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ການຍອມຟັງກັນ ແມ່ນຢູພາຍໃຕ້ການຢໍາເກງໃນພຣະຄຣິດ</a:t>
          </a:r>
          <a:br>
            <a:rPr lang="es-ES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5:21)</a:t>
          </a:r>
          <a:endParaRPr lang="en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ສາມີ ຕ້ອງຮັກພັນລະຍາຂອງຕົນເອງ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3:19;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ອຟຊ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5:28)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ຈົ່ງຮັກພວກເຂົາໃນແບບດຽວກັນກັບທີ່ພຣະຄຣິດຮັກພວກເຮົາ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5:25)</a:t>
          </a:r>
          <a:endParaRPr lang="en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lo-LA" sz="16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ຕ້ອງຮັບຜິດຊອບຕໍ່ຄວາມເປັນຢູ່ທີ່ດີຂອງພັນລະຍາ</a:t>
          </a:r>
          <a:r>
            <a:rPr lang="en" sz="16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6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5:29)</a:t>
          </a:r>
          <a:endParaRPr lang="en" sz="16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ຢ່າ 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ໃນຮ້າຍ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” (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ຢ່າເຮັດໃຫ້ພັນລະຍາຄຸນເຄືອງ, ຢ່າປະພຶດໂຫດຮ້າຍ ຫລື ໃຊ້ຄວາມຮຸນແຮງ, ຢ່າກົດຂີ່ຂົ່ມເຫັງ</a:t>
          </a:r>
          <a:r>
            <a:rPr lang="en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n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ໜ້າທີ່ຂອງລູກ 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3:20;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ອຟຊ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6:1-3)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ການເຊື່ອຟັງຂອງລູກ ບໍ່ແມ່ນຕົວເລືອກ</a:t>
          </a:r>
          <a:endParaRPr lang="en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ການເຊື່ອຟັງນີ້ຢູ່ໃນພຣະບັນຍັດຂໍ້ທີ 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5</a:t>
          </a:r>
          <a:endParaRPr lang="en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8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ຫລາຍໄປກວ່ານັ້ນ, ການເຊື່ອຟັງກໍ່ມີພຣະພອນເຊັ່ນກັນ</a:t>
          </a:r>
          <a:endParaRPr lang="en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ໜ້າທີ່ຂອງພໍ່ແມ່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3:21; 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6:4)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8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ອົບຮົມສັ່ງສອນພວກເຂົາແບບສຸພາບ ເພື່ອບໍ່ໃຫ້ພວກເຂົາທໍ້</a:t>
          </a:r>
          <a:endParaRPr lang="en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ຢ່າເຮັດໃຫ້ພວກເຂົາໃຈຮ້າຍໂດຍການ ໂດຍການໃນຮ້ອນຫລືບີບບັງຄັບຂອງພວກເຮົາ</a:t>
          </a:r>
          <a:endParaRPr lang="en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ອົບຮົມສັ່ງສອນພວກເຂົາໃນທາງຂອງພຣະເຈົ້າ</a:t>
          </a:r>
          <a:br>
            <a:rPr lang="en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ພບຍສ</a:t>
          </a:r>
          <a:r>
            <a:rPr lang="en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6:6-7; </a:t>
          </a:r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ສພສ</a:t>
          </a:r>
          <a:r>
            <a:rPr lang="en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22:6)</a:t>
          </a:r>
          <a:endParaRPr lang="en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lo-L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ສິ່ງທີ່ຜູ້ຢູ່ພາຍໃຕ້ຄໍາສັ່ງຄວນເຮັດ</a:t>
          </a:r>
        </a:p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3:22-25;</a:t>
          </a:r>
          <a:r>
            <a:rPr lang="lo-L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ອຟຊ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6:5-8)</a:t>
          </a:r>
          <a:endParaRPr lang="en" sz="20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lo-LA" sz="16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ເຮັດດີທີ່ສຸດຢ່າງສຸດຄວາມສາມາດ, ບໍ່ວ່າຄົນຈະເຫັນຫລືບໍ່ກໍ່ຕາມ</a:t>
          </a:r>
          <a:endParaRPr lang="en" sz="16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ຕັ້ງໃຈເຮັດວຽກ ຄືກັບວ່າເຮັດເພື່ອພຣະເຈົ້າ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ຍອມຮັບຄໍາຕັກເຕືອນ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ງານທີ່ດີ ຈະໄດ້ຮັບຜົນຕອບແທນ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lo-LA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ເຈົ້ານາຍທີ່ບໍ່ດີຈະເຮັດໃຫ້ພວກເຮົາຫລຸດຈາກການເປັນລູກຈ້າາງ </a:t>
          </a:r>
          <a:r>
            <a:rPr lang="en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2:18)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lo-L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ສິ່ງທີ່ຜູ້ເປັນນາຍຈ້າງຄວນເຮັດ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4:1; </a:t>
          </a:r>
          <a:r>
            <a:rPr lang="lo-L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6:9)</a:t>
          </a:r>
          <a:endParaRPr lang="en" sz="20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ນໍາພາດ້ວຍຄວາມຍຸຕິທໍາ ແລະ ຊອບທໍາ</a:t>
          </a:r>
          <a:endParaRPr lang="en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ຢ່າໃຊ້ການຂົ່ມຂູ່ ຫລື ຮຽກຮ້ອງຕາມໃຈ</a:t>
          </a:r>
          <a:endParaRPr lang="en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ຫົວໜ້າທຸກໆຄົນຍັງມີຫົວໜ້າທີ່ເໜືອກວ່າ, ເຊິ່ງຈະຕ້ອງຮັບຜິດຊອບຕໍ່ເຈົ້ານາຍຕົນເອງ</a:t>
          </a:r>
          <a:endParaRPr lang="en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ດ້ວຍສະຕິປັນຍາ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16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16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ພວກເຮົາຕ້ອງການ </a:t>
          </a:r>
          <a:r>
            <a:rPr lang="en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ສະຕິປັນຍາຈາກສະຫວັນ</a:t>
          </a:r>
          <a:r>
            <a:rPr lang="en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” (</a:t>
          </a: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ຢກບ</a:t>
          </a:r>
          <a:r>
            <a:rPr lang="en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3:17) </a:t>
          </a: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ເພື່ອສ້າງຄວາມສໍາພັນຂອງພວກເຮົາໃຫ້ແກ່ຄົນທີ່ຍັງບໍ່ທັນຮູ້ຈັກກັບພຣະຄຣິດ</a:t>
          </a:r>
          <a:endParaRPr lang="en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16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16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ດ້ວຍຄໍາເວົ້າທີ່ໃຈດີ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16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16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ຄໍາເວົ້າຂອງພວກເຮົາຄວນສຸພາບສະເໝີເພື່ອວ່າພວກເຂົາຈະຟັງດ້ວຍຄວາມຍິນດີ</a:t>
          </a:r>
          <a:endParaRPr lang="en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16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16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ໃຊ້ຖ້ອຍຄໍາທີ່ </a:t>
          </a:r>
          <a:r>
            <a:rPr lang="en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ມີເກືອປະສົມ</a:t>
          </a:r>
          <a:r>
            <a:rPr lang="en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16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16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ການສົນທະນາຄວນເໝາະສົມ ແລະ ປັບໃຫ້ເຂົ້າກັບບຸກຄົນ ແລະ ສະຖານະການ</a:t>
          </a:r>
          <a:endParaRPr lang="en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16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16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ຕອບຄໍາຖາມແຕ່ລະຢ່າງດ້ວຍຄວາມເໝາະສົມ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16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16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ເນື່ອງຈາກແຕ່ລະຄົນແຕກຕ່າງກັນ ພຣະວິນຍານບໍຣິສຸດຈະຊົງນໍາພວກເຮົາ ວ່າຈະເວົ້າ ຫລື ຕອບແບບໃດໃນແຕ່ລະສະຖານະການ</a:t>
          </a:r>
          <a:endParaRPr lang="en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16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16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ພັນລະຍາຕ້ອງເຊື່ອຟັງສາມີຂອງຕົນເອງ</a:t>
          </a:r>
          <a:br>
            <a:rPr lang="es-E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3:18;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5:22-24)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ການຍອມຟັງກັນ ແມ່ນຢູພາຍໃຕ້ການຢໍາເກງໃນພຣະຄຣິດ</a:t>
          </a:r>
          <a:br>
            <a:rPr lang="es-ES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5:21)</a:t>
          </a:r>
          <a:endParaRPr lang="en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ສາມີ ຕ້ອງຮັກພັນລະຍາຂອງຕົນເອງ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3:19;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ອຟຊ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5:28)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ຈົ່ງຮັກພວກເຂົາໃນແບບດຽວກັນກັບທີ່ພຣະຄຣິດຮັກພວກເຮົາ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5:25)</a:t>
          </a:r>
          <a:endParaRPr lang="en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ຕ້ອງຮັບຜິດຊອບຕໍ່ຄວາມເປັນຢູ່ທີ່ດີຂອງພັນລະຍາ</a:t>
          </a:r>
          <a:r>
            <a:rPr lang="en" sz="16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6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5:29)</a:t>
          </a:r>
          <a:endParaRPr lang="en" sz="16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ຢ່າ 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ໃນຮ້າຍ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” (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ຢ່າເຮັດໃຫ້ພັນລະຍາຄຸນເຄືອງ, ຢ່າປະພຶດໂຫດຮ້າຍ ຫລື ໃຊ້ຄວາມຮຸນແຮງ, ຢ່າກົດຂີ່ຂົ່ມເຫັງ</a:t>
          </a:r>
          <a:r>
            <a:rPr lang="en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n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ໜ້າທີ່ຂອງລູກ 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3:20;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ອຟຊ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6:1-3)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ການເຊື່ອຟັງຂອງລູກ ບໍ່ແມ່ນຕົວເລືອກ</a:t>
          </a:r>
          <a:endParaRPr lang="en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ການເຊື່ອຟັງນີ້ຢູ່ໃນພຣະບັນຍັດຂໍ້ທີ 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5</a:t>
          </a:r>
          <a:endParaRPr lang="en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ຫລາຍໄປກວ່ານັ້ນ, ການເຊື່ອຟັງກໍ່ມີພຣະພອນເຊັ່ນກັນ</a:t>
          </a:r>
          <a:endParaRPr lang="en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ໜ້າທີ່ຂອງພໍ່ແມ່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3:21; 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6:4)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ອົບຮົມສັ່ງສອນພວກເຂົາແບບສຸພາບ ເພື່ອບໍ່ໃຫ້ພວກເຂົາທໍ້</a:t>
          </a:r>
          <a:endParaRPr lang="en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ຢ່າເຮັດໃຫ້ພວກເຂົາໃຈຮ້າຍໂດຍການ ໂດຍການໃນຮ້ອນຫລືບີບບັງຄັບຂອງພວກເຮົາ</a:t>
          </a:r>
          <a:endParaRPr lang="en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ອົບຮົມສັ່ງສອນພວກເຂົາໃນທາງຂອງພຣະເຈົ້າ</a:t>
          </a:r>
          <a:br>
            <a:rPr lang="en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ພບຍສ</a:t>
          </a:r>
          <a:r>
            <a:rPr lang="en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6:6-7; </a:t>
          </a: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ສພສ</a:t>
          </a:r>
          <a:r>
            <a:rPr lang="en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22:6)</a:t>
          </a:r>
          <a:endParaRPr lang="en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ສິ່ງທີ່ຜູ້ຢູ່ພາຍໃຕ້ຄໍາສັ່ງຄວນເຮັດ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3:22-25;</a:t>
          </a:r>
          <a:r>
            <a:rPr lang="lo-L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ອຟຊ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6:5-8)</a:t>
          </a:r>
          <a:endParaRPr lang="en" sz="20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ເຮັດດີທີ່ສຸດຢ່າງສຸດຄວາມສາມາດ, ບໍ່ວ່າຄົນຈະເຫັນຫລືບໍ່ກໍ່ຕາມ</a:t>
          </a:r>
          <a:endParaRPr lang="en" sz="16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ຕັ້ງໃຈເຮັດວຽກ ຄືກັບວ່າເຮັດເພື່ອພຣະເຈົ້າ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ຍອມຮັບຄໍາຕັກເຕືອນ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ງານທີ່ດີ ຈະໄດ້ຮັບຜົນຕອບແທນ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ເຈົ້ານາຍທີ່ບໍ່ດີຈະເຮັດໃຫ້ພວກເຮົາຫລຸດຈາກການເປັນລູກຈ້າາງ </a:t>
          </a:r>
          <a:r>
            <a:rPr lang="en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2:18)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ສິ່ງທີ່ຜູ້ເປັນນາຍຈ້າງຄວນເຮັດ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4:1; </a:t>
          </a:r>
          <a:r>
            <a:rPr lang="lo-L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ອຟຊ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6:9)</a:t>
          </a:r>
          <a:endParaRPr lang="en" sz="20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ນໍາພາດ້ວຍຄວາມຍຸຕິທໍາ ແລະ ຊອບທໍາ</a:t>
          </a:r>
          <a:endParaRPr lang="en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ຢ່າໃຊ້ການຂົ່ມຂູ່ ຫລື ຮຽກຮ້ອງຕາມໃຈ</a:t>
          </a:r>
          <a:endParaRPr lang="en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ຫົວໜ້າທຸກໆຄົນຍັງມີຫົວໜ້າທີ່ເໜືອກວ່າ, ເຊິ່ງຈະຕ້ອງຮັບຜິດຊອບຕໍ່ເຈົ້ານາຍຕົນເອງ</a:t>
          </a:r>
          <a:endParaRPr lang="en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ພວກເຮົາຕ້ອງການ </a:t>
          </a:r>
          <a:r>
            <a:rPr lang="en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ສະຕິປັນຍາຈາກສະຫວັນ</a:t>
          </a:r>
          <a:r>
            <a:rPr lang="en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” (</a:t>
          </a: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ຢກບ</a:t>
          </a:r>
          <a:r>
            <a:rPr lang="en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3:17) </a:t>
          </a: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ເພື່ອສ້າງຄວາມສໍາພັນຂອງພວກເຮົາໃຫ້ແກ່ຄົນທີ່ຍັງບໍ່ທັນຮູ້ຈັກກັບພຣະຄຣິດ</a:t>
          </a:r>
          <a:endParaRPr lang="en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ດ້ວຍສະຕິປັນຍາ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ຄໍາເວົ້າຂອງພວກເຮົາຄວນສຸພາບສະເໝີເພື່ອວ່າພວກເຂົາຈະຟັງດ້ວຍຄວາມຍິນດີ</a:t>
          </a:r>
          <a:endParaRPr lang="en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ດ້ວຍຄໍາເວົ້າທີ່ໃຈດີ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ການສົນທະນາຄວນເໝາະສົມ ແລະ ປັບໃຫ້ເຂົ້າກັບບຸກຄົນ ແລະ ສະຖານະການ</a:t>
          </a:r>
          <a:endParaRPr lang="en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ໃຊ້ຖ້ອຍຄໍາທີ່ </a:t>
          </a:r>
          <a:r>
            <a:rPr lang="en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ມີເກືອປະສົມ</a:t>
          </a:r>
          <a:r>
            <a:rPr lang="en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ເນື່ອງຈາກແຕ່ລະຄົນແຕກຕ່າງກັນ ພຣະວິນຍານບໍຣິສຸດຈະຊົງນໍາພວກເຮົາ ວ່າຈະເວົ້າ ຫລື ຕອບແບບໃດໃນແຕ່ລະສະຖານະການ</a:t>
          </a:r>
          <a:endParaRPr lang="en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ຕອບຄໍາຖາມແຕ່ລະຢ່າງດ້ວຍຄວາມເໝາະສົມ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7871790" y="1241959"/>
            <a:ext cx="4320210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o-LA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ການໃຊ້ຊີວິດຢູ່ຮ່ວມກັບຄົນອື່ນ</a:t>
            </a:r>
            <a:endParaRPr lang="en" sz="5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4148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 </a:t>
            </a:r>
            <a:r>
              <a:rPr lang="lo-LA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21</a:t>
            </a:r>
            <a:r>
              <a:rPr lang="lo-LA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ມີນາ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11430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ຄວາມສໍາພັນໃນຄຣິດຕະຈັກ</a:t>
            </a:r>
            <a:endParaRPr lang="en" sz="32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871538" y="693241"/>
            <a:ext cx="998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ຈົ່ງອຸທິດຕົວໃນການພາວັນນາອະທິຖານ ຈົ່ງເຝົ້າລະວັງຢູ່ໂດຍການໂມທະນາຂອບພຣະຄຸນພຣະເຈົ້າ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143441"/>
            <a:ext cx="6038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ພວກເຮົາໄດ້ໜູນໃຈໃຫ້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ອະທິຖານເພື່ອກັນແລະກັນ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ຄໍາອະທິຖານຂອງຄົນຊອບທໍາແມ່ນມີລິດເດດ ແລະ ມີຜົນ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5:16).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2046919"/>
            <a:ext cx="60388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ນອກເໜືອຈາກການອະທິຖານໃນຕອນເຊົ້າ ແລະ ຕອນແລງແລ້ວ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ສະເໜີແນະໃຫ້ພວກເຮົາອະທິຖານໃນທຸກເວລາ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4:2;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6:18; 1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ທສລນກ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5:17).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ດັ່ງທີ່ທ່ານ ເນເຮມີຢາ ໄດ້ອະທິຖານ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ນຮມຢ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2:4),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ພວກເຮົາມີສິດທິພິເສດທີ່ຈະອະທິຖານໃນສະຖານທີ່ ຫລື ສະຖານະການໃດກໍ່ໄດ້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7" y="4539953"/>
            <a:ext cx="60388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ໂປໂລຂໍຮ້ອງເປັນພິເສດໃຫ້ພວກເຮົາອະທິຖານເພື່ອຜູ້ທີ່ປະກາດຂ່າວປະເສີດ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4:3-4;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6:19).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ບໍ່ສໍາຄັນວ່າຜູ້ປະກາດພຣະຄໍານັ້ນຈະມີປະສົບການໃນການປະກາດໜ້ອຍຫລືຫລາຍ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ບໍ່ມີໃຜສົມບູນສໍາລັບວຽກນີ້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ໂປໂລບໍ່ໄດ້ພຽງແຕ່ອະທິຖານດ້ວຍຕົນເອງເທົ່ານັ້ນ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ແຕ່ຍັງຂໍຮ້ອງໃຫ້ພີ່ນ້ອງທາງຄວາມເຊື່ອໄດ້ຊ່ວຍກັນອະທິຖານເພື່ອລາວພ້ອມ, ເພື່ອໃຫ້ຖ້ອຍຄໍາອະທິຖານນັ້ນໄດ້ມີພະລັງຂຶ້ນຕື່ມ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7" y="3574963"/>
            <a:ext cx="6038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ຍິ່ງໄປກວ່ານັ້ນ ພວກເຮົາໝັ້ນໃຈໄດ້ວ່າ ພຣະວິນຍານບໍຣິສຸດ ຈະປ່ຽນແປງຄໍາອະທິຖານຂອງພວກເຮົາໃຫ້ເກີດຜົນ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8:26).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ໃນການປະກາດຂ່າວປະເສີດໃນທຸກໆສະຖານທີ່, ຈໍາເປັນຕ້ອງມີການຜະສົມຜະສານຄວາມຄິດ, ຄວາມສາມາດ, ແຜນການ ແລະ ວິທີການເຮັດວຽກທີ່ແຕກຕ່າງກັນ. ທຸກຄົນຄວນປຶກສາຫາລື ແລະ ອະທິຖານຮ່ວມກັນ ພຣະເຢຊູຊົງກ່າວວ່າ: </a:t>
            </a:r>
            <a:r>
              <a:rPr lang="en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ເມື່ອໃດສອງຄົນໃນພວກເຈົ້າຮ່ວມໃຈກັນຂໍສິ່ງໃດສິ່ງໜຶ່ງເທິງແຜ່ນດິນໂລກນີ້ ພຣະບິດາເຈົ້າຂອງເຮົາຜູ້ສະຖິດຢູ່ໃນສະຫວັນຈະເຮັດໃຫ້ເປັນໄປຕາມນັ້ນ</a:t>
            </a:r>
            <a:r>
              <a:rPr lang="en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 (</a:t>
            </a:r>
            <a:r>
              <a:rPr lang="lo-LA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28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311042" y="5707704"/>
            <a:ext cx="402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EGW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7539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ຄວາມສໍາພັນລະຫວ່າງຜູ້ເຊື່ອ ແລະ ຜູ້ບໍ່ເຊື່ອ</a:t>
            </a:r>
            <a:endParaRPr lang="en" sz="2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80976" y="550366"/>
            <a:ext cx="11830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ຈົ່ງປະຕິບັດຕໍ່ຄົນພາຍນອກດ້ວຍໃຊ້ສະຕິປັນຍາໂດຍສວຍໂອກາດ 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25272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ພວກເຮົາໄດ້ຮັບປະໂຫຍດຫລາຍ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ພວກເຮົາໄດ້ຮຽນຮູ້ສິ່ງທີ່ພຣະເຢຊູຊົງເຮັດເພື່ອພວກເຮົາ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ພວກເຮົາໄດ້ຍອມຮັບເອົາສິ່ງນັ້ນແລ້ວ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ພວກເຮົາກໍ່ມີຄວາມໝັ້ນໃຈໃນຄວາມລອດ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397380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240935"/>
            <a:ext cx="6696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ພວກເຮົາຮູ້ສິ່ງນີ້ເພາະວ່າບາງຄົນໄດ້ບອກພວກເຮົາ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ພວກເຮົາຄົນແບ່ງປັນໃຫ້ກັບຄົນອື່ນ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ນີ້ແມ່ນວິທີທີ່ ອຈ ໂປໂລ ໄດ້ກ່າວໄວ້ວ່າພວກເຮົາຄົນປະຕິບັດແບບໃດກັບ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ຄົນນອກ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ຄົນທີ່ຍັງບໍ່ທັນໄດ້ຮັບເອົາພຣະເຢຊູເທື່ອ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349352"/>
            <a:ext cx="917324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ຄວາມສຸກທີ່ແທ້ຈິງ ທີ່ປະສົມປະສານກັບຄວາມຈິງແລະຄວາມຍຸຕິທໍາ, ເຮັດໃຫ້ຊີວິດບໍ່ມີພຽງແຕ່ໄດ້ຮັບຜົນປະໂຫຍດເທົ່ານັ້ນ, ແຕ່ຍັງເຮັດໃຫ້ຊີວິດງົດງາມ ແລະ ຫອມຫວານ, ຄໍາເວົ້າທີ່ອ່ອນໂຍນ, ສາຍຕາທີ່ເປັນຕາເບິ່ງ, ໃບໜ້າທີ່ລ່າເລີງ, ສ້າງສະເໜ່ໃຫ້ແກ່ຄຣິດສຕຽນ. ເຮັດໃຫ້ມີອິດທິພົນທີ່ຍາກທີ່ຈະຕ້ານທານ.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ການຖ່ອມໂຕ, ແສງສະຫວ່າງ, ສັນຕິສຸກ ແລະ ຄວາມສຸກທີ່ມອບໃຫ້ແກ່ຜູ້ອື່ນຢ່າງຕໍ່ເນື່ອງນັ້ນ ພວກເຂົາຈະໄດ້ພົບກັບຄວາມສຸກທີ່ແທ້ຈິງ</a:t>
            </a:r>
            <a:endParaRPr lang="en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en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400" b="1" noProof="0">
                <a:latin typeface="Saysettha OT" panose="020B0504020207020204" pitchFamily="34" charset="-34"/>
                <a:cs typeface="Saysettha OT" panose="020B0504020207020204" pitchFamily="34" charset="-34"/>
              </a:rPr>
              <a:t>ຂໍໃຫ້ພວກເຮົາຖ່ອມໃຈລົງຢູ່ສະເໝີ, ຄອຍໃຫ້ກໍາລັງໃຈຜູ້ອື່ນ, ແບ່ງເບົາພາລະຂອງພວກເຂົາດ້ວຍການກະທໍາທີ່ອ່ອນໂຍນ ແລະ ເມດຕາ ໂດຍການເສຍສະຫລະເພື່ອຜູ້ອື່ນ</a:t>
            </a:r>
            <a:r>
              <a:rPr lang="en" sz="2400" b="1" noProof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  <a:endParaRPr lang="en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June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4" y="3853129"/>
            <a:ext cx="570778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ຈົ່ງໃຫ້ວາຈາຂອງເຈົ້າທັງຫລາຍປະກອບດ້ວຍເມດຕາຄຸນ ຢູ່ສະເໝີ ປະສົມດ້ວຍເກືອ ເພື່ອເຈົ້າທັງຫລາຍຈະໄດ້ຮູ້ວິທີຕອບທີ່ຖືກໃຈແກ່ທຸກຄົນ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5143500" y="4114800"/>
            <a:ext cx="704850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lo-LA" b="1" noProof="0" dirty="0">
                <a:solidFill>
                  <a:srgbClr val="994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ຄວາມສໍາພັນລະຫວ່າງຄູ່ສົມຣົດ </a:t>
            </a:r>
            <a:r>
              <a:rPr lang="en" b="1" noProof="0" dirty="0">
                <a:solidFill>
                  <a:srgbClr val="994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rgbClr val="994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noProof="0" dirty="0">
                <a:solidFill>
                  <a:srgbClr val="994B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3:18-19)</a:t>
            </a:r>
          </a:p>
          <a:p>
            <a:pPr>
              <a:spcBef>
                <a:spcPts val="1800"/>
              </a:spcBef>
            </a:pPr>
            <a:r>
              <a:rPr lang="lo-LA" b="1" noProof="0" dirty="0">
                <a:solidFill>
                  <a:srgbClr val="3996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ຄວາມສໍາພັນລະຫວ່າງພໍ່ແມ່ ແລະ ລູກ </a:t>
            </a:r>
            <a:r>
              <a:rPr lang="en" b="1" noProof="0" dirty="0">
                <a:solidFill>
                  <a:srgbClr val="3996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rgbClr val="3996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noProof="0" dirty="0">
                <a:solidFill>
                  <a:srgbClr val="3996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3:20-21)</a:t>
            </a:r>
          </a:p>
          <a:p>
            <a:pPr>
              <a:spcBef>
                <a:spcPts val="1800"/>
              </a:spcBef>
            </a:pPr>
            <a:r>
              <a:rPr lang="lo-LA" b="1" noProof="0" dirty="0">
                <a:solidFill>
                  <a:srgbClr val="00A47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 ນາຍຈ້າງ ແລະ ລູກຈ້າງ </a:t>
            </a:r>
            <a:r>
              <a:rPr lang="en" b="1" noProof="0" dirty="0">
                <a:solidFill>
                  <a:srgbClr val="00A47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rgbClr val="00A47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noProof="0" dirty="0">
                <a:solidFill>
                  <a:srgbClr val="00A47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3:22-25; 4:1)</a:t>
            </a:r>
          </a:p>
          <a:p>
            <a:pPr>
              <a:spcBef>
                <a:spcPts val="1800"/>
              </a:spcBef>
            </a:pPr>
            <a:r>
              <a:rPr lang="lo-LA" b="1" noProof="0" dirty="0">
                <a:solidFill>
                  <a:srgbClr val="8D009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ຄວາມສໍາພັນໃນຄຣິດຕະຈັກ </a:t>
            </a:r>
            <a:r>
              <a:rPr lang="en" b="1" noProof="0" dirty="0">
                <a:solidFill>
                  <a:srgbClr val="8D009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rgbClr val="8D009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noProof="0" dirty="0">
                <a:solidFill>
                  <a:srgbClr val="8D009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4:2-4)</a:t>
            </a:r>
          </a:p>
          <a:p>
            <a:pPr>
              <a:spcBef>
                <a:spcPts val="1800"/>
              </a:spcBef>
            </a:pPr>
            <a:r>
              <a:rPr lang="lo-LA" b="1" noProof="0" dirty="0">
                <a:solidFill>
                  <a:srgbClr val="B700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 ຕໍ່ຜູ້ທີ່ບໍ່ເຊື່ອ </a:t>
            </a:r>
            <a:r>
              <a:rPr lang="en" b="1" noProof="0" dirty="0">
                <a:solidFill>
                  <a:srgbClr val="B700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rgbClr val="B700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noProof="0" dirty="0">
                <a:solidFill>
                  <a:srgbClr val="B7006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ໃນສ່ວນທີ່ເນັ້ນການປະຕິບັດໂຕຈິງຂອງຈົດໝາຍສະບັບນີ້</a:t>
            </a:r>
            <a:r>
              <a:rPr lang="en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ໄດ້ກ່າວເຖິງຄວາມສໍາຄັນຂອງຄວາມສໍາພັນລະຫວ່າງບຸກຄົນຕ່າງໆ</a:t>
            </a:r>
            <a:r>
              <a:rPr lang="en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1" y="2168732"/>
            <a:ext cx="6296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ໄດ້ໃຫ້ຫລັກການທີ່ເປັນປະໂຫຍດແກ່ພວກເຮົາໃນການປັບປຸງຄວາມສໍາພັນລະຫວ່າງຄູ່ສົມຣົດ, ລະຫວ່າງພໍ່ແມ່ກັບລູກ, ລະຫວ່າງນາຍຈ້າງກັບລູກຈ້າງ, ລະຫວ່າງພີ່ນ້ອງໃນຄຣິດຕະຈັກ ແລະ ລະຫວ່າງຜູ້ເຊື່ອກັບຜູ້ທີ່ບໍ່ເຊື່ອ</a:t>
            </a:r>
            <a:endParaRPr lang="en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066657"/>
            <a:ext cx="6296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ການຢູ່ຮ່ວມກັນອາດຈະກໍ່ໃຫ້ເກີດຄວາມຕຶງຄຽດ ແລະ ເກີດການໂຕ້ຖຽງໄດ້</a:t>
            </a:r>
            <a:r>
              <a:rPr lang="en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ດັ່ງນັ້ນຈຶ່ງຈໍາເປັນຕ້ອງໄດ້ມີຄວາມປອງດອງ, ຄວາມເປັນພ້ອງເປັນໜຶ່ງດຽວ, ເປົ້າໝາຍ ແລະ ວັດຖຸປະສົງ</a:t>
            </a:r>
            <a:r>
              <a:rPr lang="en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0695" y="560145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0695" y="510738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0695" y="461331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0695" y="41192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0695" y="609552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1600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410818" y="132520"/>
            <a:ext cx="8829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ຄວາມສໍາພັນລະຫວ່າງຄູ່ສົມຣົດ</a:t>
            </a:r>
            <a:endParaRPr lang="en" sz="28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ຝ່າຍເມຍທັງຫລາຍຈົ່ງຍອມອ່ອນນ້ອມເຊື່ອຟັງຕໍ່ຜົວຂອງຕົນ ເພາະເປັນສິ່ງສົມຄວນປະພຶດໃນອົງພຣະຜູ້ເປັນເຈົ້າ </a:t>
            </a:r>
            <a:r>
              <a:rPr lang="en" sz="12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2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3:18-19)</a:t>
            </a:r>
            <a:endParaRPr lang="en" sz="1600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837029"/>
            <a:ext cx="1155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ຈົດໝາຍໄປເຖິງເມືອງເອເຟໂຊ ແລະ ເມືອງໂກໂລຊາຍ ເຊິ່ງຂຽນຂຶ້ນໃນເວລາດຽວກັນ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3:18-19;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5:21-33).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821541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156956"/>
            <a:ext cx="5434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ຄູ່ສົມຣົດທັງສອງ ຄວນເຮັດວຽກຮ່ວມກັນເປັນທີມ, ປຶກສາຫາລືກັນ ແລະ ຕັດສິນໃຈຮ່ວມກັນ, ໂດຍສາມີຄວນເປັນຜູ້ນໍາຄອບຄົວໃນທັງອຸດົມຄະຕິ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ວິໄສທັດ ແລະ ອະນາຄົດ. ແຕ່ລະຄົນຄວນສະແຫວງຫາ ແລະ ເຮັດໃຫ້ ອີກຝ່າຍມີຄວາມສຸກຢູ່ສະເໝີ.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26851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ຈົ່ງໃຫ້ຄວາມຮັກແກ່ກັນແລະກັນ ແທນທີ່ຈະຮຽກຮ້ອງຄວາມຮັກ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ຈົ່ງບົ່ມສິ່ງທີ່ດີງາມ, ສິ່ງທີ່ດີທີ່ສຸດໃນໂຕທ່ານ ແລະ ຈົ່ງພະຍາຍາມຊອກຫາຄຸນສົມບັດທີ່ດີຕໍ່ກັນແລະກັນ. ຄວາມຮູ້ສຶກວ່າໄດ້ຮັບການຊື່ນຊົມຍິນດີນັ້ນ ເປັນແຮງກະຕຸ້ນ ແລະ ຄວາມເພິ່ງພໍໃຈທີ່ດີ. ຄວາມເຫັນອົກເຫັນໃຈ ແລະ ຄວາມເຄົາລົບ ສົ່ງເສີມໃຫ້ມຸ່ງໝັ້ນສູ່ຄວາມເປັນເລີດ. ແລະ ຄວາມຮັກເອງກໍ່ຈະເພີ່ມພູນຂຶ້ນ ເມື່ອມັນກະຕຸ້ນໃຫ້ມຸ່ງໜ້າໄປສູ່ເປົ້າໝາຍທີ່ສູງຂຶ້ນກວ່າເກົ່າ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[…]</a:t>
            </a:r>
            <a:endParaRPr lang="lo-LA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en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ພັນລະຍາຄວນເຄົາລົບສາມີ ແລະ ສາມີຄວນຮັກພັນລະຍາ, ຖະໜຸຖະໜອມພັນລະຍາ ແລະເຊັ່ນດຽວກັນກັບທີ່ໄດ້ກ່າວຄໍາປະຕິຍານໃນຕອນແຕ່ງງານ. ຜົວເມຍ ລວມເປັນໜຶ່ງດຽວກັນໃນຄວາມເຊື່ອທີ່ມີຕໍ່ພຣະຄຣິດ ເພາະສິ່ງນີ້ເຮັດໃຫ້ພຣະເຈົ້າພໍພຣະໄທ ທີ່ໄດ້ເຫັນຄູ່ສົມຣົດຮຽນຮູ້ຈັກພຣະອົງຂຶ້ນເລື້ອຍໆ ແລະ ໄດ້ຮັບການເຕີມເຕັມດ້ວຍພຣະວິນຍານ</a:t>
            </a:r>
            <a:endParaRPr lang="en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50235" y="9087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 ພໍ່ແມ່ ແລະ ລູກ</a:t>
            </a:r>
            <a:endParaRPr lang="en" sz="32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90959"/>
            <a:ext cx="9753601" cy="5448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sz="16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ຝ່າຍລູກທັງຫລາຍ ແມ່ນໜ້າທີ່ຂອງພວກເຈົ້າໃນຖານະທີ່ເປັນຄຣິສຕຽນ ຕ້ອງນົບນ້ອມເຊື່ອຟັງພໍ່ແມ່ຂອງຕົນຢູ່ສະເໝີ ເພາະການປະພຶດຢ່າງນັ້ນ ເປັນທີ່ພໍພຣະໄທຂອງອົງພຣະຜູ້ເປັນເຈົ້າ </a:t>
            </a:r>
            <a:r>
              <a:rPr lang="en" sz="12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2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ໃນສັງຄົມປະຈຸບັນ ຄໍາວ່າ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ພໍ່ແມ່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"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ຄວນໝາຍເຖິງຄູ່ສົມຣົດທີ່ແຕ່ງງານແລ້ວ ແລະ ຄອບຄົວທີ່ມີພຽງພໍ່ ຫລື ແມ່ລ້ຽງດ່ຽວ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ຕາມທີ່ ອຈ.ໂປໂລກ່າວ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ຄວາມສໍາພັນທີ່ດີນັ້ນ ບໍ່ແມ່ນຄວາມຮັບຜິດຊອບຂອງພໍ່ແມ່ພຽງຢ່າງດຽວເທົ່ານັ້ນ ແຕ່ຍັງເປັນຄວາມຮັບຜິດຊອບຂອງລູກນໍາອີກ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22164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669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ການນະມັດສະການໃນຄອບຄົວ ຕອນເຊົ້າ ຫລື ຕອນແລງ ມີຄວາມສໍາຄັນຫລາຍສໍາລັບລູກ. ເພື່ອທີ່ຈະໃຫ້ພວກເຂົາໄດ້ຮຽນຮູ້ກ່ຽວກັບພຣະເຈົ້າແລະຕັດສິນໃຈເພື່ອຊີວິດນິຣັນດອນ ແລະ ຢ່າລືມວ່າ ການກະທໍາຂອງພວກເຮົາເປັນ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ແບບຢ່າງໃຫ້ແກ່ລູກ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ພໍ່ແມ່ທັງຫລາຍຈົ່ງສະແດງໃຫ້ລູກເຫັນວ່າ ພວກເຮົາຮັກພວກເຂົາຫລາຍປານໃດ ແລະ ຈະເຮັດທຸກຢ່າງຢ່າງສຸດຄວາມສາມາດເພື່ອໃຫ້ພວກເຂົາມີຄວາມສຸກ, ຖ້າພວກເຮົາເຮັດແບບນັ້ນ ຄໍາເວົ້າຫລືສິ່ງຫ້າມຂອງພວກເຮົາຈະມີນໍ້າໜັກຫລາຍຂຶ້ນໃນຈິດໃຈຂອງພວກເຂົາ. ຈົ່ງປົກຄອງລູກດ້ວຍຄວາມອ່ອນໂຍນ, ເຫັນອົກເຫັນໃຈ ໂດຍລະນຶກໄວ້ສະເໝີວ່າ: ເຫລົ່າທູດສະຫວັນຂອງພວກເຂົາຄອຍເຝົ້າເບິ່ງຢູ່ສະເໝີ. ຖ້າວ່າພວກເຮົາປາຖະໜາທີ່ຈະໃຫ້ເຫລົ່າທູດສະຫວັນເຮັດພາລະກິດທີ່ພຣະເຈົ້າຊົງມອບໃຫ້ແກ່ພວກເຂົາ, ຈົ່ງຮ່ວມມືກັບເຫລົ່າທູດສະຫວັນໂດຍເຮັດໜ້າທີ່ໃນສ່ວນຂອງພວກເຮົາ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128590"/>
            <a:ext cx="12191999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ຄວາມສໍາພັນລະຫວ່າງເຈົ້ານາຍ ແລະ ລູກນ້ອງ</a:t>
            </a:r>
            <a:endParaRPr lang="en" sz="32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ຝ່າຍບັນດາຜູ້ຮັບໃຊ້ ຈົ່ງຍອມຟັງນາຍຝ່າຍໂລກໃນທຸກສິ່ງ ບໍ່ແມ່ນເມື່ອຢູ່ຕໍ່ໜ້ານາຍເທົ່ານັ້ນ ເພາະຢາກໃຫ້ເພິ່ນຖືກໃຈ, ແຕ່ຈົ່ງເຮັດສິ່ງນັ້ນດ້ວຍນໍ້າໃສໃຈຈິງ ເພາະຄວາມຢໍາເກງທີ່ພວກເຈົ້າມີຕໍ່ອົງພຣະຜູ້ເປັນເຈົ້າ </a:t>
            </a:r>
            <a:r>
              <a:rPr lang="en" sz="12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2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466207"/>
            <a:ext cx="7089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ຄວາມສໍາພັນແບບລູກຈ້າງ ຫລື ຂ້າທາດ ສະໄໝຂອງ ອຈ ໂປໂລ ນັ້ນແຕກຕ່າງຢ່າງເຫັນໄດ້ຊັດເຈນກັບລູກຈ້າງໃນປະຈຸບັນ</a:t>
            </a:r>
            <a:r>
              <a:rPr lang="en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ດັ່ງນັ້ນພວກເຮົາຕ້ອງເຂົ້າໃຈຄໍາແນະນໍາຂອງ ອຈ ໂປໂລໃນບໍຣິບົດຄວາມສໍາພັນລະຫວ່າງເຈົ້ານາຍກັບລູກນ້ອງນີ້:</a:t>
            </a:r>
            <a:endParaRPr lang="en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208839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ສໍາລັບພວກເຮົາທຸກໆຄົນແລ້ວ ບໍ່ວ່າຈະເປັນຫົວໜ້າ ຫລື ລູກນ້ອງ ກໍລ້ວນແຕ່ເປັນຄົນຮັບໃຊ້ ຂອງພຣະຄຣິດ. ເພາະພວກເຮົາຮັບໃຊ້ພຣະອົງ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1971675" y="773710"/>
            <a:ext cx="854168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ພາລະກິດຂອງອັກຄະສາວົກ ບໍ່ແມ່ນການລົ້ມລ້າງລະບຽບທາງສັງຄົມທີ່ມີຢູ່ໂດຍທັນທີ, ເພາະການເຮັດແບບນັ້ນຈະເປັນການຂັດຂວາງຄວາມສໍາເລັດຂອງພຣະຄຸນ, ແຕ່ ອຈ ໂປໂລ ໄດ້ສອນຫລັກການທີ່ໂຈມຕີຮາກຖານຂອງລະບົບຂ້າທາດ ແລະຖ້າພວກເຮົານໍາໄປປະຕິບັດ ການຂົ່ມເຫັງຂ້າທາດ ຫລື ລູກຈ້າງ ຈະລົດລົງຢ່າງແນ່ນອນ</a:t>
            </a:r>
            <a:r>
              <a:rPr lang="en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lo-LA" sz="24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ຄຣິດສຕຽນ ສ້າງຄວາມຜູກພັນອັນແຂງແກ່ນລະຫວ່າງນາຍຈ້າງແລະລູກນ້ອງ, ກະສັດ ກັບປະຊາຊົນ, ຜູ້ເຜີຍພຣະວັດຈະນະ ແລະ ຜູ້ເຊື່ອ, ທຸກໆຄົນໄດ້ຮັບການຊໍາລະລ້າງໃຫ້ສະອາດທັງໝົດໄດ້ ຍ້ອນໂລຫິດຂອງພຣະເຈົ້າອົງດຽວກັນ, ໄດ້ຮັບຊີວິດໃໝ່ໂດຍພຣະວິນຍານບໍຣິສຸດ ແລະ ກາຍເປັນໜຶ່ງດຽວກັນໃນພຣະເຢຊູຄຣິດ.</a:t>
            </a:r>
            <a:endParaRPr lang="en" sz="24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2250</Words>
  <Application>Microsoft Office PowerPoint</Application>
  <PresentationFormat>Panorámica</PresentationFormat>
  <Paragraphs>82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Calibri</vt:lpstr>
      <vt:lpstr>Arial</vt:lpstr>
      <vt:lpstr>Saysettha OT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126</cp:revision>
  <dcterms:created xsi:type="dcterms:W3CDTF">2026-02-06T07:46:31Z</dcterms:created>
  <dcterms:modified xsi:type="dcterms:W3CDTF">2026-03-17T11:56:01Z</dcterms:modified>
</cp:coreProperties>
</file>