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3"/>
  </p:notesMasterIdLst>
  <p:sldIdLst>
    <p:sldId id="256" r:id="rId3"/>
    <p:sldId id="262" r:id="rId4"/>
    <p:sldId id="266" r:id="rId5"/>
    <p:sldId id="267" r:id="rId6"/>
    <p:sldId id="270" r:id="rId7"/>
    <p:sldId id="268" r:id="rId8"/>
    <p:sldId id="260" r:id="rId9"/>
    <p:sldId id="261" r:id="rId10"/>
    <p:sldId id="269" r:id="rId11"/>
    <p:sldId id="264" r:id="rId12"/>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
      <p:font typeface="Saysettha OT" panose="020B0504020207020204" pitchFamily="34" charset="-34"/>
      <p:regular r:id="rId22"/>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519"/>
    <a:srgbClr val="91E171"/>
    <a:srgbClr val="105660"/>
    <a:srgbClr val="5C4A00"/>
    <a:srgbClr val="FFE79B"/>
    <a:srgbClr val="C7E6A4"/>
    <a:srgbClr val="91784B"/>
    <a:srgbClr val="BCEDA9"/>
    <a:srgbClr val="645730"/>
    <a:srgbClr val="807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22" autoAdjust="0"/>
    <p:restoredTop sz="95781" autoAdjust="0"/>
  </p:normalViewPr>
  <p:slideViewPr>
    <p:cSldViewPr snapToGrid="0">
      <p:cViewPr varScale="1">
        <p:scale>
          <a:sx n="89" d="100"/>
          <a:sy n="89" d="100"/>
        </p:scale>
        <p:origin x="132" y="3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8.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4.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2.fntdata"/><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1.fntdata"/><Relationship Id="rId22" Type="http://schemas.openxmlformats.org/officeDocument/2006/relationships/font" Target="fonts/font9.fntdata"/></Relationships>
</file>

<file path=ppt/diagrams/_rels/data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en" sz="2000" b="1" dirty="0">
              <a:latin typeface="Saysettha OT" panose="020B0504020207020204" pitchFamily="34" charset="-34"/>
              <a:cs typeface="Saysettha OT" panose="020B0504020207020204" pitchFamily="34" charset="-34"/>
            </a:rPr>
            <a:t>1 </a:t>
          </a:r>
          <a:r>
            <a:rPr lang="lo-LA" sz="2000" b="1" dirty="0">
              <a:latin typeface="Saysettha OT" panose="020B0504020207020204" pitchFamily="34" charset="-34"/>
              <a:cs typeface="Saysettha OT" panose="020B0504020207020204" pitchFamily="34" charset="-34"/>
            </a:rPr>
            <a:t>ກຣທ</a:t>
          </a:r>
          <a:r>
            <a:rPr lang="en" sz="2000" b="1" dirty="0">
              <a:latin typeface="Saysettha OT" panose="020B0504020207020204" pitchFamily="34" charset="-34"/>
              <a:cs typeface="Saysettha OT" panose="020B0504020207020204" pitchFamily="34" charset="-34"/>
            </a:rPr>
            <a:t> 8</a:t>
          </a:r>
        </a:p>
      </dgm:t>
    </dgm:pt>
    <dgm:pt modelId="{194D3DDD-781E-487E-BE5E-CC1789E42CF2}" type="parTrans" cxnId="{0DFE376C-6ADB-42B6-B120-E3C6CF69EBB1}">
      <dgm:prSet/>
      <dgm:spPr/>
      <dgm:t>
        <a:bodyPr/>
        <a:lstStyle/>
        <a:p>
          <a:endParaRPr lang="es-ES" sz="2000" b="1"/>
        </a:p>
      </dgm:t>
    </dgm:pt>
    <dgm:pt modelId="{3C1CC809-8E8C-4D32-A836-E33BAAC1F441}" type="sib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lo-LA" sz="2000" b="1" dirty="0">
              <a:solidFill>
                <a:srgbClr val="105660"/>
              </a:solidFill>
              <a:latin typeface="Saysettha OT" panose="020B0504020207020204" pitchFamily="34" charset="-34"/>
              <a:cs typeface="Saysettha OT" panose="020B0504020207020204" pitchFamily="34" charset="-34"/>
            </a:rPr>
            <a:t>ອາຫານທີ່ຖວາຍແກ່ຮູບເຄົາລົບ</a:t>
          </a:r>
          <a:endParaRPr lang="en" sz="2000" b="1" dirty="0">
            <a:solidFill>
              <a:srgbClr val="105660"/>
            </a:solidFill>
            <a:latin typeface="Saysettha OT" panose="020B0504020207020204" pitchFamily="34" charset="-34"/>
            <a:cs typeface="Saysettha OT" panose="020B0504020207020204" pitchFamily="34" charset="-34"/>
          </a:endParaRPr>
        </a:p>
      </dgm:t>
    </dgm:pt>
    <dgm:pt modelId="{0649B2E2-32EE-4588-BC06-73599311D52F}" type="parTrans" cxnId="{8069C2BD-91EA-44BC-935D-5B69537D5FB2}">
      <dgm:prSet/>
      <dgm:spPr/>
      <dgm:t>
        <a:bodyPr/>
        <a:lstStyle/>
        <a:p>
          <a:endParaRPr lang="es-ES" sz="2000" b="1"/>
        </a:p>
      </dgm:t>
    </dgm:pt>
    <dgm:pt modelId="{72DA17D0-0320-45F2-9CB8-722D008DBF13}" type="sibTrans" cxnId="{8069C2BD-91EA-44BC-935D-5B69537D5FB2}">
      <dgm:prSet/>
      <dgm:spPr/>
      <dgm:t>
        <a:bodyPr/>
        <a:lstStyle/>
        <a:p>
          <a:endParaRPr lang="es-ES" sz="2000" b="1"/>
        </a:p>
      </dgm:t>
    </dgm:pt>
    <dgm:pt modelId="{827423D8-1AD9-46A3-A11E-90EEBF91BB4E}">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n" sz="2000" b="1" dirty="0">
              <a:latin typeface="Saysettha OT" panose="020B0504020207020204" pitchFamily="34" charset="-34"/>
              <a:cs typeface="Saysettha OT" panose="020B0504020207020204" pitchFamily="34" charset="-34"/>
            </a:rPr>
            <a:t>(</a:t>
          </a:r>
          <a:r>
            <a:rPr lang="lo-LA" sz="2000" b="1" dirty="0">
              <a:latin typeface="Saysettha OT" panose="020B0504020207020204" pitchFamily="34" charset="-34"/>
              <a:cs typeface="Saysettha OT" panose="020B0504020207020204" pitchFamily="34" charset="-34"/>
            </a:rPr>
            <a:t>ຄວາມຮູ້ ແລະ ຄວາມຮັກ</a:t>
          </a:r>
          <a:r>
            <a:rPr lang="en" sz="2000" b="1" dirty="0">
              <a:latin typeface="Saysettha OT" panose="020B0504020207020204" pitchFamily="34" charset="-34"/>
              <a:cs typeface="Saysettha OT" panose="020B0504020207020204" pitchFamily="34" charset="-34"/>
            </a:rPr>
            <a:t>)</a:t>
          </a:r>
        </a:p>
      </dgm:t>
    </dgm:pt>
    <dgm:pt modelId="{10F515B2-ED3A-409F-BCD3-D9353A3A44C3}" type="parTrans" cxnId="{5F0486D8-51B4-482B-870D-B2B9BC0AE83C}">
      <dgm:prSet/>
      <dgm:spPr/>
      <dgm:t>
        <a:bodyPr/>
        <a:lstStyle/>
        <a:p>
          <a:endParaRPr lang="es-ES" sz="2000" b="1"/>
        </a:p>
      </dgm:t>
    </dgm:pt>
    <dgm:pt modelId="{9ADDA0EC-1591-4B58-B3BA-E14D06682C58}" type="sibTrans" cxnId="{5F0486D8-51B4-482B-870D-B2B9BC0AE83C}">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en" sz="2000" b="1" dirty="0">
              <a:latin typeface="Saysettha OT" panose="020B0504020207020204" pitchFamily="34" charset="-34"/>
              <a:cs typeface="Saysettha OT" panose="020B0504020207020204" pitchFamily="34" charset="-34"/>
            </a:rPr>
            <a:t>1 </a:t>
          </a:r>
          <a:r>
            <a:rPr lang="lo-LA" sz="2000" b="1" dirty="0">
              <a:latin typeface="Saysettha OT" panose="020B0504020207020204" pitchFamily="34" charset="-34"/>
              <a:cs typeface="Saysettha OT" panose="020B0504020207020204" pitchFamily="34" charset="-34"/>
            </a:rPr>
            <a:t>ກຣທ</a:t>
          </a:r>
          <a:r>
            <a:rPr lang="en" sz="2000" b="1" dirty="0">
              <a:latin typeface="Saysettha OT" panose="020B0504020207020204" pitchFamily="34" charset="-34"/>
              <a:cs typeface="Saysettha OT" panose="020B0504020207020204" pitchFamily="34" charset="-34"/>
            </a:rPr>
            <a:t> 9</a:t>
          </a:r>
        </a:p>
      </dgm:t>
    </dgm:pt>
    <dgm:pt modelId="{173A3E42-C226-407F-8237-FD1E5BB3E420}" type="parTrans" cxnId="{A9424E30-0283-4EB8-8AC1-83260AB5FF22}">
      <dgm:prSet/>
      <dgm:spPr/>
      <dgm:t>
        <a:bodyPr/>
        <a:lstStyle/>
        <a:p>
          <a:endParaRPr lang="es-ES" sz="2000" b="1"/>
        </a:p>
      </dgm:t>
    </dgm:pt>
    <dgm:pt modelId="{E2FD1593-85B8-4ED3-9E3C-EE793DFF1658}" type="sibTrans" cxnId="{A9424E30-0283-4EB8-8AC1-83260AB5FF22}">
      <dgm:prSet/>
      <dgm:spPr/>
      <dgm:t>
        <a:bodyPr/>
        <a:lstStyle/>
        <a:p>
          <a:endParaRPr lang="es-ES" sz="2000" b="1"/>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lo-LA" sz="2000" b="1" dirty="0">
              <a:solidFill>
                <a:schemeClr val="accent1">
                  <a:lumMod val="50000"/>
                </a:schemeClr>
              </a:solidFill>
              <a:latin typeface="Saysettha OT" panose="020B0504020207020204" pitchFamily="34" charset="-34"/>
              <a:cs typeface="Saysettha OT" panose="020B0504020207020204" pitchFamily="34" charset="-34"/>
            </a:rPr>
            <a:t>ອຈ ໂປໂລ ສະຫລະສິດຂອງຕົນເອງ</a:t>
          </a:r>
          <a:endParaRPr lang="en" sz="2000" b="1" dirty="0">
            <a:solidFill>
              <a:schemeClr val="accent1">
                <a:lumMod val="50000"/>
              </a:schemeClr>
            </a:solidFill>
            <a:latin typeface="Saysettha OT" panose="020B0504020207020204" pitchFamily="34" charset="-34"/>
            <a:cs typeface="Saysettha OT" panose="020B0504020207020204" pitchFamily="34" charset="-34"/>
          </a:endParaRPr>
        </a:p>
      </dgm:t>
    </dgm:pt>
    <dgm:pt modelId="{DA552DF3-2578-49D5-B151-85AED4F0B1F2}" type="parTrans" cxnId="{F5A1A44B-50FB-4C38-BC3A-6CC53E41B616}">
      <dgm:prSet/>
      <dgm:spPr/>
      <dgm:t>
        <a:bodyPr/>
        <a:lstStyle/>
        <a:p>
          <a:endParaRPr lang="es-ES" sz="2000" b="1"/>
        </a:p>
      </dgm:t>
    </dgm:pt>
    <dgm:pt modelId="{E544601E-07D6-4C33-8042-DB025AEE11B5}" type="sibTrans" cxnId="{F5A1A44B-50FB-4C38-BC3A-6CC53E41B616}">
      <dgm:prSet/>
      <dgm:spPr/>
      <dgm:t>
        <a:bodyPr/>
        <a:lstStyle/>
        <a:p>
          <a:endParaRPr lang="es-ES" sz="2000" b="1"/>
        </a:p>
      </dgm:t>
    </dgm:pt>
    <dgm:pt modelId="{833BD500-A8CE-4DE4-BB13-C2698E84EA96}">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n" sz="2000" b="1" dirty="0">
              <a:latin typeface="Saysettha OT" panose="020B0504020207020204" pitchFamily="34" charset="-34"/>
              <a:cs typeface="Saysettha OT" panose="020B0504020207020204" pitchFamily="34" charset="-34"/>
            </a:rPr>
            <a:t>(</a:t>
          </a:r>
          <a:r>
            <a:rPr lang="lo-LA" sz="2000" b="1" dirty="0">
              <a:latin typeface="Saysettha OT" panose="020B0504020207020204" pitchFamily="34" charset="-34"/>
              <a:cs typeface="Saysettha OT" panose="020B0504020207020204" pitchFamily="34" charset="-34"/>
            </a:rPr>
            <a:t>ສິດຂອງຂ່າວປະເສີດ</a:t>
          </a:r>
          <a:r>
            <a:rPr lang="en" sz="2000" b="1" dirty="0">
              <a:latin typeface="Saysettha OT" panose="020B0504020207020204" pitchFamily="34" charset="-34"/>
              <a:cs typeface="Saysettha OT" panose="020B0504020207020204" pitchFamily="34" charset="-34"/>
            </a:rPr>
            <a:t>)</a:t>
          </a:r>
        </a:p>
      </dgm:t>
    </dgm:pt>
    <dgm:pt modelId="{736F7864-FAC2-4C78-9D1E-EFC065EEEDC2}" type="parTrans" cxnId="{94E011A1-70A7-41C1-89BC-2A9EC83988EF}">
      <dgm:prSet/>
      <dgm:spPr/>
      <dgm:t>
        <a:bodyPr/>
        <a:lstStyle/>
        <a:p>
          <a:endParaRPr lang="es-ES" sz="2000" b="1"/>
        </a:p>
      </dgm:t>
    </dgm:pt>
    <dgm:pt modelId="{1B877C3B-E374-4DED-B0B4-4C6FF71C41C7}" type="sibTrans" cxnId="{94E011A1-70A7-41C1-89BC-2A9EC83988EF}">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en" sz="2000" b="1" dirty="0">
              <a:latin typeface="Saysettha OT" panose="020B0504020207020204" pitchFamily="34" charset="-34"/>
              <a:cs typeface="Saysettha OT" panose="020B0504020207020204" pitchFamily="34" charset="-34"/>
            </a:rPr>
            <a:t>1 </a:t>
          </a:r>
          <a:r>
            <a:rPr lang="lo-LA" sz="2000" b="1" dirty="0">
              <a:latin typeface="Saysettha OT" panose="020B0504020207020204" pitchFamily="34" charset="-34"/>
              <a:cs typeface="Saysettha OT" panose="020B0504020207020204" pitchFamily="34" charset="-34"/>
            </a:rPr>
            <a:t>ກຣທ</a:t>
          </a:r>
          <a:r>
            <a:rPr lang="en" sz="2000" b="1" dirty="0">
              <a:latin typeface="Saysettha OT" panose="020B0504020207020204" pitchFamily="34" charset="-34"/>
              <a:cs typeface="Saysettha OT" panose="020B0504020207020204" pitchFamily="34" charset="-34"/>
            </a:rPr>
            <a:t> 10:1-13</a:t>
          </a:r>
        </a:p>
      </dgm:t>
    </dgm:pt>
    <dgm:pt modelId="{D181264C-9C20-4C80-A9DF-4C20BD8CFC7C}" type="parTrans" cxnId="{1D4AEDF9-7731-43A1-A2E2-5ECE0F781982}">
      <dgm:prSet/>
      <dgm:spPr/>
      <dgm:t>
        <a:bodyPr/>
        <a:lstStyle/>
        <a:p>
          <a:endParaRPr lang="es-ES" sz="2000" b="1"/>
        </a:p>
      </dgm:t>
    </dgm:pt>
    <dgm:pt modelId="{6372C50C-2F9B-4534-8705-6AA32B63F789}" type="sib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lo-LA" sz="2000" b="1" dirty="0">
              <a:solidFill>
                <a:schemeClr val="accent5">
                  <a:lumMod val="50000"/>
                </a:schemeClr>
              </a:solidFill>
              <a:latin typeface="Saysettha OT" panose="020B0504020207020204" pitchFamily="34" charset="-34"/>
              <a:cs typeface="Saysettha OT" panose="020B0504020207020204" pitchFamily="34" charset="-34"/>
            </a:rPr>
            <a:t>ຄໍາເຕືອນກ່ຽວກັບການບູຊາຮູບເຄົາລົບ</a:t>
          </a:r>
          <a:endParaRPr lang="en" sz="2000" b="1" dirty="0">
            <a:solidFill>
              <a:schemeClr val="accent5">
                <a:lumMod val="50000"/>
              </a:schemeClr>
            </a:solidFill>
            <a:latin typeface="Saysettha OT" panose="020B0504020207020204" pitchFamily="34" charset="-34"/>
            <a:cs typeface="Saysettha OT" panose="020B0504020207020204" pitchFamily="34" charset="-34"/>
          </a:endParaRPr>
        </a:p>
      </dgm:t>
    </dgm:pt>
    <dgm:pt modelId="{2274FFB4-4B2C-4153-A18E-A23146937F52}" type="parTrans" cxnId="{21A481E3-9585-4D6B-9E9F-1DE0940CB427}">
      <dgm:prSet/>
      <dgm:spPr/>
      <dgm:t>
        <a:bodyPr/>
        <a:lstStyle/>
        <a:p>
          <a:endParaRPr lang="es-ES" sz="2000" b="1"/>
        </a:p>
      </dgm:t>
    </dgm:pt>
    <dgm:pt modelId="{3A3E78A7-9F41-42AE-90D3-FFF94E6FB6A1}" type="sibTrans" cxnId="{21A481E3-9585-4D6B-9E9F-1DE0940CB427}">
      <dgm:prSet/>
      <dgm:spPr/>
      <dgm:t>
        <a:bodyPr/>
        <a:lstStyle/>
        <a:p>
          <a:endParaRPr lang="es-ES" sz="2000" b="1"/>
        </a:p>
      </dgm:t>
    </dgm:pt>
    <dgm:pt modelId="{7E7C4A5E-3813-4E62-8701-AC2CDB909CE3}">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n" sz="2000" b="1" dirty="0">
              <a:latin typeface="Saysettha OT" panose="020B0504020207020204" pitchFamily="34" charset="-34"/>
              <a:cs typeface="Saysettha OT" panose="020B0504020207020204" pitchFamily="34" charset="-34"/>
            </a:rPr>
            <a:t>(</a:t>
          </a:r>
          <a:r>
            <a:rPr lang="lo-LA" sz="2000" b="1" dirty="0">
              <a:latin typeface="Saysettha OT" panose="020B0504020207020204" pitchFamily="34" charset="-34"/>
              <a:cs typeface="Saysettha OT" panose="020B0504020207020204" pitchFamily="34" charset="-34"/>
            </a:rPr>
            <a:t>ບົດຮຽນຈາກອະດີດ</a:t>
          </a:r>
          <a:r>
            <a:rPr lang="en" sz="2000" b="1" dirty="0">
              <a:latin typeface="Saysettha OT" panose="020B0504020207020204" pitchFamily="34" charset="-34"/>
              <a:cs typeface="Saysettha OT" panose="020B0504020207020204" pitchFamily="34" charset="-34"/>
            </a:rPr>
            <a:t>)</a:t>
          </a:r>
        </a:p>
      </dgm:t>
    </dgm:pt>
    <dgm:pt modelId="{6142C5ED-00DE-4880-BE19-DFE0725A7C33}" type="parTrans" cxnId="{CEFDE731-7B0B-4BE2-A396-A7FAF5FAD183}">
      <dgm:prSet/>
      <dgm:spPr/>
      <dgm:t>
        <a:bodyPr/>
        <a:lstStyle/>
        <a:p>
          <a:endParaRPr lang="es-ES" sz="2000" b="1"/>
        </a:p>
      </dgm:t>
    </dgm:pt>
    <dgm:pt modelId="{A1C3323B-B82F-491E-8DD0-B01EA676CE2D}" type="sibTrans" cxnId="{CEFDE731-7B0B-4BE2-A396-A7FAF5FAD183}">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en" sz="2000" b="1" dirty="0">
              <a:latin typeface="Saysettha OT" panose="020B0504020207020204" pitchFamily="34" charset="-34"/>
              <a:cs typeface="Saysettha OT" panose="020B0504020207020204" pitchFamily="34" charset="-34"/>
            </a:rPr>
            <a:t>1 </a:t>
          </a:r>
          <a:r>
            <a:rPr lang="lo-LA" sz="2000" b="1" dirty="0">
              <a:latin typeface="Saysettha OT" panose="020B0504020207020204" pitchFamily="34" charset="-34"/>
              <a:cs typeface="Saysettha OT" panose="020B0504020207020204" pitchFamily="34" charset="-34"/>
            </a:rPr>
            <a:t>ກຣທ</a:t>
          </a:r>
          <a:r>
            <a:rPr lang="en" sz="2000" b="1" dirty="0">
              <a:latin typeface="Saysettha OT" panose="020B0504020207020204" pitchFamily="34" charset="-34"/>
              <a:cs typeface="Saysettha OT" panose="020B0504020207020204" pitchFamily="34" charset="-34"/>
            </a:rPr>
            <a:t> 10:14-22</a:t>
          </a:r>
        </a:p>
      </dgm:t>
    </dgm:pt>
    <dgm:pt modelId="{716BA5BC-8650-4C80-A758-E545C9B2F9C1}" type="parTrans" cxnId="{A8CD50C4-9FB6-4D50-97CB-ECD47B5EE62A}">
      <dgm:prSet/>
      <dgm:spPr/>
      <dgm:t>
        <a:bodyPr/>
        <a:lstStyle/>
        <a:p>
          <a:endParaRPr lang="es-ES" sz="2000" b="1"/>
        </a:p>
      </dgm:t>
    </dgm:pt>
    <dgm:pt modelId="{C7CA6C9E-4294-4543-BF9B-72B740B78668}" type="sib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lo-LA" sz="2000" b="1" dirty="0">
              <a:solidFill>
                <a:schemeClr val="accent6">
                  <a:lumMod val="50000"/>
                </a:schemeClr>
              </a:solidFill>
              <a:latin typeface="Saysettha OT" panose="020B0504020207020204" pitchFamily="34" charset="-34"/>
              <a:cs typeface="Saysettha OT" panose="020B0504020207020204" pitchFamily="34" charset="-34"/>
            </a:rPr>
            <a:t>ຈອກຂອງພຣະເຈົ້າ ແລະ ຈອກຂອງຮູບເຄົາລົບ</a:t>
          </a:r>
          <a:endParaRPr lang="en" sz="2000" b="1" dirty="0">
            <a:solidFill>
              <a:schemeClr val="accent6">
                <a:lumMod val="50000"/>
              </a:schemeClr>
            </a:solidFill>
            <a:latin typeface="Saysettha OT" panose="020B0504020207020204" pitchFamily="34" charset="-34"/>
            <a:cs typeface="Saysettha OT" panose="020B0504020207020204" pitchFamily="34" charset="-34"/>
          </a:endParaRPr>
        </a:p>
      </dgm:t>
    </dgm:pt>
    <dgm:pt modelId="{2F0E6EA3-5BDE-437C-BAD3-EB384E4778E6}" type="parTrans" cxnId="{B5C5B7B3-FE0B-40E5-87E0-351D691C4778}">
      <dgm:prSet/>
      <dgm:spPr/>
      <dgm:t>
        <a:bodyPr/>
        <a:lstStyle/>
        <a:p>
          <a:endParaRPr lang="es-ES" sz="2000" b="1"/>
        </a:p>
      </dgm:t>
    </dgm:pt>
    <dgm:pt modelId="{EAEB4C2F-B6F7-4B4F-8268-CBF30DEF8D0B}" type="sibTrans" cxnId="{B5C5B7B3-FE0B-40E5-87E0-351D691C4778}">
      <dgm:prSet/>
      <dgm:spPr/>
      <dgm:t>
        <a:bodyPr/>
        <a:lstStyle/>
        <a:p>
          <a:endParaRPr lang="es-ES" sz="2000" b="1"/>
        </a:p>
      </dgm:t>
    </dgm:pt>
    <dgm:pt modelId="{F4FAD408-6E09-47FC-92F0-4776A48DC1A8}">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n" sz="2000" b="1" dirty="0">
              <a:latin typeface="Saysettha OT" panose="020B0504020207020204" pitchFamily="34" charset="-34"/>
              <a:cs typeface="Saysettha OT" panose="020B0504020207020204" pitchFamily="34" charset="-34"/>
            </a:rPr>
            <a:t>(</a:t>
          </a:r>
          <a:r>
            <a:rPr lang="lo-LA" sz="2000" b="1" dirty="0">
              <a:latin typeface="Saysettha OT" panose="020B0504020207020204" pitchFamily="34" charset="-34"/>
              <a:cs typeface="Saysettha OT" panose="020B0504020207020204" pitchFamily="34" charset="-34"/>
            </a:rPr>
            <a:t>ລະຖິ້ມຮູບເຄົາລົບ</a:t>
          </a:r>
          <a:r>
            <a:rPr lang="en" sz="2000" b="1" dirty="0">
              <a:latin typeface="Saysettha OT" panose="020B0504020207020204" pitchFamily="34" charset="-34"/>
              <a:cs typeface="Saysettha OT" panose="020B0504020207020204" pitchFamily="34" charset="-34"/>
            </a:rPr>
            <a:t>)</a:t>
          </a:r>
        </a:p>
      </dgm:t>
    </dgm:pt>
    <dgm:pt modelId="{30D9DF4E-3B0A-4ABD-9FDC-76505951A2CD}" type="parTrans" cxnId="{BA45627A-D583-42DB-AB3F-326266E3EE34}">
      <dgm:prSet/>
      <dgm:spPr/>
      <dgm:t>
        <a:bodyPr/>
        <a:lstStyle/>
        <a:p>
          <a:endParaRPr lang="es-ES" sz="2000" b="1"/>
        </a:p>
      </dgm:t>
    </dgm:pt>
    <dgm:pt modelId="{E63FCBAA-3762-4D0E-89A2-9141070EBAB7}" type="sibTrans" cxnId="{BA45627A-D583-42DB-AB3F-326266E3EE34}">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en" sz="2000" b="1" dirty="0">
              <a:latin typeface="Saysettha OT" panose="020B0504020207020204" pitchFamily="34" charset="-34"/>
              <a:cs typeface="Saysettha OT" panose="020B0504020207020204" pitchFamily="34" charset="-34"/>
            </a:rPr>
            <a:t>1 </a:t>
          </a:r>
          <a:r>
            <a:rPr lang="lo-LA" sz="2000" b="1" dirty="0">
              <a:latin typeface="Saysettha OT" panose="020B0504020207020204" pitchFamily="34" charset="-34"/>
              <a:cs typeface="Saysettha OT" panose="020B0504020207020204" pitchFamily="34" charset="-34"/>
            </a:rPr>
            <a:t>ກຣທ </a:t>
          </a:r>
          <a:r>
            <a:rPr lang="en" sz="2000" b="1" dirty="0">
              <a:latin typeface="Saysettha OT" panose="020B0504020207020204" pitchFamily="34" charset="-34"/>
              <a:cs typeface="Saysettha OT" panose="020B0504020207020204" pitchFamily="34" charset="-34"/>
            </a:rPr>
            <a:t>10:23-33</a:t>
          </a:r>
        </a:p>
      </dgm:t>
    </dgm:pt>
    <dgm:pt modelId="{9DBB4E95-5646-41A8-A5D6-7159A86BB88C}" type="parTrans" cxnId="{051BC786-8D26-4D9E-91A1-C74B41B91965}">
      <dgm:prSet/>
      <dgm:spPr/>
      <dgm:t>
        <a:bodyPr/>
        <a:lstStyle/>
        <a:p>
          <a:endParaRPr lang="es-ES" sz="2000" b="1"/>
        </a:p>
      </dgm:t>
    </dgm:pt>
    <dgm:pt modelId="{6ACE434A-AD9B-466D-A982-F0F1284FDFD6}" type="sib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lo-LA" sz="2000" b="1" dirty="0">
              <a:solidFill>
                <a:schemeClr val="accent3">
                  <a:lumMod val="50000"/>
                </a:schemeClr>
              </a:solidFill>
              <a:latin typeface="Saysettha OT" panose="020B0504020207020204" pitchFamily="34" charset="-34"/>
              <a:cs typeface="Saysettha OT" panose="020B0504020207020204" pitchFamily="34" charset="-34"/>
            </a:rPr>
            <a:t>ເຮັດທຸກສິ່ງເພື່ອຖວາຍກຽດແດ່ພຣະເຈົ້າ</a:t>
          </a:r>
          <a:endParaRPr lang="en" sz="2000" b="1" dirty="0">
            <a:solidFill>
              <a:schemeClr val="accent3">
                <a:lumMod val="50000"/>
              </a:schemeClr>
            </a:solidFill>
            <a:latin typeface="Saysettha OT" panose="020B0504020207020204" pitchFamily="34" charset="-34"/>
            <a:cs typeface="Saysettha OT" panose="020B0504020207020204" pitchFamily="34" charset="-34"/>
          </a:endParaRPr>
        </a:p>
      </dgm:t>
    </dgm:pt>
    <dgm:pt modelId="{BA06FD9E-E4F9-4DBE-93A9-02580831DF2A}" type="parTrans" cxnId="{F5479E2A-AF07-4B80-9E03-633BDE5EFFFC}">
      <dgm:prSet/>
      <dgm:spPr/>
      <dgm:t>
        <a:bodyPr/>
        <a:lstStyle/>
        <a:p>
          <a:endParaRPr lang="es-ES" sz="2000" b="1"/>
        </a:p>
      </dgm:t>
    </dgm:pt>
    <dgm:pt modelId="{7057C2B2-13DB-4594-9FC3-FD03734FFA1D}" type="sibTrans" cxnId="{F5479E2A-AF07-4B80-9E03-633BDE5EFFFC}">
      <dgm:prSet/>
      <dgm:spPr/>
      <dgm:t>
        <a:bodyPr/>
        <a:lstStyle/>
        <a:p>
          <a:endParaRPr lang="es-ES" sz="2000" b="1"/>
        </a:p>
      </dgm:t>
    </dgm:pt>
    <dgm:pt modelId="{F5B9CF13-9D89-4323-A0E7-B4BCDAC219F8}">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en" sz="2000" b="1" dirty="0">
              <a:latin typeface="Saysettha OT" panose="020B0504020207020204" pitchFamily="34" charset="-34"/>
              <a:cs typeface="Saysettha OT" panose="020B0504020207020204" pitchFamily="34" charset="-34"/>
            </a:rPr>
            <a:t>(</a:t>
          </a:r>
          <a:r>
            <a:rPr lang="lo-LA" sz="2000" b="1" dirty="0">
              <a:latin typeface="Saysettha OT" panose="020B0504020207020204" pitchFamily="34" charset="-34"/>
              <a:cs typeface="Saysettha OT" panose="020B0504020207020204" pitchFamily="34" charset="-34"/>
            </a:rPr>
            <a:t>ສິ່ງໃດທີ່ຖືກຕ້ອງຕາມກົດໝາຍ ແລະ ສິ່ງໃດທີ່ບໍ່ເໝາະສົມ</a:t>
          </a:r>
          <a:r>
            <a:rPr lang="en" sz="2000" b="1" dirty="0">
              <a:latin typeface="Saysettha OT" panose="020B0504020207020204" pitchFamily="34" charset="-34"/>
              <a:cs typeface="Saysettha OT" panose="020B0504020207020204" pitchFamily="34" charset="-34"/>
            </a:rPr>
            <a:t>)</a:t>
          </a:r>
        </a:p>
      </dgm:t>
    </dgm:pt>
    <dgm:pt modelId="{39DD5979-1606-42C9-ACE9-FB44F3DB702E}" type="parTrans" cxnId="{74EB4B43-8E0F-4CD6-A0FA-4D350F864E23}">
      <dgm:prSet/>
      <dgm:spPr/>
      <dgm:t>
        <a:bodyPr/>
        <a:lstStyle/>
        <a:p>
          <a:endParaRPr lang="es-ES" sz="2000" b="1"/>
        </a:p>
      </dgm:t>
    </dgm:pt>
    <dgm:pt modelId="{32809D65-05FB-4909-AC01-4D08D8411DA1}" type="sibTrans" cxnId="{74EB4B43-8E0F-4CD6-A0FA-4D350F864E23}">
      <dgm:prSet/>
      <dgm:spPr/>
      <dgm:t>
        <a:bodyPr/>
        <a:lstStyle/>
        <a:p>
          <a:endParaRPr lang="es-ES" sz="2000" b="1"/>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C4A7E905-CA6B-40FD-99DC-C6E089C2290B}" type="presOf" srcId="{833BD500-A8CE-4DE4-BB13-C2698E84EA96}" destId="{EFC215ED-B80C-46B7-91C7-A6AC412A000D}" srcOrd="0" destOrd="1" presId="urn:microsoft.com/office/officeart/2005/8/layout/vList2"/>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5D03F124-52E2-486E-A89B-D50A3CE4BB77}" type="presOf" srcId="{7E7C4A5E-3813-4E62-8701-AC2CDB909CE3}" destId="{10B49261-2E38-4333-877D-540977F0CE76}" srcOrd="0" destOrd="1"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CEFDE731-7B0B-4BE2-A396-A7FAF5FAD183}" srcId="{2DD08215-E7C0-406F-A2C1-B933C43095E0}" destId="{7E7C4A5E-3813-4E62-8701-AC2CDB909CE3}" srcOrd="1" destOrd="0" parTransId="{6142C5ED-00DE-4880-BE19-DFE0725A7C33}" sibTransId="{A1C3323B-B82F-491E-8DD0-B01EA676CE2D}"/>
    <dgm:cxn modelId="{1D9DB933-B562-49AA-A92D-BAA94C19B152}" type="presOf" srcId="{A0487429-BEEA-4814-A7FD-DF3D8DDB8992}" destId="{D23DF7B9-1508-4D64-BF74-796D8F9392E5}" srcOrd="0" destOrd="0" presId="urn:microsoft.com/office/officeart/2005/8/layout/vList2"/>
    <dgm:cxn modelId="{8568455E-AD73-48C8-86B0-FCB1EB756C32}" type="presOf" srcId="{827423D8-1AD9-46A3-A11E-90EEBF91BB4E}" destId="{CBDBDD01-3099-41C2-BE30-1FC52A6D2D21}" srcOrd="0" destOrd="1" presId="urn:microsoft.com/office/officeart/2005/8/layout/vList2"/>
    <dgm:cxn modelId="{7835A542-DEE3-492D-AF86-4C7E692D928E}" type="presOf" srcId="{3309BE94-2E55-4780-8847-E2314BB6B5CA}" destId="{E02B32B1-A93B-45CE-A8E9-B011A91A1719}" srcOrd="0" destOrd="0" presId="urn:microsoft.com/office/officeart/2005/8/layout/vList2"/>
    <dgm:cxn modelId="{74EB4B43-8E0F-4CD6-A0FA-4D350F864E23}" srcId="{0E15DC5B-1B4C-48A9-B98F-835B260FC666}" destId="{F5B9CF13-9D89-4323-A0E7-B4BCDAC219F8}" srcOrd="1" destOrd="0" parTransId="{39DD5979-1606-42C9-ACE9-FB44F3DB702E}" sibTransId="{32809D65-05FB-4909-AC01-4D08D8411DA1}"/>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70799054-57CD-4CB9-B9BE-26BF34C02D26}" type="presOf" srcId="{F4FAD408-6E09-47FC-92F0-4776A48DC1A8}" destId="{F6C34058-B94A-4665-B0D2-FAC45F96C35E}" srcOrd="0" destOrd="1" presId="urn:microsoft.com/office/officeart/2005/8/layout/vList2"/>
    <dgm:cxn modelId="{85973558-BC2B-40FE-A323-BC8AF96F0D64}" type="presOf" srcId="{D02A6EB1-2A9E-4313-AFC2-7525C8869E9E}" destId="{F6C34058-B94A-4665-B0D2-FAC45F96C35E}" srcOrd="0" destOrd="0" presId="urn:microsoft.com/office/officeart/2005/8/layout/vList2"/>
    <dgm:cxn modelId="{BA45627A-D583-42DB-AB3F-326266E3EE34}" srcId="{3309BE94-2E55-4780-8847-E2314BB6B5CA}" destId="{F4FAD408-6E09-47FC-92F0-4776A48DC1A8}" srcOrd="1" destOrd="0" parTransId="{30D9DF4E-3B0A-4ABD-9FDC-76505951A2CD}" sibTransId="{E63FCBAA-3762-4D0E-89A2-9141070EBAB7}"/>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94E011A1-70A7-41C1-89BC-2A9EC83988EF}" srcId="{A0487429-BEEA-4814-A7FD-DF3D8DDB8992}" destId="{833BD500-A8CE-4DE4-BB13-C2698E84EA96}" srcOrd="1" destOrd="0" parTransId="{736F7864-FAC2-4C78-9D1E-EFC065EEEDC2}" sibTransId="{1B877C3B-E374-4DED-B0B4-4C6FF71C41C7}"/>
    <dgm:cxn modelId="{28B616A5-962E-4E3B-915E-283FD71556C5}" type="presOf" srcId="{F5B9CF13-9D89-4323-A0E7-B4BCDAC219F8}" destId="{A64A5609-2709-430E-A009-E012925686C4}" srcOrd="0" destOrd="1" presId="urn:microsoft.com/office/officeart/2005/8/layout/vList2"/>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5F0486D8-51B4-482B-870D-B2B9BC0AE83C}" srcId="{118D28A0-2C81-4E20-83D8-337E72355E0C}" destId="{827423D8-1AD9-46A3-A11E-90EEBF91BB4E}" srcOrd="1" destOrd="0" parTransId="{10F515B2-ED3A-409F-BCD3-D9353A3A44C3}" sibTransId="{9ADDA0EC-1591-4B58-B3BA-E14D06682C5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en" sz="1800" b="1" dirty="0">
              <a:effectLst>
                <a:outerShdw blurRad="38100" dist="38100" dir="2700000" algn="tl">
                  <a:srgbClr val="000000"/>
                </a:outerShdw>
              </a:effectLst>
              <a:latin typeface="Saysettha OT" panose="020B0504020207020204" pitchFamily="34" charset="-34"/>
              <a:cs typeface="Saysettha OT" panose="020B0504020207020204" pitchFamily="34" charset="-34"/>
            </a:rPr>
            <a:t>1 </a:t>
          </a:r>
          <a:r>
            <a:rPr lang="lo-LA" sz="1800" b="1" dirty="0">
              <a:effectLst>
                <a:outerShdw blurRad="38100" dist="38100" dir="2700000" algn="tl">
                  <a:srgbClr val="000000"/>
                </a:outerShdw>
              </a:effectLst>
              <a:latin typeface="Saysettha OT" panose="020B0504020207020204" pitchFamily="34" charset="-34"/>
              <a:cs typeface="Saysettha OT" panose="020B0504020207020204" pitchFamily="34" charset="-34"/>
            </a:rPr>
            <a:t>ກຣທ</a:t>
          </a:r>
          <a:r>
            <a:rPr lang="en" sz="1800" b="1" dirty="0">
              <a:effectLst>
                <a:outerShdw blurRad="38100" dist="38100" dir="2700000" algn="tl">
                  <a:srgbClr val="000000"/>
                </a:outerShdw>
              </a:effectLst>
              <a:latin typeface="Saysettha OT" panose="020B0504020207020204" pitchFamily="34" charset="-34"/>
              <a:cs typeface="Saysettha OT" panose="020B0504020207020204" pitchFamily="34" charset="-34"/>
            </a:rPr>
            <a:t> 8:4-7a</a:t>
          </a: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lo-LA" sz="1800" b="1" dirty="0">
              <a:latin typeface="Saysettha OT" panose="020B0504020207020204" pitchFamily="34" charset="-34"/>
              <a:cs typeface="Saysettha OT" panose="020B0504020207020204" pitchFamily="34" charset="-34"/>
            </a:rPr>
            <a:t>ກຸ່ມທີ່ເຂັ້ມແຂງເຂົ້າໃຈວ່າ ຮູບເຄົາລົບນັ້ນບໍ່ມີຫຍັງເລີຍ ເພາະມີພຣະເຈົ້າທີ່ທ່ຽງແທ້ພຽງອົງດຽວ</a:t>
          </a:r>
          <a:r>
            <a:rPr lang="en" sz="1800" b="1" dirty="0">
              <a:latin typeface="Saysettha OT" panose="020B0504020207020204" pitchFamily="34" charset="-34"/>
              <a:cs typeface="Saysettha OT" panose="020B0504020207020204" pitchFamily="34" charset="-34"/>
            </a:rPr>
            <a:t>.</a:t>
          </a:r>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lo-LA" sz="1800" b="1" dirty="0">
              <a:latin typeface="Saysettha OT" panose="020B0504020207020204" pitchFamily="34" charset="-34"/>
              <a:cs typeface="Saysettha OT" panose="020B0504020207020204" pitchFamily="34" charset="-34"/>
            </a:rPr>
            <a:t>ກຸ່ມອ່ອນແອຍັງບໍ່ເຂົ້າໃຈຈຸດນີ້</a:t>
          </a:r>
          <a:endParaRPr lang="en" sz="1800" b="1" dirty="0">
            <a:latin typeface="Saysettha OT" panose="020B0504020207020204" pitchFamily="34" charset="-34"/>
            <a:cs typeface="Saysettha OT" panose="020B0504020207020204" pitchFamily="34" charset="-34"/>
          </a:endParaRPr>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1800" b="1" dirty="0">
              <a:effectLst>
                <a:outerShdw blurRad="38100" dist="38100" dir="2700000" algn="tl">
                  <a:srgbClr val="000000"/>
                </a:outerShdw>
              </a:effectLst>
              <a:latin typeface="Saysettha OT" panose="020B0504020207020204" pitchFamily="34" charset="-34"/>
              <a:cs typeface="Saysettha OT" panose="020B0504020207020204" pitchFamily="34" charset="-34"/>
            </a:rPr>
            <a:t>1 </a:t>
          </a:r>
          <a:r>
            <a:rPr lang="lo-LA" sz="1800" b="1" dirty="0">
              <a:effectLst>
                <a:outerShdw blurRad="38100" dist="38100" dir="2700000" algn="tl">
                  <a:srgbClr val="000000"/>
                </a:outerShdw>
              </a:effectLst>
              <a:latin typeface="Saysettha OT" panose="020B0504020207020204" pitchFamily="34" charset="-34"/>
              <a:cs typeface="Saysettha OT" panose="020B0504020207020204" pitchFamily="34" charset="-34"/>
            </a:rPr>
            <a:t>ກຣທ</a:t>
          </a:r>
          <a:r>
            <a:rPr lang="en" sz="1800" b="1" dirty="0">
              <a:effectLst>
                <a:outerShdw blurRad="38100" dist="38100" dir="2700000" algn="tl">
                  <a:srgbClr val="000000"/>
                </a:outerShdw>
              </a:effectLst>
              <a:latin typeface="Saysettha OT" panose="020B0504020207020204" pitchFamily="34" charset="-34"/>
              <a:cs typeface="Saysettha OT" panose="020B0504020207020204" pitchFamily="34" charset="-34"/>
            </a:rPr>
            <a:t> 8:7b</a:t>
          </a: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lo-LA" sz="1600" b="1" dirty="0">
              <a:latin typeface="Saysettha OT" panose="020B0504020207020204" pitchFamily="34" charset="-34"/>
              <a:cs typeface="Saysettha OT" panose="020B0504020207020204" pitchFamily="34" charset="-34"/>
            </a:rPr>
            <a:t>ກຸ່ມທີ່ເຂັ້ມແຂງກິນຊີ້ນທີ່ຖວາຍບູຊາແກ່ຮູບເຄົາລົບ, ເພາະພວກເຂົາຮູ້ວ່າ ຮູບເຄົາລົບບໍ່ສາມາດປົນເປື້ອນອາຫານໄດ້</a:t>
          </a:r>
          <a:endParaRPr lang="en" sz="1600" b="1" dirty="0">
            <a:latin typeface="Saysettha OT" panose="020B0504020207020204" pitchFamily="34" charset="-34"/>
            <a:cs typeface="Saysettha OT" panose="020B0504020207020204" pitchFamily="34" charset="-34"/>
          </a:endParaRPr>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lo-LA" sz="1800" b="1" dirty="0">
              <a:latin typeface="Saysettha OT" panose="020B0504020207020204" pitchFamily="34" charset="-34"/>
              <a:cs typeface="Saysettha OT" panose="020B0504020207020204" pitchFamily="34" charset="-34"/>
            </a:rPr>
            <a:t>ກຸ່ມອ່ອນແອເຊື່ອວ່າພວກເຂົາກະທໍາບາບຖ້າກິນຊີ້ນນັ້ນ</a:t>
          </a:r>
          <a:endParaRPr lang="en" sz="1800" b="1" dirty="0">
            <a:latin typeface="Saysettha OT" panose="020B0504020207020204" pitchFamily="34" charset="-34"/>
            <a:cs typeface="Saysettha OT" panose="020B0504020207020204" pitchFamily="34" charset="-34"/>
          </a:endParaRPr>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pPr>
            <a:buNone/>
          </a:pPr>
          <a:r>
            <a:rPr lang="en" sz="2000" b="1" dirty="0">
              <a:solidFill>
                <a:schemeClr val="accent2">
                  <a:lumMod val="50000"/>
                </a:schemeClr>
              </a:solidFill>
            </a:rPr>
            <a:t>⁕ </a:t>
          </a:r>
          <a:r>
            <a:rPr lang="en" sz="2000" b="1" dirty="0">
              <a:solidFill>
                <a:schemeClr val="tx1"/>
              </a:solidFill>
            </a:rPr>
            <a:t>Right to be fed by the congregation (1 Cor. 9:4)</a:t>
          </a:r>
          <a:endParaRPr lang="es-ES" sz="20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buNone/>
          </a:pPr>
          <a:r>
            <a:rPr lang="en" sz="2000" b="1" dirty="0">
              <a:solidFill>
                <a:schemeClr val="tx2">
                  <a:lumMod val="20000"/>
                  <a:lumOff val="80000"/>
                </a:schemeClr>
              </a:solidFill>
              <a:effectLst>
                <a:outerShdw blurRad="38100" dist="38100" dir="2700000" algn="tl">
                  <a:srgbClr val="000000"/>
                </a:outerShdw>
              </a:effectLst>
            </a:rPr>
            <a:t>⁕ </a:t>
          </a:r>
          <a:r>
            <a:rPr lang="en" sz="2000" b="1" dirty="0">
              <a:effectLst>
                <a:outerShdw blurRad="38100" dist="38100" dir="2700000" algn="tl">
                  <a:srgbClr val="000000"/>
                </a:outerShdw>
              </a:effectLst>
            </a:rPr>
            <a:t>Right to be accompanied by his wife (1 Cor. 9:5)</a:t>
          </a:r>
          <a:endParaRPr lang="es-ES" sz="2000" dirty="0">
            <a:effectLst>
              <a:outerShdw blurRad="38100" dist="38100" dir="2700000" algn="tl">
                <a:srgbClr val="000000"/>
              </a:outerShdw>
            </a:effectLst>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buNone/>
            <a:tabLst>
              <a:tab pos="269875" algn="l"/>
            </a:tabLst>
          </a:pPr>
          <a:r>
            <a:rPr lang="en" sz="2000" b="1" dirty="0">
              <a:solidFill>
                <a:schemeClr val="accent5">
                  <a:lumMod val="20000"/>
                  <a:lumOff val="80000"/>
                </a:schemeClr>
              </a:solidFill>
              <a:effectLst>
                <a:outerShdw blurRad="50800" dist="38100" dir="5400000" algn="ctr" rotWithShape="0">
                  <a:schemeClr val="tx1"/>
                </a:outerShdw>
              </a:effectLst>
            </a:rPr>
            <a:t>⁕ </a:t>
          </a:r>
          <a:r>
            <a:rPr lang="en" sz="2000" b="1" dirty="0">
              <a:effectLst>
                <a:outerShdw blurRad="50800" dist="38100" dir="5400000" algn="ctr" rotWithShape="0">
                  <a:schemeClr val="tx1"/>
                </a:outerShdw>
              </a:effectLst>
            </a:rPr>
            <a:t>Right not to perform common maintenance work (1 Cor. 9:6)</a:t>
          </a:r>
          <a:endParaRPr lang="es-ES" sz="2000" dirty="0">
            <a:effectLst>
              <a:outerShdw blurRad="50800" dist="38100" dir="5400000" algn="ctr" rotWithShape="0">
                <a:schemeClr val="tx1"/>
              </a:outerShdw>
            </a:effectLst>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a:lstStyle/>
        <a:p>
          <a:pPr>
            <a:buFont typeface="Wingdings" panose="05000000000000000000" pitchFamily="2" charset="2"/>
            <a:buChar char="Ø"/>
            <a:tabLst>
              <a:tab pos="1433513" algn="l"/>
            </a:tabLst>
          </a:pPr>
          <a:r>
            <a:rPr lang="en" sz="2000" b="1" dirty="0">
              <a:solidFill>
                <a:schemeClr val="tx1"/>
              </a:solidFill>
            </a:rPr>
            <a:t>Paul renounces his right as an apostle to be supported by the churches he ministers to, as other apostles did.</a:t>
          </a:r>
          <a:endParaRPr lang="es-ES" sz="2000" dirty="0">
            <a:solidFill>
              <a:schemeClr val="tx1"/>
            </a:solidFill>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a:lstStyle/>
        <a:p>
          <a:pPr>
            <a:buFont typeface="Wingdings" panose="05000000000000000000" pitchFamily="2" charset="2"/>
            <a:buChar char="Ø"/>
          </a:pPr>
          <a:r>
            <a:rPr lang="en" sz="2000" b="1" dirty="0">
              <a:effectLst>
                <a:outerShdw blurRad="38100" dist="38100" dir="2700000" algn="tl">
                  <a:srgbClr val="000000"/>
                </a:outerShdw>
              </a:effectLst>
            </a:rPr>
            <a:t>The general practice among the apostles was for them to travel with their wives to care for them and assist them in their ministry. This woman, like her husband, would have the right to be supported by the church.</a:t>
          </a:r>
          <a:endParaRPr lang="es-ES" sz="2000" dirty="0">
            <a:effectLst>
              <a:outerShdw blurRad="38100" dist="38100" dir="2700000" algn="tl">
                <a:srgbClr val="000000"/>
              </a:outerShdw>
            </a:effectLst>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lang="en" sz="2000" b="1" dirty="0">
              <a:effectLst>
                <a:outerShdw blurRad="50800" dist="38100" dir="5400000" algn="ctr" rotWithShape="0">
                  <a:schemeClr val="tx1"/>
                </a:outerShdw>
              </a:effectLst>
            </a:rPr>
            <a:t>Paul wants to earn his living to avoid people thinking he wants to take advantage of his audience, and to give them a demonstration of selflessness.</a:t>
          </a:r>
          <a:endParaRPr lang="es-ES" sz="2000" dirty="0">
            <a:effectLst>
              <a:outerShdw blurRad="50800" dist="38100" dir="5400000" algn="ctr" rotWithShape="0">
                <a:schemeClr val="tx1"/>
              </a:outerShdw>
            </a:effectLst>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D23052DE-8F53-4A16-8278-AA2E89B9A3A9}" srcId="{03942CB3-9D9C-4136-8880-46DADD6644AC}" destId="{49EC6A2F-89BB-4D45-AD42-2C2217D52EE7}" srcOrd="0" destOrd="0" parTransId="{8457B35D-12C9-4919-80C4-CAC586FA105F}" sibTransId="{AE3800F5-C4EC-4127-A793-A2EC1E3A0126}"/>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en" sz="2000" b="1" dirty="0">
              <a:effectLst>
                <a:outerShdw blurRad="38100" dist="38100" dir="2700000" algn="tl">
                  <a:srgbClr val="000000">
                    <a:alpha val="43137"/>
                  </a:srgbClr>
                </a:outerShdw>
              </a:effectLst>
            </a:rPr>
            <a:t>The butcher shop sold both food sacrificed to idols and food that had not been sacrificed. The believer was not to ask about its origin so as not to give the impression that he considered it unlawful to eat that kind of meat</a:t>
          </a:r>
          <a:br>
            <a:rPr lang="en"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 10:25).</a:t>
          </a:r>
          <a:endParaRPr lang="es-ES" sz="2000" dirty="0">
            <a:effectLst>
              <a:outerShdw blurRad="38100" dist="38100" dir="2700000" algn="tl">
                <a:srgbClr val="000000">
                  <a:alpha val="43137"/>
                </a:srgbClr>
              </a:outerShdw>
            </a:effectLst>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pPr algn="ctr"/>
          <a:r>
            <a:rPr lang="en" sz="2000" b="1" dirty="0">
              <a:effectLst>
                <a:outerShdw blurRad="38100" dist="38100" dir="2700000" algn="tl">
                  <a:srgbClr val="000000">
                    <a:alpha val="43137"/>
                  </a:srgbClr>
                </a:outerShdw>
              </a:effectLst>
            </a:rPr>
            <a:t>An unbeliever invited a believer to eat. The believer ate without question (everything is permissible for him). But the host said that the meat had been offered to an idol. Therefore, so as not to offend the host's conscience, it was deemed inappropriate for the believer to partake of that meat</a:t>
          </a:r>
          <a:br>
            <a:rPr lang="en"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Corinthians 10:27-29).</a:t>
          </a:r>
          <a:endParaRPr lang="es-ES" sz="2000" dirty="0">
            <a:effectLst>
              <a:outerShdw blurRad="38100" dist="38100" dir="2700000" algn="tl">
                <a:srgbClr val="000000">
                  <a:alpha val="43137"/>
                </a:srgbClr>
              </a:outerShdw>
            </a:effectLst>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75759" custLinFactNeighborX="50877" custLinFactNeighborY="-7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56971" custLinFactNeighborY="3988"/>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75759" custScaleY="134237" custLinFactNeighborX="-4952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ScaleY="134237" custLinFactX="100000" custLinFactNeighborX="156312" custLinFactNeighborY="2051"/>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2732"/>
          <a:ext cx="5886449" cy="242181"/>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latin typeface="Saysettha OT" panose="020B0504020207020204" pitchFamily="34" charset="-34"/>
              <a:cs typeface="Saysettha OT" panose="020B0504020207020204" pitchFamily="34" charset="-34"/>
            </a:rPr>
            <a:t>1 </a:t>
          </a:r>
          <a:r>
            <a:rPr lang="lo-LA" sz="2000" b="1" kern="1200" dirty="0">
              <a:latin typeface="Saysettha OT" panose="020B0504020207020204" pitchFamily="34" charset="-34"/>
              <a:cs typeface="Saysettha OT" panose="020B0504020207020204" pitchFamily="34" charset="-34"/>
            </a:rPr>
            <a:t>ກຣທ</a:t>
          </a:r>
          <a:r>
            <a:rPr lang="en" sz="2000" b="1" kern="1200" dirty="0">
              <a:latin typeface="Saysettha OT" panose="020B0504020207020204" pitchFamily="34" charset="-34"/>
              <a:cs typeface="Saysettha OT" panose="020B0504020207020204" pitchFamily="34" charset="-34"/>
            </a:rPr>
            <a:t> 8</a:t>
          </a:r>
        </a:p>
      </dsp:txBody>
      <dsp:txXfrm>
        <a:off x="11822" y="14554"/>
        <a:ext cx="5862805" cy="218537"/>
      </dsp:txXfrm>
    </dsp:sp>
    <dsp:sp modelId="{CBDBDD01-3099-41C2-BE30-1FC52A6D2D21}">
      <dsp:nvSpPr>
        <dsp:cNvPr id="0" name=""/>
        <dsp:cNvSpPr/>
      </dsp:nvSpPr>
      <dsp:spPr>
        <a:xfrm>
          <a:off x="0" y="244914"/>
          <a:ext cx="5886449" cy="957375"/>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lo-LA" sz="2000" b="1" kern="1200" dirty="0">
              <a:solidFill>
                <a:srgbClr val="105660"/>
              </a:solidFill>
              <a:latin typeface="Saysettha OT" panose="020B0504020207020204" pitchFamily="34" charset="-34"/>
              <a:cs typeface="Saysettha OT" panose="020B0504020207020204" pitchFamily="34" charset="-34"/>
            </a:rPr>
            <a:t>ອາຫານທີ່ຖວາຍແກ່ຮູບເຄົາລົບ</a:t>
          </a:r>
          <a:endParaRPr lang="en" sz="2000" b="1" kern="1200" dirty="0">
            <a:solidFill>
              <a:srgbClr val="105660"/>
            </a:solidFill>
            <a:latin typeface="Saysettha OT" panose="020B0504020207020204" pitchFamily="34" charset="-34"/>
            <a:cs typeface="Saysettha OT" panose="020B0504020207020204" pitchFamily="34" charset="-34"/>
          </a:endParaRPr>
        </a:p>
        <a:p>
          <a:pPr marL="228600" lvl="1" indent="-228600" algn="l" defTabSz="889000">
            <a:lnSpc>
              <a:spcPct val="90000"/>
            </a:lnSpc>
            <a:spcBef>
              <a:spcPct val="0"/>
            </a:spcBef>
            <a:spcAft>
              <a:spcPct val="20000"/>
            </a:spcAft>
            <a:buNone/>
          </a:pPr>
          <a:r>
            <a:rPr lang="en" sz="2000" b="1" kern="1200" dirty="0">
              <a:latin typeface="Saysettha OT" panose="020B0504020207020204" pitchFamily="34" charset="-34"/>
              <a:cs typeface="Saysettha OT" panose="020B0504020207020204" pitchFamily="34" charset="-34"/>
            </a:rPr>
            <a:t>(</a:t>
          </a:r>
          <a:r>
            <a:rPr lang="lo-LA" sz="2000" b="1" kern="1200" dirty="0">
              <a:latin typeface="Saysettha OT" panose="020B0504020207020204" pitchFamily="34" charset="-34"/>
              <a:cs typeface="Saysettha OT" panose="020B0504020207020204" pitchFamily="34" charset="-34"/>
            </a:rPr>
            <a:t>ຄວາມຮູ້ ແລະ ຄວາມຮັກ</a:t>
          </a:r>
          <a:r>
            <a:rPr lang="en" sz="2000" b="1" kern="1200" dirty="0">
              <a:latin typeface="Saysettha OT" panose="020B0504020207020204" pitchFamily="34" charset="-34"/>
              <a:cs typeface="Saysettha OT" panose="020B0504020207020204" pitchFamily="34" charset="-34"/>
            </a:rPr>
            <a:t>)</a:t>
          </a:r>
        </a:p>
      </dsp:txBody>
      <dsp:txXfrm>
        <a:off x="0" y="244914"/>
        <a:ext cx="5886449" cy="957375"/>
      </dsp:txXfrm>
    </dsp:sp>
    <dsp:sp modelId="{D23DF7B9-1508-4D64-BF74-796D8F9392E5}">
      <dsp:nvSpPr>
        <dsp:cNvPr id="0" name=""/>
        <dsp:cNvSpPr/>
      </dsp:nvSpPr>
      <dsp:spPr>
        <a:xfrm>
          <a:off x="0" y="1202289"/>
          <a:ext cx="5886449" cy="242181"/>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latin typeface="Saysettha OT" panose="020B0504020207020204" pitchFamily="34" charset="-34"/>
              <a:cs typeface="Saysettha OT" panose="020B0504020207020204" pitchFamily="34" charset="-34"/>
            </a:rPr>
            <a:t>1 </a:t>
          </a:r>
          <a:r>
            <a:rPr lang="lo-LA" sz="2000" b="1" kern="1200" dirty="0">
              <a:latin typeface="Saysettha OT" panose="020B0504020207020204" pitchFamily="34" charset="-34"/>
              <a:cs typeface="Saysettha OT" panose="020B0504020207020204" pitchFamily="34" charset="-34"/>
            </a:rPr>
            <a:t>ກຣທ</a:t>
          </a:r>
          <a:r>
            <a:rPr lang="en" sz="2000" b="1" kern="1200" dirty="0">
              <a:latin typeface="Saysettha OT" panose="020B0504020207020204" pitchFamily="34" charset="-34"/>
              <a:cs typeface="Saysettha OT" panose="020B0504020207020204" pitchFamily="34" charset="-34"/>
            </a:rPr>
            <a:t> 9</a:t>
          </a:r>
        </a:p>
      </dsp:txBody>
      <dsp:txXfrm>
        <a:off x="11822" y="1214111"/>
        <a:ext cx="5862805" cy="218537"/>
      </dsp:txXfrm>
    </dsp:sp>
    <dsp:sp modelId="{EFC215ED-B80C-46B7-91C7-A6AC412A000D}">
      <dsp:nvSpPr>
        <dsp:cNvPr id="0" name=""/>
        <dsp:cNvSpPr/>
      </dsp:nvSpPr>
      <dsp:spPr>
        <a:xfrm>
          <a:off x="0" y="1444470"/>
          <a:ext cx="5886449" cy="957375"/>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lo-LA" sz="2000" b="1" kern="1200" dirty="0">
              <a:solidFill>
                <a:schemeClr val="accent1">
                  <a:lumMod val="50000"/>
                </a:schemeClr>
              </a:solidFill>
              <a:latin typeface="Saysettha OT" panose="020B0504020207020204" pitchFamily="34" charset="-34"/>
              <a:cs typeface="Saysettha OT" panose="020B0504020207020204" pitchFamily="34" charset="-34"/>
            </a:rPr>
            <a:t>ອຈ ໂປໂລ ສະຫລະສິດຂອງຕົນເອງ</a:t>
          </a:r>
          <a:endParaRPr lang="en" sz="2000" b="1" kern="1200" dirty="0">
            <a:solidFill>
              <a:schemeClr val="accent1">
                <a:lumMod val="50000"/>
              </a:schemeClr>
            </a:solidFill>
            <a:latin typeface="Saysettha OT" panose="020B0504020207020204" pitchFamily="34" charset="-34"/>
            <a:cs typeface="Saysettha OT" panose="020B0504020207020204" pitchFamily="34" charset="-34"/>
          </a:endParaRPr>
        </a:p>
        <a:p>
          <a:pPr marL="228600" lvl="1" indent="-228600" algn="l" defTabSz="889000">
            <a:lnSpc>
              <a:spcPct val="90000"/>
            </a:lnSpc>
            <a:spcBef>
              <a:spcPct val="0"/>
            </a:spcBef>
            <a:spcAft>
              <a:spcPct val="20000"/>
            </a:spcAft>
            <a:buNone/>
          </a:pPr>
          <a:r>
            <a:rPr lang="en" sz="2000" b="1" kern="1200" dirty="0">
              <a:latin typeface="Saysettha OT" panose="020B0504020207020204" pitchFamily="34" charset="-34"/>
              <a:cs typeface="Saysettha OT" panose="020B0504020207020204" pitchFamily="34" charset="-34"/>
            </a:rPr>
            <a:t>(</a:t>
          </a:r>
          <a:r>
            <a:rPr lang="lo-LA" sz="2000" b="1" kern="1200" dirty="0">
              <a:latin typeface="Saysettha OT" panose="020B0504020207020204" pitchFamily="34" charset="-34"/>
              <a:cs typeface="Saysettha OT" panose="020B0504020207020204" pitchFamily="34" charset="-34"/>
            </a:rPr>
            <a:t>ສິດຂອງຂ່າວປະເສີດ</a:t>
          </a:r>
          <a:r>
            <a:rPr lang="en" sz="2000" b="1" kern="1200" dirty="0">
              <a:latin typeface="Saysettha OT" panose="020B0504020207020204" pitchFamily="34" charset="-34"/>
              <a:cs typeface="Saysettha OT" panose="020B0504020207020204" pitchFamily="34" charset="-34"/>
            </a:rPr>
            <a:t>)</a:t>
          </a:r>
        </a:p>
      </dsp:txBody>
      <dsp:txXfrm>
        <a:off x="0" y="1444470"/>
        <a:ext cx="5886449" cy="957375"/>
      </dsp:txXfrm>
    </dsp:sp>
    <dsp:sp modelId="{44612A3A-7010-455E-982D-13892276492C}">
      <dsp:nvSpPr>
        <dsp:cNvPr id="0" name=""/>
        <dsp:cNvSpPr/>
      </dsp:nvSpPr>
      <dsp:spPr>
        <a:xfrm>
          <a:off x="0" y="2401845"/>
          <a:ext cx="5886449" cy="242181"/>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latin typeface="Saysettha OT" panose="020B0504020207020204" pitchFamily="34" charset="-34"/>
              <a:cs typeface="Saysettha OT" panose="020B0504020207020204" pitchFamily="34" charset="-34"/>
            </a:rPr>
            <a:t>1 </a:t>
          </a:r>
          <a:r>
            <a:rPr lang="lo-LA" sz="2000" b="1" kern="1200" dirty="0">
              <a:latin typeface="Saysettha OT" panose="020B0504020207020204" pitchFamily="34" charset="-34"/>
              <a:cs typeface="Saysettha OT" panose="020B0504020207020204" pitchFamily="34" charset="-34"/>
            </a:rPr>
            <a:t>ກຣທ</a:t>
          </a:r>
          <a:r>
            <a:rPr lang="en" sz="2000" b="1" kern="1200" dirty="0">
              <a:latin typeface="Saysettha OT" panose="020B0504020207020204" pitchFamily="34" charset="-34"/>
              <a:cs typeface="Saysettha OT" panose="020B0504020207020204" pitchFamily="34" charset="-34"/>
            </a:rPr>
            <a:t> 10:1-13</a:t>
          </a:r>
        </a:p>
      </dsp:txBody>
      <dsp:txXfrm>
        <a:off x="11822" y="2413667"/>
        <a:ext cx="5862805" cy="218537"/>
      </dsp:txXfrm>
    </dsp:sp>
    <dsp:sp modelId="{10B49261-2E38-4333-877D-540977F0CE76}">
      <dsp:nvSpPr>
        <dsp:cNvPr id="0" name=""/>
        <dsp:cNvSpPr/>
      </dsp:nvSpPr>
      <dsp:spPr>
        <a:xfrm>
          <a:off x="0" y="2644027"/>
          <a:ext cx="5886449" cy="957375"/>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lo-LA" sz="2000" b="1" kern="1200" dirty="0">
              <a:solidFill>
                <a:schemeClr val="accent5">
                  <a:lumMod val="50000"/>
                </a:schemeClr>
              </a:solidFill>
              <a:latin typeface="Saysettha OT" panose="020B0504020207020204" pitchFamily="34" charset="-34"/>
              <a:cs typeface="Saysettha OT" panose="020B0504020207020204" pitchFamily="34" charset="-34"/>
            </a:rPr>
            <a:t>ຄໍາເຕືອນກ່ຽວກັບການບູຊາຮູບເຄົາລົບ</a:t>
          </a:r>
          <a:endParaRPr lang="en" sz="2000" b="1" kern="1200" dirty="0">
            <a:solidFill>
              <a:schemeClr val="accent5">
                <a:lumMod val="50000"/>
              </a:schemeClr>
            </a:solidFill>
            <a:latin typeface="Saysettha OT" panose="020B0504020207020204" pitchFamily="34" charset="-34"/>
            <a:cs typeface="Saysettha OT" panose="020B0504020207020204" pitchFamily="34" charset="-34"/>
          </a:endParaRPr>
        </a:p>
        <a:p>
          <a:pPr marL="228600" lvl="1" indent="-228600" algn="l" defTabSz="889000">
            <a:lnSpc>
              <a:spcPct val="90000"/>
            </a:lnSpc>
            <a:spcBef>
              <a:spcPct val="0"/>
            </a:spcBef>
            <a:spcAft>
              <a:spcPct val="20000"/>
            </a:spcAft>
            <a:buNone/>
          </a:pPr>
          <a:r>
            <a:rPr lang="en" sz="2000" b="1" kern="1200" dirty="0">
              <a:latin typeface="Saysettha OT" panose="020B0504020207020204" pitchFamily="34" charset="-34"/>
              <a:cs typeface="Saysettha OT" panose="020B0504020207020204" pitchFamily="34" charset="-34"/>
            </a:rPr>
            <a:t>(</a:t>
          </a:r>
          <a:r>
            <a:rPr lang="lo-LA" sz="2000" b="1" kern="1200" dirty="0">
              <a:latin typeface="Saysettha OT" panose="020B0504020207020204" pitchFamily="34" charset="-34"/>
              <a:cs typeface="Saysettha OT" panose="020B0504020207020204" pitchFamily="34" charset="-34"/>
            </a:rPr>
            <a:t>ບົດຮຽນຈາກອະດີດ</a:t>
          </a:r>
          <a:r>
            <a:rPr lang="en" sz="2000" b="1" kern="1200" dirty="0">
              <a:latin typeface="Saysettha OT" panose="020B0504020207020204" pitchFamily="34" charset="-34"/>
              <a:cs typeface="Saysettha OT" panose="020B0504020207020204" pitchFamily="34" charset="-34"/>
            </a:rPr>
            <a:t>)</a:t>
          </a:r>
        </a:p>
      </dsp:txBody>
      <dsp:txXfrm>
        <a:off x="0" y="2644027"/>
        <a:ext cx="5886449" cy="957375"/>
      </dsp:txXfrm>
    </dsp:sp>
    <dsp:sp modelId="{E02B32B1-A93B-45CE-A8E9-B011A91A1719}">
      <dsp:nvSpPr>
        <dsp:cNvPr id="0" name=""/>
        <dsp:cNvSpPr/>
      </dsp:nvSpPr>
      <dsp:spPr>
        <a:xfrm>
          <a:off x="0" y="3601402"/>
          <a:ext cx="5886449" cy="242181"/>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latin typeface="Saysettha OT" panose="020B0504020207020204" pitchFamily="34" charset="-34"/>
              <a:cs typeface="Saysettha OT" panose="020B0504020207020204" pitchFamily="34" charset="-34"/>
            </a:rPr>
            <a:t>1 </a:t>
          </a:r>
          <a:r>
            <a:rPr lang="lo-LA" sz="2000" b="1" kern="1200" dirty="0">
              <a:latin typeface="Saysettha OT" panose="020B0504020207020204" pitchFamily="34" charset="-34"/>
              <a:cs typeface="Saysettha OT" panose="020B0504020207020204" pitchFamily="34" charset="-34"/>
            </a:rPr>
            <a:t>ກຣທ</a:t>
          </a:r>
          <a:r>
            <a:rPr lang="en" sz="2000" b="1" kern="1200" dirty="0">
              <a:latin typeface="Saysettha OT" panose="020B0504020207020204" pitchFamily="34" charset="-34"/>
              <a:cs typeface="Saysettha OT" panose="020B0504020207020204" pitchFamily="34" charset="-34"/>
            </a:rPr>
            <a:t> 10:14-22</a:t>
          </a:r>
        </a:p>
      </dsp:txBody>
      <dsp:txXfrm>
        <a:off x="11822" y="3613224"/>
        <a:ext cx="5862805" cy="218537"/>
      </dsp:txXfrm>
    </dsp:sp>
    <dsp:sp modelId="{F6C34058-B94A-4665-B0D2-FAC45F96C35E}">
      <dsp:nvSpPr>
        <dsp:cNvPr id="0" name=""/>
        <dsp:cNvSpPr/>
      </dsp:nvSpPr>
      <dsp:spPr>
        <a:xfrm>
          <a:off x="0" y="3843583"/>
          <a:ext cx="5886449" cy="957375"/>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lo-LA" sz="2000" b="1" kern="1200" dirty="0">
              <a:solidFill>
                <a:schemeClr val="accent6">
                  <a:lumMod val="50000"/>
                </a:schemeClr>
              </a:solidFill>
              <a:latin typeface="Saysettha OT" panose="020B0504020207020204" pitchFamily="34" charset="-34"/>
              <a:cs typeface="Saysettha OT" panose="020B0504020207020204" pitchFamily="34" charset="-34"/>
            </a:rPr>
            <a:t>ຈອກຂອງພຣະເຈົ້າ ແລະ ຈອກຂອງຮູບເຄົາລົບ</a:t>
          </a:r>
          <a:endParaRPr lang="en" sz="2000" b="1" kern="1200" dirty="0">
            <a:solidFill>
              <a:schemeClr val="accent6">
                <a:lumMod val="50000"/>
              </a:schemeClr>
            </a:solidFill>
            <a:latin typeface="Saysettha OT" panose="020B0504020207020204" pitchFamily="34" charset="-34"/>
            <a:cs typeface="Saysettha OT" panose="020B0504020207020204" pitchFamily="34" charset="-34"/>
          </a:endParaRPr>
        </a:p>
        <a:p>
          <a:pPr marL="228600" lvl="1" indent="-228600" algn="l" defTabSz="889000">
            <a:lnSpc>
              <a:spcPct val="90000"/>
            </a:lnSpc>
            <a:spcBef>
              <a:spcPct val="0"/>
            </a:spcBef>
            <a:spcAft>
              <a:spcPct val="20000"/>
            </a:spcAft>
            <a:buNone/>
          </a:pPr>
          <a:r>
            <a:rPr lang="en" sz="2000" b="1" kern="1200" dirty="0">
              <a:latin typeface="Saysettha OT" panose="020B0504020207020204" pitchFamily="34" charset="-34"/>
              <a:cs typeface="Saysettha OT" panose="020B0504020207020204" pitchFamily="34" charset="-34"/>
            </a:rPr>
            <a:t>(</a:t>
          </a:r>
          <a:r>
            <a:rPr lang="lo-LA" sz="2000" b="1" kern="1200" dirty="0">
              <a:latin typeface="Saysettha OT" panose="020B0504020207020204" pitchFamily="34" charset="-34"/>
              <a:cs typeface="Saysettha OT" panose="020B0504020207020204" pitchFamily="34" charset="-34"/>
            </a:rPr>
            <a:t>ລະຖິ້ມຮູບເຄົາລົບ</a:t>
          </a:r>
          <a:r>
            <a:rPr lang="en" sz="2000" b="1" kern="1200" dirty="0">
              <a:latin typeface="Saysettha OT" panose="020B0504020207020204" pitchFamily="34" charset="-34"/>
              <a:cs typeface="Saysettha OT" panose="020B0504020207020204" pitchFamily="34" charset="-34"/>
            </a:rPr>
            <a:t>)</a:t>
          </a:r>
        </a:p>
      </dsp:txBody>
      <dsp:txXfrm>
        <a:off x="0" y="3843583"/>
        <a:ext cx="5886449" cy="957375"/>
      </dsp:txXfrm>
    </dsp:sp>
    <dsp:sp modelId="{98DC2228-4CA8-4FBD-BE7A-F2BCAB7EE064}">
      <dsp:nvSpPr>
        <dsp:cNvPr id="0" name=""/>
        <dsp:cNvSpPr/>
      </dsp:nvSpPr>
      <dsp:spPr>
        <a:xfrm>
          <a:off x="0" y="4800958"/>
          <a:ext cx="5886449" cy="242181"/>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latin typeface="Saysettha OT" panose="020B0504020207020204" pitchFamily="34" charset="-34"/>
              <a:cs typeface="Saysettha OT" panose="020B0504020207020204" pitchFamily="34" charset="-34"/>
            </a:rPr>
            <a:t>1 </a:t>
          </a:r>
          <a:r>
            <a:rPr lang="lo-LA" sz="2000" b="1" kern="1200" dirty="0">
              <a:latin typeface="Saysettha OT" panose="020B0504020207020204" pitchFamily="34" charset="-34"/>
              <a:cs typeface="Saysettha OT" panose="020B0504020207020204" pitchFamily="34" charset="-34"/>
            </a:rPr>
            <a:t>ກຣທ </a:t>
          </a:r>
          <a:r>
            <a:rPr lang="en" sz="2000" b="1" kern="1200" dirty="0">
              <a:latin typeface="Saysettha OT" panose="020B0504020207020204" pitchFamily="34" charset="-34"/>
              <a:cs typeface="Saysettha OT" panose="020B0504020207020204" pitchFamily="34" charset="-34"/>
            </a:rPr>
            <a:t>10:23-33</a:t>
          </a:r>
        </a:p>
      </dsp:txBody>
      <dsp:txXfrm>
        <a:off x="11822" y="4812780"/>
        <a:ext cx="5862805" cy="218537"/>
      </dsp:txXfrm>
    </dsp:sp>
    <dsp:sp modelId="{A64A5609-2709-430E-A009-E012925686C4}">
      <dsp:nvSpPr>
        <dsp:cNvPr id="0" name=""/>
        <dsp:cNvSpPr/>
      </dsp:nvSpPr>
      <dsp:spPr>
        <a:xfrm>
          <a:off x="0" y="5043140"/>
          <a:ext cx="5886449" cy="137862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lo-LA" sz="2000" b="1" kern="1200" dirty="0">
              <a:solidFill>
                <a:schemeClr val="accent3">
                  <a:lumMod val="50000"/>
                </a:schemeClr>
              </a:solidFill>
              <a:latin typeface="Saysettha OT" panose="020B0504020207020204" pitchFamily="34" charset="-34"/>
              <a:cs typeface="Saysettha OT" panose="020B0504020207020204" pitchFamily="34" charset="-34"/>
            </a:rPr>
            <a:t>ເຮັດທຸກສິ່ງເພື່ອຖວາຍກຽດແດ່ພຣະເຈົ້າ</a:t>
          </a:r>
          <a:endParaRPr lang="en" sz="2000" b="1" kern="1200" dirty="0">
            <a:solidFill>
              <a:schemeClr val="accent3">
                <a:lumMod val="50000"/>
              </a:schemeClr>
            </a:solidFill>
            <a:latin typeface="Saysettha OT" panose="020B0504020207020204" pitchFamily="34" charset="-34"/>
            <a:cs typeface="Saysettha OT" panose="020B0504020207020204" pitchFamily="34" charset="-34"/>
          </a:endParaRPr>
        </a:p>
        <a:p>
          <a:pPr marL="228600" lvl="1" indent="-228600" algn="l" defTabSz="889000">
            <a:lnSpc>
              <a:spcPct val="90000"/>
            </a:lnSpc>
            <a:spcBef>
              <a:spcPct val="0"/>
            </a:spcBef>
            <a:spcAft>
              <a:spcPct val="20000"/>
            </a:spcAft>
            <a:buNone/>
          </a:pPr>
          <a:r>
            <a:rPr lang="en" sz="2000" b="1" kern="1200" dirty="0">
              <a:latin typeface="Saysettha OT" panose="020B0504020207020204" pitchFamily="34" charset="-34"/>
              <a:cs typeface="Saysettha OT" panose="020B0504020207020204" pitchFamily="34" charset="-34"/>
            </a:rPr>
            <a:t>(</a:t>
          </a:r>
          <a:r>
            <a:rPr lang="lo-LA" sz="2000" b="1" kern="1200" dirty="0">
              <a:latin typeface="Saysettha OT" panose="020B0504020207020204" pitchFamily="34" charset="-34"/>
              <a:cs typeface="Saysettha OT" panose="020B0504020207020204" pitchFamily="34" charset="-34"/>
            </a:rPr>
            <a:t>ສິ່ງໃດທີ່ຖືກຕ້ອງຕາມກົດໝາຍ ແລະ ສິ່ງໃດທີ່ບໍ່ເໝາະສົມ</a:t>
          </a:r>
          <a:r>
            <a:rPr lang="en" sz="2000" b="1" kern="1200" dirty="0">
              <a:latin typeface="Saysettha OT" panose="020B0504020207020204" pitchFamily="34" charset="-34"/>
              <a:cs typeface="Saysettha OT" panose="020B0504020207020204" pitchFamily="34" charset="-34"/>
            </a:rPr>
            <a:t>)</a:t>
          </a:r>
        </a:p>
      </dsp:txBody>
      <dsp:txXfrm>
        <a:off x="0" y="5043140"/>
        <a:ext cx="5886449" cy="13786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18983" y="621"/>
          <a:ext cx="2664883" cy="1065953"/>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outerShdw>
              </a:effectLst>
              <a:latin typeface="Saysettha OT" panose="020B0504020207020204" pitchFamily="34" charset="-34"/>
              <a:cs typeface="Saysettha OT" panose="020B0504020207020204" pitchFamily="34" charset="-34"/>
            </a:rPr>
            <a:t>1 </a:t>
          </a:r>
          <a:r>
            <a:rPr lang="lo-LA" sz="1800" b="1" kern="1200" dirty="0">
              <a:effectLst>
                <a:outerShdw blurRad="38100" dist="38100" dir="2700000" algn="tl">
                  <a:srgbClr val="000000"/>
                </a:outerShdw>
              </a:effectLst>
              <a:latin typeface="Saysettha OT" panose="020B0504020207020204" pitchFamily="34" charset="-34"/>
              <a:cs typeface="Saysettha OT" panose="020B0504020207020204" pitchFamily="34" charset="-34"/>
            </a:rPr>
            <a:t>ກຣທ</a:t>
          </a:r>
          <a:r>
            <a:rPr lang="en" sz="1800" b="1" kern="1200" dirty="0">
              <a:effectLst>
                <a:outerShdw blurRad="38100" dist="38100" dir="2700000" algn="tl">
                  <a:srgbClr val="000000"/>
                </a:outerShdw>
              </a:effectLst>
              <a:latin typeface="Saysettha OT" panose="020B0504020207020204" pitchFamily="34" charset="-34"/>
              <a:cs typeface="Saysettha OT" panose="020B0504020207020204" pitchFamily="34" charset="-34"/>
            </a:rPr>
            <a:t> 8:4-7a</a:t>
          </a:r>
        </a:p>
      </dsp:txBody>
      <dsp:txXfrm>
        <a:off x="551960" y="621"/>
        <a:ext cx="1598930" cy="1065953"/>
      </dsp:txXfrm>
    </dsp:sp>
    <dsp:sp modelId="{E90EB568-0294-4AFD-BC10-719F13A82570}">
      <dsp:nvSpPr>
        <dsp:cNvPr id="0" name=""/>
        <dsp:cNvSpPr/>
      </dsp:nvSpPr>
      <dsp:spPr>
        <a:xfrm>
          <a:off x="2337432" y="91227"/>
          <a:ext cx="5508002" cy="884741"/>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o-LA" sz="1800" b="1" kern="1200" dirty="0">
              <a:latin typeface="Saysettha OT" panose="020B0504020207020204" pitchFamily="34" charset="-34"/>
              <a:cs typeface="Saysettha OT" panose="020B0504020207020204" pitchFamily="34" charset="-34"/>
            </a:rPr>
            <a:t>ກຸ່ມທີ່ເຂັ້ມແຂງເຂົ້າໃຈວ່າ ຮູບເຄົາລົບນັ້ນບໍ່ມີຫຍັງເລີຍ ເພາະມີພຣະເຈົ້າທີ່ທ່ຽງແທ້ພຽງອົງດຽວ</a:t>
          </a:r>
          <a:r>
            <a:rPr lang="en" sz="1800" b="1" kern="1200" dirty="0">
              <a:latin typeface="Saysettha OT" panose="020B0504020207020204" pitchFamily="34" charset="-34"/>
              <a:cs typeface="Saysettha OT" panose="020B0504020207020204" pitchFamily="34" charset="-34"/>
            </a:rPr>
            <a:t>.</a:t>
          </a:r>
        </a:p>
      </dsp:txBody>
      <dsp:txXfrm>
        <a:off x="2779803" y="91227"/>
        <a:ext cx="4623261" cy="884741"/>
      </dsp:txXfrm>
    </dsp:sp>
    <dsp:sp modelId="{068719C7-C5E4-40BB-8BAF-8186DB790EF8}">
      <dsp:nvSpPr>
        <dsp:cNvPr id="0" name=""/>
        <dsp:cNvSpPr/>
      </dsp:nvSpPr>
      <dsp:spPr>
        <a:xfrm>
          <a:off x="7535775" y="91227"/>
          <a:ext cx="3779991" cy="884741"/>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o-LA" sz="1800" b="1" kern="1200" dirty="0">
              <a:latin typeface="Saysettha OT" panose="020B0504020207020204" pitchFamily="34" charset="-34"/>
              <a:cs typeface="Saysettha OT" panose="020B0504020207020204" pitchFamily="34" charset="-34"/>
            </a:rPr>
            <a:t>ກຸ່ມອ່ອນແອຍັງບໍ່ເຂົ້າໃຈຈຸດນີ້</a:t>
          </a:r>
          <a:endParaRPr lang="en" sz="1800" b="1" kern="1200" dirty="0">
            <a:latin typeface="Saysettha OT" panose="020B0504020207020204" pitchFamily="34" charset="-34"/>
            <a:cs typeface="Saysettha OT" panose="020B0504020207020204" pitchFamily="34" charset="-34"/>
          </a:endParaRPr>
        </a:p>
      </dsp:txBody>
      <dsp:txXfrm>
        <a:off x="7978146" y="91227"/>
        <a:ext cx="2895250" cy="884741"/>
      </dsp:txXfrm>
    </dsp:sp>
    <dsp:sp modelId="{666AC947-4D8B-44F5-BA63-AF83B5AD4115}">
      <dsp:nvSpPr>
        <dsp:cNvPr id="0" name=""/>
        <dsp:cNvSpPr/>
      </dsp:nvSpPr>
      <dsp:spPr>
        <a:xfrm>
          <a:off x="18983" y="1215808"/>
          <a:ext cx="2664883" cy="1065953"/>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outerShdw>
              </a:effectLst>
              <a:latin typeface="Saysettha OT" panose="020B0504020207020204" pitchFamily="34" charset="-34"/>
              <a:cs typeface="Saysettha OT" panose="020B0504020207020204" pitchFamily="34" charset="-34"/>
            </a:rPr>
            <a:t>1 </a:t>
          </a:r>
          <a:r>
            <a:rPr lang="lo-LA" sz="1800" b="1" kern="1200" dirty="0">
              <a:effectLst>
                <a:outerShdw blurRad="38100" dist="38100" dir="2700000" algn="tl">
                  <a:srgbClr val="000000"/>
                </a:outerShdw>
              </a:effectLst>
              <a:latin typeface="Saysettha OT" panose="020B0504020207020204" pitchFamily="34" charset="-34"/>
              <a:cs typeface="Saysettha OT" panose="020B0504020207020204" pitchFamily="34" charset="-34"/>
            </a:rPr>
            <a:t>ກຣທ</a:t>
          </a:r>
          <a:r>
            <a:rPr lang="en" sz="1800" b="1" kern="1200" dirty="0">
              <a:effectLst>
                <a:outerShdw blurRad="38100" dist="38100" dir="2700000" algn="tl">
                  <a:srgbClr val="000000"/>
                </a:outerShdw>
              </a:effectLst>
              <a:latin typeface="Saysettha OT" panose="020B0504020207020204" pitchFamily="34" charset="-34"/>
              <a:cs typeface="Saysettha OT" panose="020B0504020207020204" pitchFamily="34" charset="-34"/>
            </a:rPr>
            <a:t> 8:7b</a:t>
          </a:r>
        </a:p>
      </dsp:txBody>
      <dsp:txXfrm>
        <a:off x="551960" y="1215808"/>
        <a:ext cx="1598930" cy="1065953"/>
      </dsp:txXfrm>
    </dsp:sp>
    <dsp:sp modelId="{6F7ADDF0-0B6A-451D-A9A2-A1F29DEE9070}">
      <dsp:nvSpPr>
        <dsp:cNvPr id="0" name=""/>
        <dsp:cNvSpPr/>
      </dsp:nvSpPr>
      <dsp:spPr>
        <a:xfrm>
          <a:off x="2337432" y="1306414"/>
          <a:ext cx="5508002" cy="884741"/>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lo-LA" sz="1600" b="1" kern="1200" dirty="0">
              <a:latin typeface="Saysettha OT" panose="020B0504020207020204" pitchFamily="34" charset="-34"/>
              <a:cs typeface="Saysettha OT" panose="020B0504020207020204" pitchFamily="34" charset="-34"/>
            </a:rPr>
            <a:t>ກຸ່ມທີ່ເຂັ້ມແຂງກິນຊີ້ນທີ່ຖວາຍບູຊາແກ່ຮູບເຄົາລົບ, ເພາະພວກເຂົາຮູ້ວ່າ ຮູບເຄົາລົບບໍ່ສາມາດປົນເປື້ອນອາຫານໄດ້</a:t>
          </a:r>
          <a:endParaRPr lang="en" sz="1600" b="1" kern="1200" dirty="0">
            <a:latin typeface="Saysettha OT" panose="020B0504020207020204" pitchFamily="34" charset="-34"/>
            <a:cs typeface="Saysettha OT" panose="020B0504020207020204" pitchFamily="34" charset="-34"/>
          </a:endParaRPr>
        </a:p>
      </dsp:txBody>
      <dsp:txXfrm>
        <a:off x="2779803" y="1306414"/>
        <a:ext cx="4623261" cy="884741"/>
      </dsp:txXfrm>
    </dsp:sp>
    <dsp:sp modelId="{531987D8-A72D-4C2C-ABC1-F5CAF8BEE0FD}">
      <dsp:nvSpPr>
        <dsp:cNvPr id="0" name=""/>
        <dsp:cNvSpPr/>
      </dsp:nvSpPr>
      <dsp:spPr>
        <a:xfrm>
          <a:off x="7535775" y="1306414"/>
          <a:ext cx="3779991" cy="884741"/>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o-LA" sz="1800" b="1" kern="1200" dirty="0">
              <a:latin typeface="Saysettha OT" panose="020B0504020207020204" pitchFamily="34" charset="-34"/>
              <a:cs typeface="Saysettha OT" panose="020B0504020207020204" pitchFamily="34" charset="-34"/>
            </a:rPr>
            <a:t>ກຸ່ມອ່ອນແອເຊື່ອວ່າພວກເຂົາກະທໍາບາບຖ້າກິນຊີ້ນນັ້ນ</a:t>
          </a:r>
          <a:endParaRPr lang="en" sz="1800" b="1" kern="1200" dirty="0">
            <a:latin typeface="Saysettha OT" panose="020B0504020207020204" pitchFamily="34" charset="-34"/>
            <a:cs typeface="Saysettha OT" panose="020B0504020207020204" pitchFamily="34" charset="-34"/>
          </a:endParaRPr>
        </a:p>
      </dsp:txBody>
      <dsp:txXfrm>
        <a:off x="7978146" y="1306414"/>
        <a:ext cx="2895250" cy="8847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dirty="0">
              <a:solidFill>
                <a:schemeClr val="accent2">
                  <a:lumMod val="50000"/>
                </a:schemeClr>
              </a:solidFill>
            </a:rPr>
            <a:t>⁕ </a:t>
          </a:r>
          <a:r>
            <a:rPr lang="en" sz="2000" b="1" kern="1200" dirty="0">
              <a:solidFill>
                <a:schemeClr val="tx1"/>
              </a:solidFill>
            </a:rPr>
            <a:t>Right to be fed by the congregation (1 Cor. 9:4)</a:t>
          </a:r>
          <a:endParaRPr lang="es-ES" sz="2000"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r>
            <a:rPr lang="en" sz="2000" b="1" kern="1200" dirty="0">
              <a:solidFill>
                <a:schemeClr val="tx1"/>
              </a:solidFill>
            </a:rPr>
            <a:t>Paul renounces his right as an apostle to be supported by the churches he ministers to, as other apostles did.</a:t>
          </a:r>
          <a:endParaRPr lang="es-ES" sz="2000" kern="1200" dirty="0">
            <a:solidFill>
              <a:schemeClr val="tx1"/>
            </a:solidFill>
          </a:endParaRPr>
        </a:p>
      </dsp:txBody>
      <dsp:txXfrm>
        <a:off x="2449030" y="0"/>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521806"/>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dirty="0">
              <a:solidFill>
                <a:schemeClr val="tx2">
                  <a:lumMod val="20000"/>
                  <a:lumOff val="80000"/>
                </a:schemeClr>
              </a:solidFill>
              <a:effectLst>
                <a:outerShdw blurRad="38100" dist="38100" dir="2700000" algn="tl">
                  <a:srgbClr val="000000"/>
                </a:outerShdw>
              </a:effectLst>
            </a:rPr>
            <a:t>⁕ </a:t>
          </a:r>
          <a:r>
            <a:rPr lang="en" sz="2000" b="1" kern="1200" dirty="0">
              <a:effectLst>
                <a:outerShdw blurRad="38100" dist="38100" dir="2700000" algn="tl">
                  <a:srgbClr val="000000"/>
                </a:outerShdw>
              </a:effectLst>
            </a:rPr>
            <a:t>Right to be accompanied by his wife (1 Cor. 9:5)</a:t>
          </a:r>
          <a:endParaRPr lang="es-ES" sz="2000" kern="1200" dirty="0">
            <a:effectLst>
              <a:outerShdw blurRad="38100" dist="38100" dir="2700000" algn="tl">
                <a:srgbClr val="000000"/>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en" sz="2000" b="1" kern="1200" dirty="0">
              <a:effectLst>
                <a:outerShdw blurRad="38100" dist="38100" dir="2700000" algn="tl">
                  <a:srgbClr val="000000"/>
                </a:outerShdw>
              </a:effectLst>
            </a:rPr>
            <a:t>The general practice among the apostles was for them to travel with their wives to care for them and assist them in their ministry. This woman, like her husband, would have the right to be supported by the church.</a:t>
          </a:r>
          <a:endParaRPr lang="es-ES" sz="2000" kern="1200" dirty="0">
            <a:effectLst>
              <a:outerShdw blurRad="38100" dist="38100" dir="2700000" algn="tl">
                <a:srgbClr val="000000"/>
              </a:outerShdw>
            </a:effectLst>
          </a:endParaRPr>
        </a:p>
      </dsp:txBody>
      <dsp:txXfrm>
        <a:off x="2449030" y="1521806"/>
        <a:ext cx="9104392" cy="1383460"/>
      </dsp:txXfrm>
    </dsp:sp>
    <dsp:sp modelId="{5B844668-161A-40CE-834D-DBA7B2491ED1}">
      <dsp:nvSpPr>
        <dsp:cNvPr id="0" name=""/>
        <dsp:cNvSpPr/>
      </dsp:nvSpPr>
      <dsp:spPr>
        <a:xfrm>
          <a:off x="138346" y="1660152"/>
          <a:ext cx="2310684" cy="1106768"/>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043612"/>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tabLst>
              <a:tab pos="269875" algn="l"/>
            </a:tabLst>
          </a:pPr>
          <a:r>
            <a:rPr lang="en" sz="2000" b="1" kern="1200" dirty="0">
              <a:solidFill>
                <a:schemeClr val="accent5">
                  <a:lumMod val="20000"/>
                  <a:lumOff val="80000"/>
                </a:schemeClr>
              </a:solidFill>
              <a:effectLst>
                <a:outerShdw blurRad="50800" dist="38100" dir="5400000" algn="ctr" rotWithShape="0">
                  <a:schemeClr val="tx1"/>
                </a:outerShdw>
              </a:effectLst>
            </a:rPr>
            <a:t>⁕ </a:t>
          </a:r>
          <a:r>
            <a:rPr lang="en" sz="2000" b="1" kern="1200" dirty="0">
              <a:effectLst>
                <a:outerShdw blurRad="50800" dist="38100" dir="5400000" algn="ctr" rotWithShape="0">
                  <a:schemeClr val="tx1"/>
                </a:outerShdw>
              </a:effectLst>
            </a:rPr>
            <a:t>Right not to perform common maintenance work (1 Cor. 9:6)</a:t>
          </a:r>
          <a:endParaRPr lang="es-ES" sz="2000" kern="1200" dirty="0">
            <a:effectLst>
              <a:outerShdw blurRad="50800" dist="38100" dir="5400000" algn="ctr" rotWithShape="0">
                <a:schemeClr val="tx1"/>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en" sz="2000" b="1" kern="1200" dirty="0">
              <a:effectLst>
                <a:outerShdw blurRad="50800" dist="38100" dir="5400000" algn="ctr" rotWithShape="0">
                  <a:schemeClr val="tx1"/>
                </a:outerShdw>
              </a:effectLst>
            </a:rPr>
            <a:t>Paul wants to earn his living to avoid people thinking he wants to take advantage of his audience, and to give them a demonstration of selflessness.</a:t>
          </a:r>
          <a:endParaRPr lang="es-ES" sz="2000" kern="1200" dirty="0">
            <a:effectLst>
              <a:outerShdw blurRad="50800" dist="38100" dir="5400000" algn="ctr" rotWithShape="0">
                <a:schemeClr val="tx1"/>
              </a:outerShdw>
            </a:effectLst>
          </a:endParaRPr>
        </a:p>
      </dsp:txBody>
      <dsp:txXfrm>
        <a:off x="2449030" y="3043612"/>
        <a:ext cx="9104392" cy="1383460"/>
      </dsp:txXfrm>
    </dsp:sp>
    <dsp:sp modelId="{099A9D28-0AA8-42AD-86D9-0B379C1B1FD4}">
      <dsp:nvSpPr>
        <dsp:cNvPr id="0" name=""/>
        <dsp:cNvSpPr/>
      </dsp:nvSpPr>
      <dsp:spPr>
        <a:xfrm>
          <a:off x="138346" y="3181958"/>
          <a:ext cx="2310684" cy="110676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506051" y="0"/>
          <a:ext cx="9323998" cy="1122287"/>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The butcher shop sold both food sacrificed to idols and food that had not been sacrificed. The believer was not to ask about its origin so as not to give the impression that he considered it unlawful to eat that kind of meat</a:t>
          </a:r>
          <a:br>
            <a:rPr lang="en"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 10:25).</a:t>
          </a:r>
          <a:endParaRPr lang="es-ES" sz="2000" kern="1200" dirty="0">
            <a:effectLst>
              <a:outerShdw blurRad="38100" dist="38100" dir="2700000" algn="tl">
                <a:srgbClr val="000000">
                  <a:alpha val="43137"/>
                </a:srgbClr>
              </a:outerShdw>
            </a:effectLst>
          </a:endParaRPr>
        </a:p>
      </dsp:txBody>
      <dsp:txXfrm>
        <a:off x="2506051" y="0"/>
        <a:ext cx="9323998" cy="1122287"/>
      </dsp:txXfrm>
    </dsp:sp>
    <dsp:sp modelId="{0E39B0EA-1CF8-4763-B1A5-529D112E96FB}">
      <dsp:nvSpPr>
        <dsp:cNvPr id="0" name=""/>
        <dsp:cNvSpPr/>
      </dsp:nvSpPr>
      <dsp:spPr>
        <a:xfrm>
          <a:off x="4" y="45550"/>
          <a:ext cx="2305158" cy="1122287"/>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24197" y="1344094"/>
          <a:ext cx="9323998" cy="1506524"/>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An unbeliever invited a believer to eat. The believer ate without question (everything is permissible for him). But the host said that the meat had been offered to an idol. Therefore, so as not to offend the host's conscience, it was deemed inappropriate for the believer to partake of that meat</a:t>
          </a:r>
          <a:br>
            <a:rPr lang="en"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Corinthians 10:27-29).</a:t>
          </a:r>
          <a:endParaRPr lang="es-ES" sz="2000" kern="1200" dirty="0">
            <a:effectLst>
              <a:outerShdw blurRad="38100" dist="38100" dir="2700000" algn="tl">
                <a:srgbClr val="000000">
                  <a:alpha val="43137"/>
                </a:srgbClr>
              </a:outerShdw>
            </a:effectLst>
          </a:endParaRPr>
        </a:p>
      </dsp:txBody>
      <dsp:txXfrm>
        <a:off x="24197" y="1344094"/>
        <a:ext cx="9323998" cy="1506524"/>
      </dsp:txXfrm>
    </dsp:sp>
    <dsp:sp modelId="{599A541C-F2D6-406B-8AAD-AE6417A2067B}">
      <dsp:nvSpPr>
        <dsp:cNvPr id="0" name=""/>
        <dsp:cNvSpPr/>
      </dsp:nvSpPr>
      <dsp:spPr>
        <a:xfrm>
          <a:off x="9517564" y="1355797"/>
          <a:ext cx="2305158" cy="1506524"/>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CBEB3C-76EB-4420-86E8-D7F3F3FF81CA}" type="datetimeFigureOut">
              <a:rPr lang="es-ES" smtClean="0"/>
              <a:t>29/07/2026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67E30-FE9E-40EA-84B3-21069DDC4356}" type="slidenum">
              <a:rPr lang="es-ES" smtClean="0"/>
              <a:t>‹Nº›</a:t>
            </a:fld>
            <a:endParaRPr lang="es-ES"/>
          </a:p>
        </p:txBody>
      </p:sp>
    </p:spTree>
    <p:extLst>
      <p:ext uri="{BB962C8B-B14F-4D97-AF65-F5344CB8AC3E}">
        <p14:creationId xmlns:p14="http://schemas.microsoft.com/office/powerpoint/2010/main" val="3820762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8267E30-FE9E-40EA-84B3-21069DDC4356}" type="slidenum">
              <a:rPr lang="es-ES" smtClean="0"/>
              <a:t>7</a:t>
            </a:fld>
            <a:endParaRPr lang="es-ES"/>
          </a:p>
        </p:txBody>
      </p:sp>
    </p:spTree>
    <p:extLst>
      <p:ext uri="{BB962C8B-B14F-4D97-AF65-F5344CB8AC3E}">
        <p14:creationId xmlns:p14="http://schemas.microsoft.com/office/powerpoint/2010/main" val="2681785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29/07/2026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29/07/2026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29/07/2026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668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544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18063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47887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953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29420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780966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442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29/07/2026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488903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4015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15619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29/07/2026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29/07/2026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29/07/2026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29/07/2026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29/07/2026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29/07/2026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29/07/2026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29/07/2026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29/07/2026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380703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9.jpeg"/><Relationship Id="rId5" Type="http://schemas.openxmlformats.org/officeDocument/2006/relationships/diagramQuickStyle" Target="../diagrams/quickStyle2.xml"/><Relationship Id="rId10" Type="http://schemas.openxmlformats.org/officeDocument/2006/relationships/image" Target="../media/image8.jpeg"/><Relationship Id="rId4" Type="http://schemas.openxmlformats.org/officeDocument/2006/relationships/diagramLayout" Target="../diagrams/layout2.xml"/><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jpeg"/><Relationship Id="rId7" Type="http://schemas.openxmlformats.org/officeDocument/2006/relationships/diagramColors" Target="../diagrams/colors3.xml"/><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12"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32.jpeg"/><Relationship Id="rId4" Type="http://schemas.openxmlformats.org/officeDocument/2006/relationships/diagramLayout" Target="../diagrams/layout4.xml"/><Relationship Id="rId9"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2913AC-1E60-7B01-0034-B4204F3D7036}"/>
              </a:ext>
            </a:extLst>
          </p:cNvPr>
          <p:cNvSpPr txBox="1"/>
          <p:nvPr/>
        </p:nvSpPr>
        <p:spPr>
          <a:xfrm>
            <a:off x="3238500" y="384313"/>
            <a:ext cx="5238750" cy="1754326"/>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p>
            <a:pPr algn="ctr"/>
            <a:r>
              <a:rPr lang="lo-LA" sz="5400" b="1" spc="300" dirty="0">
                <a:ln w="10160">
                  <a:noFill/>
                  <a:prstDash val="solid"/>
                </a:ln>
                <a:solidFill>
                  <a:schemeClr val="bg2">
                    <a:lumMod val="40000"/>
                    <a:lumOff val="60000"/>
                  </a:schemeClr>
                </a:solidFill>
                <a:effectLst>
                  <a:outerShdw blurRad="38100" dist="22860" dir="5400000" algn="tl" rotWithShape="0">
                    <a:srgbClr val="00B0F0"/>
                  </a:outerShdw>
                </a:effectLst>
                <a:latin typeface="Saysettha OT" panose="020B0504020207020204" pitchFamily="34" charset="-34"/>
                <a:cs typeface="Saysettha OT" panose="020B0504020207020204" pitchFamily="34" charset="-34"/>
              </a:rPr>
              <a:t>ທຸກສິ່ງຖວາຍກຽດແດ່ພຣະເຈົ້າ</a:t>
            </a:r>
            <a:endParaRPr lang="en" sz="5400" b="1" spc="300" dirty="0">
              <a:ln w="10160">
                <a:noFill/>
                <a:prstDash val="solid"/>
              </a:ln>
              <a:solidFill>
                <a:schemeClr val="bg2">
                  <a:lumMod val="40000"/>
                  <a:lumOff val="60000"/>
                </a:schemeClr>
              </a:solidFill>
              <a:effectLst>
                <a:outerShdw blurRad="38100" dist="22860" dir="5400000" algn="tl" rotWithShape="0">
                  <a:srgbClr val="00B0F0"/>
                </a:outerShdw>
              </a:effectLst>
              <a:latin typeface="Saysettha OT" panose="020B0504020207020204" pitchFamily="34" charset="-34"/>
              <a:cs typeface="Saysettha OT" panose="020B0504020207020204" pitchFamily="34" charset="-34"/>
            </a:endParaRPr>
          </a:p>
        </p:txBody>
      </p:sp>
      <p:sp>
        <p:nvSpPr>
          <p:cNvPr id="5" name="CuadroTexto 4">
            <a:extLst>
              <a:ext uri="{FF2B5EF4-FFF2-40B4-BE49-F238E27FC236}">
                <a16:creationId xmlns:a16="http://schemas.microsoft.com/office/drawing/2014/main" id="{CE025969-990F-9A01-7014-E1DA1A0EF546}"/>
              </a:ext>
            </a:extLst>
          </p:cNvPr>
          <p:cNvSpPr txBox="1"/>
          <p:nvPr/>
        </p:nvSpPr>
        <p:spPr>
          <a:xfrm>
            <a:off x="8150508" y="6515100"/>
            <a:ext cx="4041492" cy="338554"/>
          </a:xfrm>
          <a:prstGeom prst="rect">
            <a:avLst/>
          </a:prstGeom>
          <a:noFill/>
        </p:spPr>
        <p:txBody>
          <a:bodyPr wrap="none" rtlCol="0">
            <a:spAutoFit/>
          </a:bodyPr>
          <a:lstStyle/>
          <a:p>
            <a:pPr algn="r"/>
            <a:r>
              <a:rPr lang="lo-LA" sz="1600" b="1" dirty="0">
                <a:solidFill>
                  <a:srgbClr val="C7E6A4"/>
                </a:solidFill>
                <a:effectLst>
                  <a:outerShdw blurRad="38100" dist="38100" dir="2700000" algn="tl">
                    <a:srgbClr val="000000">
                      <a:alpha val="43137"/>
                    </a:srgbClr>
                  </a:outerShdw>
                </a:effectLst>
                <a:latin typeface="Saysettha OT" panose="020B0504020207020204" pitchFamily="34" charset="-34"/>
                <a:cs typeface="Saysettha OT" panose="020B0504020207020204" pitchFamily="34" charset="-34"/>
              </a:rPr>
              <a:t>ບົດຮຽນທີ </a:t>
            </a:r>
            <a:r>
              <a:rPr lang="en" sz="1600" b="1" dirty="0">
                <a:solidFill>
                  <a:srgbClr val="C7E6A4"/>
                </a:solidFill>
                <a:effectLst>
                  <a:outerShdw blurRad="38100" dist="38100" dir="2700000" algn="tl">
                    <a:srgbClr val="000000">
                      <a:alpha val="43137"/>
                    </a:srgbClr>
                  </a:outerShdw>
                </a:effectLst>
                <a:latin typeface="Saysettha OT" panose="020B0504020207020204" pitchFamily="34" charset="-34"/>
                <a:cs typeface="Saysettha OT" panose="020B0504020207020204" pitchFamily="34" charset="-34"/>
              </a:rPr>
              <a:t>5 </a:t>
            </a:r>
            <a:r>
              <a:rPr lang="lo-LA" sz="1600" b="1" dirty="0">
                <a:solidFill>
                  <a:srgbClr val="C7E6A4"/>
                </a:solidFill>
                <a:effectLst>
                  <a:outerShdw blurRad="38100" dist="38100" dir="2700000" algn="tl">
                    <a:srgbClr val="000000">
                      <a:alpha val="43137"/>
                    </a:srgbClr>
                  </a:outerShdw>
                </a:effectLst>
                <a:latin typeface="Saysettha OT" panose="020B0504020207020204" pitchFamily="34" charset="-34"/>
                <a:cs typeface="Saysettha OT" panose="020B0504020207020204" pitchFamily="34" charset="-34"/>
              </a:rPr>
              <a:t>ສໍາລັບສະບາໂຕທີ</a:t>
            </a:r>
            <a:r>
              <a:rPr lang="en" sz="1600" b="1" dirty="0">
                <a:solidFill>
                  <a:srgbClr val="C7E6A4"/>
                </a:solidFill>
                <a:effectLst>
                  <a:outerShdw blurRad="38100" dist="38100" dir="2700000" algn="tl">
                    <a:srgbClr val="000000">
                      <a:alpha val="43137"/>
                    </a:srgbClr>
                  </a:outerShdw>
                </a:effectLst>
                <a:latin typeface="Saysettha OT" panose="020B0504020207020204" pitchFamily="34" charset="-34"/>
                <a:cs typeface="Saysettha OT" panose="020B0504020207020204" pitchFamily="34" charset="-34"/>
              </a:rPr>
              <a:t> 1</a:t>
            </a:r>
            <a:r>
              <a:rPr lang="lo-LA" sz="1600" b="1" dirty="0">
                <a:solidFill>
                  <a:srgbClr val="C7E6A4"/>
                </a:solidFill>
                <a:effectLst>
                  <a:outerShdw blurRad="38100" dist="38100" dir="2700000" algn="tl">
                    <a:srgbClr val="000000">
                      <a:alpha val="43137"/>
                    </a:srgbClr>
                  </a:outerShdw>
                </a:effectLst>
                <a:latin typeface="Saysettha OT" panose="020B0504020207020204" pitchFamily="34" charset="-34"/>
                <a:cs typeface="Saysettha OT" panose="020B0504020207020204" pitchFamily="34" charset="-34"/>
              </a:rPr>
              <a:t> ສິງຫາ</a:t>
            </a:r>
            <a:r>
              <a:rPr lang="en" sz="1600" b="1" dirty="0">
                <a:solidFill>
                  <a:srgbClr val="C7E6A4"/>
                </a:solidFill>
                <a:effectLst>
                  <a:outerShdw blurRad="38100" dist="38100" dir="2700000" algn="tl">
                    <a:srgbClr val="000000">
                      <a:alpha val="43137"/>
                    </a:srgbClr>
                  </a:outerShdw>
                </a:effectLst>
                <a:latin typeface="Saysettha OT" panose="020B0504020207020204" pitchFamily="34" charset="-34"/>
                <a:cs typeface="Saysettha OT" panose="020B0504020207020204" pitchFamily="34" charset="-34"/>
              </a:rPr>
              <a:t>, 2026</a:t>
            </a:r>
          </a:p>
        </p:txBody>
      </p:sp>
    </p:spTree>
    <p:extLst>
      <p:ext uri="{BB962C8B-B14F-4D97-AF65-F5344CB8AC3E}">
        <p14:creationId xmlns:p14="http://schemas.microsoft.com/office/powerpoint/2010/main" val="25144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9F5094-B2A5-0D17-598D-D098E11AD38A}"/>
              </a:ext>
            </a:extLst>
          </p:cNvPr>
          <p:cNvSpPr txBox="1"/>
          <p:nvPr/>
        </p:nvSpPr>
        <p:spPr>
          <a:xfrm>
            <a:off x="1300162" y="1429167"/>
            <a:ext cx="9839326" cy="4231928"/>
          </a:xfrm>
          <a:prstGeom prst="rect">
            <a:avLst/>
          </a:prstGeom>
          <a:noFill/>
        </p:spPr>
        <p:txBody>
          <a:bodyPr wrap="square">
            <a:spAutoFit/>
          </a:bodyPr>
          <a:lstStyle/>
          <a:p>
            <a:pPr>
              <a:spcBef>
                <a:spcPts val="600"/>
              </a:spcBef>
            </a:pPr>
            <a:r>
              <a:rPr lang="en" sz="2400" b="1" dirty="0">
                <a:latin typeface="Constantia" panose="02030602050306030303" pitchFamily="18" charset="0"/>
              </a:rPr>
              <a:t>“</a:t>
            </a:r>
            <a:r>
              <a:rPr lang="en-US" sz="2400" b="1" dirty="0">
                <a:latin typeface="Constantia" panose="02030602050306030303" pitchFamily="18" charset="0"/>
              </a:rPr>
              <a:t>The apostle adjured the Corinthians, "Let him that thinketh he standeth take heed lest he fall." Should they become boastful and self-confident, neglecting to watch and pray, they would fall into grievous sin, calling down upon themselves the wrath of God.</a:t>
            </a:r>
            <a:r>
              <a:rPr lang="en" sz="2400" b="1" dirty="0">
                <a:latin typeface="Constantia" panose="02030602050306030303" pitchFamily="18" charset="0"/>
              </a:rPr>
              <a:t> […]</a:t>
            </a:r>
          </a:p>
          <a:p>
            <a:pPr>
              <a:spcBef>
                <a:spcPts val="600"/>
              </a:spcBef>
            </a:pPr>
            <a:r>
              <a:rPr lang="en-US" sz="2400" b="1" dirty="0">
                <a:latin typeface="Constantia" panose="02030602050306030303" pitchFamily="18" charset="0"/>
              </a:rPr>
              <a:t>Paul urged his brethren to ask themselves what influence their words and deeds would have upon others and to do nothing, however innocent in itself, that would seem to sanction idolatry or offend the scruples of those who might be weak in the faith. "Whether therefore ye eat, or drink, or whatsoever ye do, do all to the glory of God. Give none offense, neither to the Jews, nor to the Gentiles, nor to the church of God."</a:t>
            </a:r>
            <a:endParaRPr lang="en"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5BD16E60-1C48-E153-6092-24242D77882C}"/>
              </a:ext>
            </a:extLst>
          </p:cNvPr>
          <p:cNvSpPr txBox="1"/>
          <p:nvPr/>
        </p:nvSpPr>
        <p:spPr>
          <a:xfrm>
            <a:off x="7287425" y="5661095"/>
            <a:ext cx="3660617" cy="338554"/>
          </a:xfrm>
          <a:prstGeom prst="rect">
            <a:avLst/>
          </a:prstGeom>
          <a:noFill/>
        </p:spPr>
        <p:txBody>
          <a:bodyPr wrap="none" rtlCol="0">
            <a:spAutoFit/>
          </a:bodyPr>
          <a:lstStyle/>
          <a:p>
            <a:pPr algn="r"/>
            <a:r>
              <a:rPr lang="en" sz="1600" b="1" dirty="0"/>
              <a:t>EGW (The Acts of the Apostles, p. 316)</a:t>
            </a:r>
          </a:p>
        </p:txBody>
      </p:sp>
    </p:spTree>
    <p:extLst>
      <p:ext uri="{BB962C8B-B14F-4D97-AF65-F5344CB8AC3E}">
        <p14:creationId xmlns:p14="http://schemas.microsoft.com/office/powerpoint/2010/main" val="319531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0" y="3669632"/>
            <a:ext cx="3295650"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Saysettha OT" panose="020B0504020207020204" pitchFamily="34" charset="-34"/>
                <a:cs typeface="Saysettha OT" panose="020B0504020207020204" pitchFamily="34" charset="-34"/>
              </a:rPr>
              <a:t>“</a:t>
            </a:r>
            <a:r>
              <a:rPr kumimoji="0" lang="lo-LA"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Saysettha OT" panose="020B0504020207020204" pitchFamily="34" charset="-34"/>
                <a:cs typeface="Saysettha OT" panose="020B0504020207020204" pitchFamily="34" charset="-34"/>
              </a:rPr>
              <a:t>ເຫດສະນັ້ນ ເມື່ອເຈົ້າທັງຫລາຍຈະກິດ ຈະດື່ມ ຫລືຈະເຮັດສິ່ງໃດກໍດີ ຈົ່ງເຮັດທຸກສິ່ງເພື່ອຖວາຍພຣະກຽດແດ່ພຣະເຈົ້າ</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Saysettha OT" panose="020B0504020207020204" pitchFamily="34" charset="-34"/>
                <a:cs typeface="Saysettha OT" panose="020B0504020207020204" pitchFamily="34" charset="-34"/>
              </a:rPr>
              <a:t>”</a:t>
            </a:r>
            <a:endParaRPr kumimoji="0" lang="es-E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Saysettha OT" panose="020B0504020207020204" pitchFamily="34" charset="-34"/>
              <a:cs typeface="Saysettha OT" panose="020B0504020207020204" pitchFamily="34" charset="-34"/>
            </a:endParaRPr>
          </a:p>
        </p:txBody>
      </p:sp>
      <p:sp>
        <p:nvSpPr>
          <p:cNvPr id="5" name="CuadroTexto 4">
            <a:extLst>
              <a:ext uri="{FF2B5EF4-FFF2-40B4-BE49-F238E27FC236}">
                <a16:creationId xmlns:a16="http://schemas.microsoft.com/office/drawing/2014/main" id="{1B340089-2457-DCB6-3849-96E7B45DCD44}"/>
              </a:ext>
            </a:extLst>
          </p:cNvPr>
          <p:cNvSpPr txBox="1"/>
          <p:nvPr/>
        </p:nvSpPr>
        <p:spPr>
          <a:xfrm>
            <a:off x="77002" y="3283454"/>
            <a:ext cx="3599648"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Saysettha OT" panose="020B0504020207020204" pitchFamily="34" charset="-34"/>
                <a:cs typeface="Saysettha OT" panose="020B0504020207020204" pitchFamily="34" charset="-34"/>
              </a:rPr>
              <a:t>(1 </a:t>
            </a:r>
            <a:r>
              <a:rPr kumimoji="0" lang="lo-LA"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Saysettha OT" panose="020B0504020207020204" pitchFamily="34" charset="-34"/>
                <a:cs typeface="Saysettha OT" panose="020B0504020207020204" pitchFamily="34" charset="-34"/>
              </a:rPr>
              <a:t>ກຣທ </a:t>
            </a: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Saysettha OT" panose="020B0504020207020204" pitchFamily="34" charset="-34"/>
                <a:cs typeface="Saysettha OT" panose="020B0504020207020204" pitchFamily="34" charset="-34"/>
              </a:rPr>
              <a:t>10:31)</a:t>
            </a:r>
          </a:p>
        </p:txBody>
      </p:sp>
    </p:spTree>
    <p:extLst>
      <p:ext uri="{BB962C8B-B14F-4D97-AF65-F5344CB8AC3E}">
        <p14:creationId xmlns:p14="http://schemas.microsoft.com/office/powerpoint/2010/main" val="3898894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104774" y="128106"/>
            <a:ext cx="6094445" cy="646331"/>
          </a:xfrm>
          <a:prstGeom prst="rect">
            <a:avLst/>
          </a:prstGeom>
          <a:noFill/>
        </p:spPr>
        <p:txBody>
          <a:bodyPr wrap="square" rtlCol="0">
            <a:spAutoFit/>
          </a:bodyPr>
          <a:lstStyle/>
          <a:p>
            <a:pPr>
              <a:spcBef>
                <a:spcPts val="600"/>
              </a:spcBef>
            </a:pPr>
            <a:r>
              <a:rPr lang="lo-LA" b="1" dirty="0">
                <a:latin typeface="Saysettha OT" panose="020B0504020207020204" pitchFamily="34" charset="-34"/>
                <a:cs typeface="Saysettha OT" panose="020B0504020207020204" pitchFamily="34" charset="-34"/>
              </a:rPr>
              <a:t>ເລີ່ມຈາກ </a:t>
            </a:r>
            <a:r>
              <a:rPr lang="en" b="1" dirty="0">
                <a:latin typeface="Saysettha OT" panose="020B0504020207020204" pitchFamily="34" charset="-34"/>
                <a:cs typeface="Saysettha OT" panose="020B0504020207020204" pitchFamily="34" charset="-34"/>
              </a:rPr>
              <a:t>1 </a:t>
            </a:r>
            <a:r>
              <a:rPr lang="lo-LA" b="1" dirty="0">
                <a:latin typeface="Saysettha OT" panose="020B0504020207020204" pitchFamily="34" charset="-34"/>
                <a:cs typeface="Saysettha OT" panose="020B0504020207020204" pitchFamily="34" charset="-34"/>
              </a:rPr>
              <a:t>ກຣທ ບົດທີ</a:t>
            </a:r>
            <a:r>
              <a:rPr lang="en" b="1" dirty="0">
                <a:latin typeface="Saysettha OT" panose="020B0504020207020204" pitchFamily="34" charset="-34"/>
                <a:cs typeface="Saysettha OT" panose="020B0504020207020204" pitchFamily="34" charset="-34"/>
              </a:rPr>
              <a:t> 7, </a:t>
            </a:r>
            <a:r>
              <a:rPr lang="lo-LA" b="1" dirty="0">
                <a:latin typeface="Saysettha OT" panose="020B0504020207020204" pitchFamily="34" charset="-34"/>
                <a:cs typeface="Saysettha OT" panose="020B0504020207020204" pitchFamily="34" charset="-34"/>
              </a:rPr>
              <a:t> ອຈ ໂປໂລ ໄດ້ອຸທິດຕົນເພື່ອຕອບຄໍາຖາມຕ່າງໆ ທີ່ຊາວໂກຣິນໂທສົ່ງມາເຖິງລາວ </a:t>
            </a:r>
            <a:r>
              <a:rPr lang="en" b="1" dirty="0">
                <a:latin typeface="Saysettha OT" panose="020B0504020207020204" pitchFamily="34" charset="-34"/>
                <a:cs typeface="Saysettha OT" panose="020B0504020207020204" pitchFamily="34" charset="-34"/>
              </a:rPr>
              <a:t>(1 </a:t>
            </a:r>
            <a:r>
              <a:rPr lang="lo-LA" b="1" dirty="0">
                <a:latin typeface="Saysettha OT" panose="020B0504020207020204" pitchFamily="34" charset="-34"/>
                <a:cs typeface="Saysettha OT" panose="020B0504020207020204" pitchFamily="34" charset="-34"/>
              </a:rPr>
              <a:t>ກຣທ</a:t>
            </a:r>
            <a:r>
              <a:rPr lang="en" b="1" dirty="0">
                <a:latin typeface="Saysettha OT" panose="020B0504020207020204" pitchFamily="34" charset="-34"/>
                <a:cs typeface="Saysettha OT" panose="020B0504020207020204" pitchFamily="34" charset="-34"/>
              </a:rPr>
              <a:t>. 7:1a).</a:t>
            </a:r>
            <a:endParaRPr lang="es-ES" b="1" dirty="0">
              <a:latin typeface="Saysettha OT" panose="020B0504020207020204" pitchFamily="34" charset="-34"/>
              <a:cs typeface="Saysettha OT" panose="020B0504020207020204" pitchFamily="34" charset="-34"/>
            </a:endParaRPr>
          </a:p>
        </p:txBody>
      </p:sp>
      <p:graphicFrame>
        <p:nvGraphicFramePr>
          <p:cNvPr id="4" name="Diagrama 3">
            <a:extLst>
              <a:ext uri="{FF2B5EF4-FFF2-40B4-BE49-F238E27FC236}">
                <a16:creationId xmlns:a16="http://schemas.microsoft.com/office/drawing/2014/main" id="{CEC61F06-D7CE-4CA1-6027-5E9A833DA9D7}"/>
              </a:ext>
            </a:extLst>
          </p:cNvPr>
          <p:cNvGraphicFramePr/>
          <p:nvPr>
            <p:extLst>
              <p:ext uri="{D42A27DB-BD31-4B8C-83A1-F6EECF244321}">
                <p14:modId xmlns:p14="http://schemas.microsoft.com/office/powerpoint/2010/main" val="4288425222"/>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333271" y="4510117"/>
            <a:ext cx="5086454" cy="2240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6C135D45-1CA1-A4C3-ABF3-D858007E6BEB}"/>
              </a:ext>
            </a:extLst>
          </p:cNvPr>
          <p:cNvSpPr txBox="1"/>
          <p:nvPr/>
        </p:nvSpPr>
        <p:spPr>
          <a:xfrm>
            <a:off x="104775" y="3429000"/>
            <a:ext cx="6092887"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o-LA" b="1" i="0" u="none" strike="noStrike" kern="1200" cap="none" spc="0" normalizeH="0" baseline="0" noProof="0" dirty="0">
                <a:ln>
                  <a:noFill/>
                </a:ln>
                <a:solidFill>
                  <a:prstClr val="black"/>
                </a:solidFill>
                <a:effectLst/>
                <a:uLnTx/>
                <a:uFillTx/>
                <a:latin typeface="Saysettha OT" panose="020B0504020207020204" pitchFamily="34" charset="-34"/>
                <a:cs typeface="Saysettha OT" panose="020B0504020207020204" pitchFamily="34" charset="-34"/>
              </a:rPr>
              <a:t>ຄວບຄູ່ໄປກັບແນວຄິດນີ້, ອຈ ໂປໂລ ເນັ້ນຢໍ້າເຖິງຄວາມຈໍາເປັນທີ່ທຸກສິ່ງທຸກຢ່າງທີ່ເຮັດໃນຄຣິດຕະຈັກ</a:t>
            </a:r>
            <a:r>
              <a:rPr kumimoji="0" lang="lo-LA" b="1" i="0" u="none" strike="noStrike" kern="1200" cap="none" spc="0" normalizeH="0" noProof="0" dirty="0">
                <a:ln>
                  <a:noFill/>
                </a:ln>
                <a:solidFill>
                  <a:prstClr val="black"/>
                </a:solidFill>
                <a:effectLst/>
                <a:uLnTx/>
                <a:uFillTx/>
                <a:latin typeface="Saysettha OT" panose="020B0504020207020204" pitchFamily="34" charset="-34"/>
                <a:cs typeface="Saysettha OT" panose="020B0504020207020204" pitchFamily="34" charset="-34"/>
              </a:rPr>
              <a:t> ຫລື ໃນຊີວິດສ່ວນໂຕນັ້ນ ຈະຕ້ອງເຮັດເພື່ອຖວາຍກຽດແດ່ພຣະເຈົ້າ</a:t>
            </a:r>
            <a:r>
              <a:rPr kumimoji="0" lang="en" b="1" i="0" u="none" strike="noStrike" kern="1200" cap="none" spc="0" normalizeH="0" baseline="0" noProof="0" dirty="0">
                <a:ln>
                  <a:noFill/>
                </a:ln>
                <a:solidFill>
                  <a:prstClr val="black"/>
                </a:solidFill>
                <a:effectLst/>
                <a:uLnTx/>
                <a:uFillTx/>
                <a:latin typeface="Saysettha OT" panose="020B0504020207020204" pitchFamily="34" charset="-34"/>
                <a:cs typeface="Saysettha OT" panose="020B0504020207020204" pitchFamily="34" charset="-34"/>
              </a:rPr>
              <a:t>.</a:t>
            </a:r>
          </a:p>
        </p:txBody>
      </p:sp>
      <p:sp>
        <p:nvSpPr>
          <p:cNvPr id="8" name="CuadroTexto 7">
            <a:extLst>
              <a:ext uri="{FF2B5EF4-FFF2-40B4-BE49-F238E27FC236}">
                <a16:creationId xmlns:a16="http://schemas.microsoft.com/office/drawing/2014/main" id="{9501289D-2CA8-DC45-EB31-E4D5657994BE}"/>
              </a:ext>
            </a:extLst>
          </p:cNvPr>
          <p:cNvSpPr txBox="1"/>
          <p:nvPr/>
        </p:nvSpPr>
        <p:spPr>
          <a:xfrm>
            <a:off x="103220" y="2431294"/>
            <a:ext cx="609444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o-LA" b="1" i="0" u="none" strike="noStrike" kern="1200" cap="none" spc="0" normalizeH="0" baseline="0" noProof="0" dirty="0">
                <a:ln>
                  <a:noFill/>
                </a:ln>
                <a:solidFill>
                  <a:prstClr val="black"/>
                </a:solidFill>
                <a:effectLst/>
                <a:uLnTx/>
                <a:uFillTx/>
                <a:latin typeface="Saysettha OT" panose="020B0504020207020204" pitchFamily="34" charset="-34"/>
                <a:cs typeface="Saysettha OT" panose="020B0504020207020204" pitchFamily="34" charset="-34"/>
              </a:rPr>
              <a:t>ຢ່າງໃດກໍ່ຕາມ, ອຈ</a:t>
            </a:r>
            <a:r>
              <a:rPr kumimoji="0" lang="lo-LA" b="1" i="0" u="none" strike="noStrike" kern="1200" cap="none" spc="0" normalizeH="0" noProof="0" dirty="0">
                <a:ln>
                  <a:noFill/>
                </a:ln>
                <a:solidFill>
                  <a:prstClr val="black"/>
                </a:solidFill>
                <a:effectLst/>
                <a:uLnTx/>
                <a:uFillTx/>
                <a:latin typeface="Saysettha OT" panose="020B0504020207020204" pitchFamily="34" charset="-34"/>
                <a:cs typeface="Saysettha OT" panose="020B0504020207020204" pitchFamily="34" charset="-34"/>
              </a:rPr>
              <a:t> ໂປໂລ ຍັງໄດ້ພະຍາຍາມທີ່ຈະເຊື່ອມໂຍງຫົວຂໍ້ອື່ນໆເຂົ້ານໍາກັນ, ນັ້ນກໍ່ຄື ຄວາມຮັັກ ແລະ ຄວາມເຄົາລົບເຊິ່ງກັນແລະກັນ, ເຊິ່ງຈະນໍາພາຄຣິດຕະຈັກໄປສູ່ຄວາມເປັນເອກະພາບ</a:t>
            </a:r>
            <a:endParaRPr kumimoji="0" lang="en" b="1" i="0" u="none" strike="noStrike" kern="1200" cap="none" spc="0" normalizeH="0" baseline="0" noProof="0" dirty="0">
              <a:ln>
                <a:noFill/>
              </a:ln>
              <a:solidFill>
                <a:prstClr val="black"/>
              </a:solidFill>
              <a:effectLst/>
              <a:uLnTx/>
              <a:uFillTx/>
              <a:latin typeface="Saysettha OT" panose="020B0504020207020204" pitchFamily="34" charset="-34"/>
              <a:cs typeface="Saysettha OT" panose="020B0504020207020204" pitchFamily="34" charset="-34"/>
            </a:endParaRPr>
          </a:p>
        </p:txBody>
      </p:sp>
      <p:sp>
        <p:nvSpPr>
          <p:cNvPr id="10" name="CuadroTexto 9">
            <a:extLst>
              <a:ext uri="{FF2B5EF4-FFF2-40B4-BE49-F238E27FC236}">
                <a16:creationId xmlns:a16="http://schemas.microsoft.com/office/drawing/2014/main" id="{8C324CCC-4425-12EE-5C39-AACC67E86ACE}"/>
              </a:ext>
            </a:extLst>
          </p:cNvPr>
          <p:cNvSpPr txBox="1"/>
          <p:nvPr/>
        </p:nvSpPr>
        <p:spPr>
          <a:xfrm>
            <a:off x="103221" y="1125812"/>
            <a:ext cx="6094444"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o-LA" b="1" i="0" u="none" strike="noStrike" kern="1200" cap="none" spc="0" normalizeH="0" baseline="0" noProof="0" dirty="0">
                <a:ln>
                  <a:noFill/>
                </a:ln>
                <a:solidFill>
                  <a:prstClr val="black"/>
                </a:solidFill>
                <a:effectLst/>
                <a:uLnTx/>
                <a:uFillTx/>
                <a:latin typeface="Saysettha OT" panose="020B0504020207020204" pitchFamily="34" charset="-34"/>
                <a:cs typeface="Saysettha OT" panose="020B0504020207020204" pitchFamily="34" charset="-34"/>
              </a:rPr>
              <a:t>ດ້ວຍເຫດຜົນນີ້,</a:t>
            </a:r>
            <a:r>
              <a:rPr kumimoji="0" lang="lo-LA" b="1" i="0" u="none" strike="noStrike" kern="1200" cap="none" spc="0" normalizeH="0" noProof="0" dirty="0">
                <a:ln>
                  <a:noFill/>
                </a:ln>
                <a:solidFill>
                  <a:prstClr val="black"/>
                </a:solidFill>
                <a:effectLst/>
                <a:uLnTx/>
                <a:uFillTx/>
                <a:latin typeface="Saysettha OT" panose="020B0504020207020204" pitchFamily="34" charset="-34"/>
                <a:cs typeface="Saysettha OT" panose="020B0504020207020204" pitchFamily="34" charset="-34"/>
              </a:rPr>
              <a:t> ເຖິງວ່າບົດທີ </a:t>
            </a:r>
            <a:r>
              <a:rPr kumimoji="0" lang="en" b="1" i="0" u="none" strike="noStrike" kern="1200" cap="none" spc="0" normalizeH="0" baseline="0" noProof="0" dirty="0">
                <a:ln>
                  <a:noFill/>
                </a:ln>
                <a:solidFill>
                  <a:prstClr val="black"/>
                </a:solidFill>
                <a:effectLst/>
                <a:uLnTx/>
                <a:uFillTx/>
                <a:latin typeface="Saysettha OT" panose="020B0504020207020204" pitchFamily="34" charset="-34"/>
                <a:cs typeface="Saysettha OT" panose="020B0504020207020204" pitchFamily="34" charset="-34"/>
              </a:rPr>
              <a:t>8 </a:t>
            </a:r>
            <a:r>
              <a:rPr kumimoji="0" lang="lo-LA" b="1" i="0" u="none" strike="noStrike" kern="1200" cap="none" spc="0" normalizeH="0" baseline="0" noProof="0" dirty="0">
                <a:ln>
                  <a:noFill/>
                </a:ln>
                <a:solidFill>
                  <a:prstClr val="black"/>
                </a:solidFill>
                <a:effectLst/>
                <a:uLnTx/>
                <a:uFillTx/>
                <a:latin typeface="Saysettha OT" panose="020B0504020207020204" pitchFamily="34" charset="-34"/>
                <a:cs typeface="Saysettha OT" panose="020B0504020207020204" pitchFamily="34" charset="-34"/>
              </a:rPr>
              <a:t>ເຖິງບົດທີ</a:t>
            </a:r>
            <a:r>
              <a:rPr kumimoji="0" lang="en" b="1" i="0" u="none" strike="noStrike" kern="1200" cap="none" spc="0" normalizeH="0" baseline="0" noProof="0" dirty="0">
                <a:ln>
                  <a:noFill/>
                </a:ln>
                <a:solidFill>
                  <a:prstClr val="black"/>
                </a:solidFill>
                <a:effectLst/>
                <a:uLnTx/>
                <a:uFillTx/>
                <a:latin typeface="Saysettha OT" panose="020B0504020207020204" pitchFamily="34" charset="-34"/>
                <a:cs typeface="Saysettha OT" panose="020B0504020207020204" pitchFamily="34" charset="-34"/>
              </a:rPr>
              <a:t> 10 </a:t>
            </a:r>
            <a:r>
              <a:rPr kumimoji="0" lang="lo-LA" b="1" i="0" u="none" strike="noStrike" kern="1200" cap="none" spc="0" normalizeH="0" baseline="0" noProof="0" dirty="0">
                <a:ln>
                  <a:noFill/>
                </a:ln>
                <a:solidFill>
                  <a:prstClr val="black"/>
                </a:solidFill>
                <a:effectLst/>
                <a:uLnTx/>
                <a:uFillTx/>
                <a:latin typeface="Saysettha OT" panose="020B0504020207020204" pitchFamily="34" charset="-34"/>
                <a:cs typeface="Saysettha OT" panose="020B0504020207020204" pitchFamily="34" charset="-34"/>
              </a:rPr>
              <a:t>ຈະກ່າວເຖິງເລື່ອງການບູຊາຮູບເຄົາລົບເປັນຫລັກ</a:t>
            </a:r>
            <a:r>
              <a:rPr kumimoji="0" lang="en" b="1" i="0" u="none" strike="noStrike" kern="1200" cap="none" spc="0" normalizeH="0" baseline="0" noProof="0" dirty="0">
                <a:ln>
                  <a:noFill/>
                </a:ln>
                <a:solidFill>
                  <a:prstClr val="black"/>
                </a:solidFill>
                <a:effectLst/>
                <a:uLnTx/>
                <a:uFillTx/>
                <a:latin typeface="Saysettha OT" panose="020B0504020207020204" pitchFamily="34" charset="-34"/>
                <a:cs typeface="Saysettha OT" panose="020B0504020207020204" pitchFamily="34" charset="-34"/>
              </a:rPr>
              <a:t>, </a:t>
            </a:r>
            <a:r>
              <a:rPr kumimoji="0" lang="lo-LA" b="1" i="0" u="none" strike="noStrike" kern="1200" cap="none" spc="0" normalizeH="0" baseline="0" noProof="0" dirty="0">
                <a:ln>
                  <a:noFill/>
                </a:ln>
                <a:solidFill>
                  <a:prstClr val="black"/>
                </a:solidFill>
                <a:effectLst/>
                <a:uLnTx/>
                <a:uFillTx/>
                <a:latin typeface="Saysettha OT" panose="020B0504020207020204" pitchFamily="34" charset="-34"/>
                <a:cs typeface="Saysettha OT" panose="020B0504020207020204" pitchFamily="34" charset="-34"/>
              </a:rPr>
              <a:t>ແຕ່ ອຈ ໂປໂລກໍ່ຍັງໄດ້ສອນເຖິງຫົວຂໍ້ອື່ນໆ</a:t>
            </a:r>
            <a:r>
              <a:rPr kumimoji="0" lang="lo-LA" b="1" i="0" u="none" strike="noStrike" kern="1200" cap="none" spc="0" normalizeH="0" noProof="0" dirty="0">
                <a:ln>
                  <a:noFill/>
                </a:ln>
                <a:solidFill>
                  <a:prstClr val="black"/>
                </a:solidFill>
                <a:effectLst/>
                <a:uLnTx/>
                <a:uFillTx/>
                <a:latin typeface="Saysettha OT" panose="020B0504020207020204" pitchFamily="34" charset="-34"/>
                <a:cs typeface="Saysettha OT" panose="020B0504020207020204" pitchFamily="34" charset="-34"/>
              </a:rPr>
              <a:t> ທີ່ເບິ່ງຄືວ່າຈະບໍ່ກ່ຽວຂ້ອງກັບຄວາມບາບນັ້ນໂດຍກົງ</a:t>
            </a:r>
            <a:endParaRPr kumimoji="0" lang="en" b="1" i="0" u="none" strike="noStrike" kern="1200" cap="none" spc="0" normalizeH="0" baseline="0" noProof="0" dirty="0">
              <a:ln>
                <a:noFill/>
              </a:ln>
              <a:solidFill>
                <a:prstClr val="black"/>
              </a:solidFill>
              <a:effectLst/>
              <a:uLnTx/>
              <a:uFillTx/>
              <a:latin typeface="Saysettha OT" panose="020B0504020207020204" pitchFamily="34" charset="-34"/>
              <a:cs typeface="Saysettha OT" panose="020B0504020207020204" pitchFamily="34" charset="-34"/>
            </a:endParaRPr>
          </a:p>
        </p:txBody>
      </p:sp>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0"/>
            <a:ext cx="7590793" cy="1015663"/>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lo-LA" sz="4000" b="1" dirty="0">
                <a:ln/>
                <a:solidFill>
                  <a:schemeClr val="accent3"/>
                </a:solidFill>
                <a:latin typeface="Saysettha OT" panose="020B0504020207020204" pitchFamily="34" charset="-34"/>
                <a:cs typeface="Saysettha OT" panose="020B0504020207020204" pitchFamily="34" charset="-34"/>
              </a:rPr>
              <a:t>ຄວາມຮູ້ ແລະ ຄວາມຮັກ</a:t>
            </a:r>
            <a:endParaRPr lang="en" sz="4000" b="1" dirty="0">
              <a:ln/>
              <a:solidFill>
                <a:schemeClr val="accent3"/>
              </a:solidFill>
              <a:latin typeface="Saysettha OT" panose="020B0504020207020204" pitchFamily="34" charset="-34"/>
              <a:cs typeface="Saysettha OT" panose="020B0504020207020204" pitchFamily="34" charset="-34"/>
            </a:endParaRPr>
          </a:p>
          <a:p>
            <a:pPr algn="ctr"/>
            <a:r>
              <a:rPr lang="en" sz="2000" b="1" dirty="0">
                <a:ln/>
                <a:solidFill>
                  <a:schemeClr val="accent4">
                    <a:lumMod val="50000"/>
                  </a:schemeClr>
                </a:solidFill>
                <a:latin typeface="Saysettha OT" panose="020B0504020207020204" pitchFamily="34" charset="-34"/>
                <a:cs typeface="Saysettha OT" panose="020B0504020207020204" pitchFamily="34" charset="-34"/>
              </a:rPr>
              <a:t>1 </a:t>
            </a:r>
            <a:r>
              <a:rPr lang="lo-LA" sz="2000" b="1" dirty="0">
                <a:ln/>
                <a:solidFill>
                  <a:schemeClr val="accent4">
                    <a:lumMod val="50000"/>
                  </a:schemeClr>
                </a:solidFill>
                <a:latin typeface="Saysettha OT" panose="020B0504020207020204" pitchFamily="34" charset="-34"/>
                <a:cs typeface="Saysettha OT" panose="020B0504020207020204" pitchFamily="34" charset="-34"/>
              </a:rPr>
              <a:t>ກຣທ</a:t>
            </a:r>
            <a:r>
              <a:rPr lang="en" sz="2000" b="1" dirty="0">
                <a:ln/>
                <a:solidFill>
                  <a:schemeClr val="accent4">
                    <a:lumMod val="50000"/>
                  </a:schemeClr>
                </a:solidFill>
                <a:latin typeface="Saysettha OT" panose="020B0504020207020204" pitchFamily="34" charset="-34"/>
                <a:cs typeface="Saysettha OT" panose="020B0504020207020204" pitchFamily="34" charset="-34"/>
              </a:rPr>
              <a:t> 8 (</a:t>
            </a:r>
            <a:r>
              <a:rPr lang="lo-LA" sz="2000" b="1" dirty="0">
                <a:ln/>
                <a:solidFill>
                  <a:schemeClr val="accent4">
                    <a:lumMod val="50000"/>
                  </a:schemeClr>
                </a:solidFill>
                <a:latin typeface="Saysettha OT" panose="020B0504020207020204" pitchFamily="34" charset="-34"/>
                <a:cs typeface="Saysettha OT" panose="020B0504020207020204" pitchFamily="34" charset="-34"/>
              </a:rPr>
              <a:t>ອາຫານທີ່ຖວາຍແກ່ຮູບເຄົາລົບ</a:t>
            </a:r>
            <a:r>
              <a:rPr lang="en" sz="2000" b="1" dirty="0">
                <a:ln/>
                <a:solidFill>
                  <a:schemeClr val="accent4">
                    <a:lumMod val="50000"/>
                  </a:schemeClr>
                </a:solidFill>
                <a:latin typeface="Saysettha OT" panose="020B0504020207020204" pitchFamily="34" charset="-34"/>
                <a:cs typeface="Saysettha OT" panose="020B0504020207020204" pitchFamily="34" charset="-34"/>
              </a:rPr>
              <a:t>)</a:t>
            </a:r>
          </a:p>
        </p:txBody>
      </p:sp>
      <p:sp>
        <p:nvSpPr>
          <p:cNvPr id="5" name="CuadroTexto 4">
            <a:extLst>
              <a:ext uri="{FF2B5EF4-FFF2-40B4-BE49-F238E27FC236}">
                <a16:creationId xmlns:a16="http://schemas.microsoft.com/office/drawing/2014/main" id="{6EDFFC6B-DAB9-4B3F-1FBA-6CE86533DD10}"/>
              </a:ext>
            </a:extLst>
          </p:cNvPr>
          <p:cNvSpPr txBox="1"/>
          <p:nvPr/>
        </p:nvSpPr>
        <p:spPr>
          <a:xfrm>
            <a:off x="2453951" y="1166098"/>
            <a:ext cx="7242499" cy="369332"/>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Saysettha OT" panose="020B0504020207020204" pitchFamily="34" charset="-34"/>
                <a:cs typeface="Saysettha OT" panose="020B0504020207020204" pitchFamily="34" charset="-34"/>
              </a:rPr>
              <a:t>“</a:t>
            </a:r>
            <a:r>
              <a:rPr lang="lo-LA" b="1" dirty="0">
                <a:solidFill>
                  <a:schemeClr val="accent1">
                    <a:lumMod val="75000"/>
                  </a:schemeClr>
                </a:solidFill>
                <a:latin typeface="Saysettha OT" panose="020B0504020207020204" pitchFamily="34" charset="-34"/>
                <a:cs typeface="Saysettha OT" panose="020B0504020207020204" pitchFamily="34" charset="-34"/>
              </a:rPr>
              <a:t>ຄວາມຮູ້ເຮັດໃຫ້ເຮົາອວດຕົວ ແຕ່ຄວາມຮັກເຮັດໃຫ້ຈະເລີນຂຶ້ນ</a:t>
            </a:r>
            <a:r>
              <a:rPr lang="en" b="1" dirty="0">
                <a:solidFill>
                  <a:schemeClr val="accent1">
                    <a:lumMod val="75000"/>
                  </a:schemeClr>
                </a:solidFill>
                <a:latin typeface="Saysettha OT" panose="020B0504020207020204" pitchFamily="34" charset="-34"/>
                <a:cs typeface="Saysettha OT" panose="020B0504020207020204" pitchFamily="34" charset="-34"/>
              </a:rPr>
              <a:t>.” </a:t>
            </a:r>
            <a:r>
              <a:rPr lang="en" sz="1400" b="1" dirty="0">
                <a:solidFill>
                  <a:schemeClr val="accent1">
                    <a:lumMod val="75000"/>
                  </a:schemeClr>
                </a:solidFill>
                <a:latin typeface="Saysettha OT" panose="020B0504020207020204" pitchFamily="34" charset="-34"/>
                <a:cs typeface="Saysettha OT" panose="020B0504020207020204" pitchFamily="34" charset="-34"/>
              </a:rPr>
              <a:t>(1 </a:t>
            </a:r>
            <a:r>
              <a:rPr lang="lo-LA" sz="1400" b="1" dirty="0">
                <a:solidFill>
                  <a:schemeClr val="accent1">
                    <a:lumMod val="75000"/>
                  </a:schemeClr>
                </a:solidFill>
                <a:latin typeface="Saysettha OT" panose="020B0504020207020204" pitchFamily="34" charset="-34"/>
                <a:cs typeface="Saysettha OT" panose="020B0504020207020204" pitchFamily="34" charset="-34"/>
              </a:rPr>
              <a:t>ກຣທ </a:t>
            </a:r>
            <a:r>
              <a:rPr lang="en" sz="1400" b="1" dirty="0">
                <a:solidFill>
                  <a:schemeClr val="accent1">
                    <a:lumMod val="75000"/>
                  </a:schemeClr>
                </a:solidFill>
                <a:latin typeface="Saysettha OT" panose="020B0504020207020204" pitchFamily="34" charset="-34"/>
                <a:cs typeface="Saysettha OT" panose="020B0504020207020204" pitchFamily="34" charset="-34"/>
              </a:rPr>
              <a:t>8:1)</a:t>
            </a:r>
            <a:endParaRPr lang="es-ES" b="1" dirty="0">
              <a:solidFill>
                <a:schemeClr val="accent1">
                  <a:lumMod val="75000"/>
                </a:schemeClr>
              </a:solidFill>
              <a:latin typeface="Saysettha OT" panose="020B0504020207020204" pitchFamily="34" charset="-34"/>
              <a:cs typeface="Saysettha OT" panose="020B0504020207020204" pitchFamily="34" charset="-34"/>
            </a:endParaRP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685865"/>
            <a:ext cx="12192000" cy="400110"/>
          </a:xfrm>
          <a:prstGeom prst="rect">
            <a:avLst/>
          </a:prstGeom>
          <a:noFill/>
        </p:spPr>
        <p:txBody>
          <a:bodyPr wrap="square" rtlCol="0">
            <a:spAutoFit/>
          </a:bodyPr>
          <a:lstStyle/>
          <a:p>
            <a:pPr algn="ctr">
              <a:spcBef>
                <a:spcPts val="600"/>
              </a:spcBef>
            </a:pPr>
            <a:r>
              <a:rPr lang="lo-LA" sz="2000" b="1" dirty="0">
                <a:latin typeface="Saysettha OT" panose="020B0504020207020204" pitchFamily="34" charset="-34"/>
                <a:cs typeface="Saysettha OT" panose="020B0504020207020204" pitchFamily="34" charset="-34"/>
              </a:rPr>
              <a:t>ອຈ ໂປໂລ </a:t>
            </a:r>
            <a:r>
              <a:rPr lang="en" sz="2000" b="1" dirty="0">
                <a:latin typeface="Saysettha OT" panose="020B0504020207020204" pitchFamily="34" charset="-34"/>
                <a:cs typeface="Saysettha OT" panose="020B0504020207020204" pitchFamily="34" charset="-34"/>
              </a:rPr>
              <a:t> “</a:t>
            </a:r>
            <a:r>
              <a:rPr lang="lo-LA" sz="2000" b="1" dirty="0">
                <a:latin typeface="Saysettha OT" panose="020B0504020207020204" pitchFamily="34" charset="-34"/>
                <a:cs typeface="Saysettha OT" panose="020B0504020207020204" pitchFamily="34" charset="-34"/>
              </a:rPr>
              <a:t>ແບ່ງ</a:t>
            </a:r>
            <a:r>
              <a:rPr lang="en" sz="2000" b="1" dirty="0">
                <a:latin typeface="Saysettha OT" panose="020B0504020207020204" pitchFamily="34" charset="-34"/>
                <a:cs typeface="Saysettha OT" panose="020B0504020207020204" pitchFamily="34" charset="-34"/>
              </a:rPr>
              <a:t>” </a:t>
            </a:r>
            <a:r>
              <a:rPr lang="lo-LA" sz="2000" b="1" dirty="0">
                <a:latin typeface="Saysettha OT" panose="020B0504020207020204" pitchFamily="34" charset="-34"/>
                <a:cs typeface="Saysettha OT" panose="020B0504020207020204" pitchFamily="34" charset="-34"/>
              </a:rPr>
              <a:t>ຄຣິດຕະຈັກອອກເປັນສອງກຸ່ມ</a:t>
            </a:r>
            <a:r>
              <a:rPr lang="en" sz="2000" b="1" dirty="0">
                <a:latin typeface="Saysettha OT" panose="020B0504020207020204" pitchFamily="34" charset="-34"/>
                <a:cs typeface="Saysettha OT" panose="020B0504020207020204" pitchFamily="34" charset="-34"/>
              </a:rPr>
              <a:t>: </a:t>
            </a:r>
            <a:r>
              <a:rPr lang="lo-LA" sz="2000" b="1" dirty="0">
                <a:latin typeface="Saysettha OT" panose="020B0504020207020204" pitchFamily="34" charset="-34"/>
                <a:cs typeface="Saysettha OT" panose="020B0504020207020204" pitchFamily="34" charset="-34"/>
              </a:rPr>
              <a:t> ກຸ່ມທີ </a:t>
            </a:r>
            <a:r>
              <a:rPr lang="en" sz="2000" b="1" dirty="0">
                <a:latin typeface="Saysettha OT" panose="020B0504020207020204" pitchFamily="34" charset="-34"/>
                <a:cs typeface="Saysettha OT" panose="020B0504020207020204" pitchFamily="34" charset="-34"/>
              </a:rPr>
              <a:t>“</a:t>
            </a:r>
            <a:r>
              <a:rPr lang="lo-LA" sz="2000" b="1" dirty="0">
                <a:latin typeface="Saysettha OT" panose="020B0504020207020204" pitchFamily="34" charset="-34"/>
                <a:cs typeface="Saysettha OT" panose="020B0504020207020204" pitchFamily="34" charset="-34"/>
              </a:rPr>
              <a:t>ເຂັ້ມແຂງ</a:t>
            </a:r>
            <a:r>
              <a:rPr lang="en" sz="2000" b="1" dirty="0">
                <a:latin typeface="Saysettha OT" panose="020B0504020207020204" pitchFamily="34" charset="-34"/>
                <a:cs typeface="Saysettha OT" panose="020B0504020207020204" pitchFamily="34" charset="-34"/>
              </a:rPr>
              <a:t>” </a:t>
            </a:r>
            <a:r>
              <a:rPr lang="lo-LA" sz="2000" b="1" dirty="0">
                <a:latin typeface="Saysettha OT" panose="020B0504020207020204" pitchFamily="34" charset="-34"/>
                <a:cs typeface="Saysettha OT" panose="020B0504020207020204" pitchFamily="34" charset="-34"/>
              </a:rPr>
              <a:t>ແລະກຸ່ມທີ່ </a:t>
            </a:r>
            <a:r>
              <a:rPr lang="en" sz="2000" b="1" dirty="0">
                <a:latin typeface="Saysettha OT" panose="020B0504020207020204" pitchFamily="34" charset="-34"/>
                <a:cs typeface="Saysettha OT" panose="020B0504020207020204" pitchFamily="34" charset="-34"/>
              </a:rPr>
              <a:t>“</a:t>
            </a:r>
            <a:r>
              <a:rPr lang="lo-LA" sz="2000" b="1" dirty="0">
                <a:latin typeface="Saysettha OT" panose="020B0504020207020204" pitchFamily="34" charset="-34"/>
                <a:cs typeface="Saysettha OT" panose="020B0504020207020204" pitchFamily="34" charset="-34"/>
              </a:rPr>
              <a:t>ອ່ອນແອ</a:t>
            </a:r>
            <a:r>
              <a:rPr lang="en" sz="2000" b="1" dirty="0">
                <a:latin typeface="Saysettha OT" panose="020B0504020207020204" pitchFamily="34" charset="-34"/>
                <a:cs typeface="Saysettha OT" panose="020B0504020207020204" pitchFamily="34" charset="-34"/>
              </a:rPr>
              <a:t>”.</a:t>
            </a:r>
          </a:p>
        </p:txBody>
      </p:sp>
      <p:sp>
        <p:nvSpPr>
          <p:cNvPr id="4" name="CuadroTexto 3">
            <a:extLst>
              <a:ext uri="{FF2B5EF4-FFF2-40B4-BE49-F238E27FC236}">
                <a16:creationId xmlns:a16="http://schemas.microsoft.com/office/drawing/2014/main" id="{9661135A-E98F-0CF9-7679-AEF0A3F31275}"/>
              </a:ext>
            </a:extLst>
          </p:cNvPr>
          <p:cNvSpPr txBox="1"/>
          <p:nvPr/>
        </p:nvSpPr>
        <p:spPr>
          <a:xfrm>
            <a:off x="2714622" y="4673159"/>
            <a:ext cx="6762751" cy="1200329"/>
          </a:xfrm>
          <a:prstGeom prst="rect">
            <a:avLst/>
          </a:prstGeom>
          <a:noFill/>
        </p:spPr>
        <p:txBody>
          <a:bodyPr wrap="square">
            <a:spAutoFit/>
          </a:bodyPr>
          <a:lstStyle/>
          <a:p>
            <a:pPr>
              <a:spcBef>
                <a:spcPts val="600"/>
              </a:spcBef>
            </a:pPr>
            <a:r>
              <a:rPr lang="lo-LA" b="1" dirty="0">
                <a:latin typeface="Saysettha OT" panose="020B0504020207020204" pitchFamily="34" charset="-34"/>
                <a:cs typeface="Saysettha OT" panose="020B0504020207020204" pitchFamily="34" charset="-34"/>
              </a:rPr>
              <a:t>ແຕ່ກຸ່ມທີ່ເຂັ້ມແຂງນັ້ນ ດ້ວຍຄວາມຮູ້ ແລະ ການປະພຶດຂອງຕົນເອງ ສາມາດເຮັດໃຫ້ກຸ່ມທີ່ອ່ອນແອສະດຸດລົ້ມລົງໄດ້ </a:t>
            </a:r>
            <a:r>
              <a:rPr lang="en" b="1" dirty="0">
                <a:latin typeface="Saysettha OT" panose="020B0504020207020204" pitchFamily="34" charset="-34"/>
                <a:cs typeface="Saysettha OT" panose="020B0504020207020204" pitchFamily="34" charset="-34"/>
              </a:rPr>
              <a:t>(1 </a:t>
            </a:r>
            <a:r>
              <a:rPr lang="lo-LA" b="1" dirty="0">
                <a:latin typeface="Saysettha OT" panose="020B0504020207020204" pitchFamily="34" charset="-34"/>
                <a:cs typeface="Saysettha OT" panose="020B0504020207020204" pitchFamily="34" charset="-34"/>
              </a:rPr>
              <a:t>ກຣທ</a:t>
            </a:r>
            <a:r>
              <a:rPr lang="en" b="1" dirty="0">
                <a:latin typeface="Saysettha OT" panose="020B0504020207020204" pitchFamily="34" charset="-34"/>
                <a:cs typeface="Saysettha OT" panose="020B0504020207020204" pitchFamily="34" charset="-34"/>
              </a:rPr>
              <a:t> 8:10). </a:t>
            </a:r>
            <a:r>
              <a:rPr lang="lo-LA" b="1" dirty="0">
                <a:latin typeface="Saysettha OT" panose="020B0504020207020204" pitchFamily="34" charset="-34"/>
                <a:cs typeface="Saysettha OT" panose="020B0504020207020204" pitchFamily="34" charset="-34"/>
              </a:rPr>
              <a:t>ດ້ວຍຄວາມຮັກຕໍ່ພີ່ນ້ອງຂອງຕົນເອງ ກຸ່ມທີ່ເຂັ້ມແຂງຈຶ່ງຕ້ອງຢັບຢັ້ງໃຈຕົນເອງ </a:t>
            </a:r>
            <a:r>
              <a:rPr lang="en" b="1" dirty="0">
                <a:latin typeface="Saysettha OT" panose="020B0504020207020204" pitchFamily="34" charset="-34"/>
                <a:cs typeface="Saysettha OT" panose="020B0504020207020204" pitchFamily="34" charset="-34"/>
              </a:rPr>
              <a:t>(1 </a:t>
            </a:r>
            <a:r>
              <a:rPr lang="lo-LA" b="1" dirty="0">
                <a:latin typeface="Saysettha OT" panose="020B0504020207020204" pitchFamily="34" charset="-34"/>
                <a:cs typeface="Saysettha OT" panose="020B0504020207020204" pitchFamily="34" charset="-34"/>
              </a:rPr>
              <a:t>ກຣທ</a:t>
            </a:r>
            <a:r>
              <a:rPr lang="en" b="1" dirty="0">
                <a:latin typeface="Saysettha OT" panose="020B0504020207020204" pitchFamily="34" charset="-34"/>
                <a:cs typeface="Saysettha OT" panose="020B0504020207020204" pitchFamily="34" charset="-34"/>
              </a:rPr>
              <a:t> 8:11-13).</a:t>
            </a:r>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1197363802"/>
              </p:ext>
            </p:extLst>
          </p:nvPr>
        </p:nvGraphicFramePr>
        <p:xfrm>
          <a:off x="333376" y="2108641"/>
          <a:ext cx="11334750"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693825" y="5873488"/>
            <a:ext cx="676275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o-LA" b="1" i="0" u="none" strike="noStrike" kern="1200" cap="none" spc="0" normalizeH="0" baseline="0" noProof="0" dirty="0">
                <a:ln>
                  <a:noFill/>
                </a:ln>
                <a:solidFill>
                  <a:prstClr val="black"/>
                </a:solidFill>
                <a:effectLst/>
                <a:uLnTx/>
                <a:uFillTx/>
                <a:latin typeface="Saysettha OT" panose="020B0504020207020204" pitchFamily="34" charset="-34"/>
                <a:cs typeface="Saysettha OT" panose="020B0504020207020204" pitchFamily="34" charset="-34"/>
              </a:rPr>
              <a:t>ຄຣິສຕຽນຄວນໃຫ້ຄວາມຮັກມາກ່ອນຄວາມຮູ້, ເມື່ອຄວາມຮູ້ນັ້ນເປັນອຸປະສັກສໍາລັບອ້າຍນ້ອງທີ່ ອ່ອນແອ </a:t>
            </a:r>
            <a:r>
              <a:rPr kumimoji="0" lang="en" b="1" i="0" u="none" strike="noStrike" kern="1200" cap="none" spc="0" normalizeH="0" baseline="0" noProof="0" dirty="0">
                <a:ln>
                  <a:noFill/>
                </a:ln>
                <a:solidFill>
                  <a:prstClr val="black"/>
                </a:solidFill>
                <a:effectLst/>
                <a:uLnTx/>
                <a:uFillTx/>
                <a:latin typeface="Saysettha OT" panose="020B0504020207020204" pitchFamily="34" charset="-34"/>
                <a:cs typeface="Saysettha OT" panose="020B0504020207020204" pitchFamily="34" charset="-34"/>
              </a:rPr>
              <a:t>(</a:t>
            </a:r>
            <a:r>
              <a:rPr kumimoji="0" lang="lo-LA" b="1" i="0" u="none" strike="noStrike" kern="1200" cap="none" spc="0" normalizeH="0" baseline="0" noProof="0" dirty="0">
                <a:ln>
                  <a:noFill/>
                </a:ln>
                <a:solidFill>
                  <a:prstClr val="black"/>
                </a:solidFill>
                <a:effectLst/>
                <a:uLnTx/>
                <a:uFillTx/>
                <a:latin typeface="Saysettha OT" panose="020B0504020207020204" pitchFamily="34" charset="-34"/>
                <a:cs typeface="Saysettha OT" panose="020B0504020207020204" pitchFamily="34" charset="-34"/>
              </a:rPr>
              <a:t>ເຊິ່ງຢູ່ໃນຂະບວນການເຕີບໃຫຍ່</a:t>
            </a:r>
            <a:r>
              <a:rPr kumimoji="0" lang="en" b="1" i="0" u="none" strike="noStrike" kern="1200" cap="none" spc="0" normalizeH="0" baseline="0" noProof="0" dirty="0">
                <a:ln>
                  <a:noFill/>
                </a:ln>
                <a:solidFill>
                  <a:prstClr val="black"/>
                </a:solidFill>
                <a:effectLst/>
                <a:uLnTx/>
                <a:uFillTx/>
                <a:latin typeface="Saysettha OT" panose="020B0504020207020204" pitchFamily="34" charset="-34"/>
                <a:cs typeface="Saysettha OT" panose="020B0504020207020204" pitchFamily="34" charset="-34"/>
              </a:rPr>
              <a:t>).</a:t>
            </a: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E7FB800-DB61-23DC-12E2-77DDA5F9E0B4}"/>
            </a:ext>
          </a:extLst>
        </p:cNvPr>
        <p:cNvGrpSpPr/>
        <p:nvPr/>
      </p:nvGrpSpPr>
      <p:grpSpPr>
        <a:xfrm>
          <a:off x="0" y="0"/>
          <a:ext cx="0" cy="0"/>
          <a:chOff x="0" y="0"/>
          <a:chExt cx="0" cy="0"/>
        </a:xfrm>
      </p:grpSpPr>
      <p:sp>
        <p:nvSpPr>
          <p:cNvPr id="7" name="CuadroTexto 6">
            <a:extLst>
              <a:ext uri="{FF2B5EF4-FFF2-40B4-BE49-F238E27FC236}">
                <a16:creationId xmlns:a16="http://schemas.microsoft.com/office/drawing/2014/main" id="{E2B91C5D-69A2-EB77-D8AB-9DA4ED51E0F1}"/>
              </a:ext>
            </a:extLst>
          </p:cNvPr>
          <p:cNvSpPr txBox="1"/>
          <p:nvPr/>
        </p:nvSpPr>
        <p:spPr>
          <a:xfrm>
            <a:off x="4310589" y="519609"/>
            <a:ext cx="2434767"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lo-LA" b="1" i="0" u="none" strike="noStrike" kern="1200" cap="none" spc="0" normalizeH="0" baseline="0" noProof="0" dirty="0">
                <a:ln>
                  <a:noFill/>
                </a:ln>
                <a:solidFill>
                  <a:prstClr val="black"/>
                </a:solidFill>
                <a:effectLst/>
                <a:uLnTx/>
                <a:uFillTx/>
                <a:latin typeface="Saysettha OT" panose="020B0504020207020204" pitchFamily="34" charset="-34"/>
                <a:cs typeface="Saysettha OT" panose="020B0504020207020204" pitchFamily="34" charset="-34"/>
              </a:rPr>
              <a:t>ອະທິບາຍເພີ່ມ</a:t>
            </a:r>
            <a:endParaRPr kumimoji="0" lang="en" b="1" i="0" u="none" strike="noStrike" kern="1200" cap="none" spc="0" normalizeH="0" baseline="0" noProof="0" dirty="0">
              <a:ln>
                <a:noFill/>
              </a:ln>
              <a:solidFill>
                <a:prstClr val="black"/>
              </a:solidFill>
              <a:effectLst/>
              <a:uLnTx/>
              <a:uFillTx/>
              <a:latin typeface="Saysettha OT" panose="020B0504020207020204" pitchFamily="34" charset="-34"/>
              <a:cs typeface="Saysettha OT" panose="020B0504020207020204" pitchFamily="34" charset="-34"/>
            </a:endParaRPr>
          </a:p>
        </p:txBody>
      </p:sp>
      <p:sp>
        <p:nvSpPr>
          <p:cNvPr id="2" name="CuadroTexto 6">
            <a:extLst>
              <a:ext uri="{FF2B5EF4-FFF2-40B4-BE49-F238E27FC236}">
                <a16:creationId xmlns:a16="http://schemas.microsoft.com/office/drawing/2014/main" id="{555B7534-5014-EDDA-FEF8-6C28409563E7}"/>
              </a:ext>
            </a:extLst>
          </p:cNvPr>
          <p:cNvSpPr txBox="1"/>
          <p:nvPr/>
        </p:nvSpPr>
        <p:spPr>
          <a:xfrm>
            <a:off x="182537" y="1202096"/>
            <a:ext cx="11545637" cy="4154984"/>
          </a:xfrm>
          <a:prstGeom prst="rect">
            <a:avLst/>
          </a:prstGeom>
          <a:noFill/>
        </p:spPr>
        <p:txBody>
          <a:bodyPr wrap="square">
            <a:spAutoFit/>
          </a:bodyPr>
          <a:lstStyle/>
          <a:p>
            <a:pPr marL="0" marR="0" lvl="0" indent="0" defTabSz="914400" rtl="0" eaLnBrk="1" fontAlgn="auto" latinLnBrk="0" hangingPunct="1">
              <a:lnSpc>
                <a:spcPct val="100000"/>
              </a:lnSpc>
              <a:spcBef>
                <a:spcPts val="600"/>
              </a:spcBef>
              <a:spcAft>
                <a:spcPts val="0"/>
              </a:spcAft>
              <a:buClrTx/>
              <a:buSzTx/>
              <a:buFontTx/>
              <a:buNone/>
              <a:tabLst/>
              <a:defRPr/>
            </a:pPr>
            <a:r>
              <a:rPr kumimoji="0" lang="lo-LA" b="1" i="0" u="none" strike="noStrike" kern="1200" cap="none" spc="0" normalizeH="0" baseline="0" noProof="0" dirty="0">
                <a:ln>
                  <a:noFill/>
                </a:ln>
                <a:solidFill>
                  <a:prstClr val="black"/>
                </a:solidFill>
                <a:effectLst/>
                <a:uLnTx/>
                <a:uFillTx/>
                <a:latin typeface="Saysettha OT" panose="020B0504020207020204" pitchFamily="34" charset="-34"/>
                <a:cs typeface="Saysettha OT" panose="020B0504020207020204" pitchFamily="34" charset="-34"/>
              </a:rPr>
              <a:t>ຖ້າວ່າພວກເຮົາກິນອາຫານທີ່ຖວາຍແກ່ພຣະທຽມເທັດ</a:t>
            </a:r>
            <a:r>
              <a:rPr kumimoji="0" lang="lo-LA" b="1" i="0" u="none" strike="noStrike" kern="1200" cap="none" spc="0" normalizeH="0" noProof="0" dirty="0">
                <a:ln>
                  <a:noFill/>
                </a:ln>
                <a:solidFill>
                  <a:prstClr val="black"/>
                </a:solidFill>
                <a:effectLst/>
                <a:uLnTx/>
                <a:uFillTx/>
                <a:latin typeface="Saysettha OT" panose="020B0504020207020204" pitchFamily="34" charset="-34"/>
                <a:cs typeface="Saysettha OT" panose="020B0504020207020204" pitchFamily="34" charset="-34"/>
              </a:rPr>
              <a:t> ຫລື ຮູບເຄົາລົບ</a:t>
            </a:r>
            <a:r>
              <a:rPr lang="lo-LA" b="1" dirty="0">
                <a:solidFill>
                  <a:prstClr val="black"/>
                </a:solidFill>
                <a:highlight>
                  <a:srgbClr val="FFFF00"/>
                </a:highlight>
                <a:latin typeface="Saysettha OT" panose="020B0504020207020204" pitchFamily="34" charset="-34"/>
                <a:cs typeface="Saysettha OT" panose="020B0504020207020204" pitchFamily="34" charset="-34"/>
              </a:rPr>
              <a:t>ໂດຍ</a:t>
            </a:r>
            <a:r>
              <a:rPr kumimoji="0" lang="lo-LA" b="1" i="0" u="none" strike="noStrike" kern="1200" cap="none" spc="0" normalizeH="0" noProof="0" dirty="0">
                <a:ln>
                  <a:noFill/>
                </a:ln>
                <a:solidFill>
                  <a:prstClr val="black"/>
                </a:solidFill>
                <a:effectLst/>
                <a:highlight>
                  <a:srgbClr val="FFFF00"/>
                </a:highlight>
                <a:uLnTx/>
                <a:uFillTx/>
                <a:latin typeface="Saysettha OT" panose="020B0504020207020204" pitchFamily="34" charset="-34"/>
                <a:cs typeface="Saysettha OT" panose="020B0504020207020204" pitchFamily="34" charset="-34"/>
              </a:rPr>
              <a:t>ທີ່ພວກເຮົາບໍ່ຮູ້ມາກ່ອນ</a:t>
            </a:r>
            <a:r>
              <a:rPr kumimoji="0" lang="lo-LA" b="1" i="0" u="none" strike="noStrike" kern="1200" cap="none" spc="0" normalizeH="0" noProof="0" dirty="0">
                <a:ln>
                  <a:noFill/>
                </a:ln>
                <a:solidFill>
                  <a:prstClr val="black"/>
                </a:solidFill>
                <a:effectLst/>
                <a:uLnTx/>
                <a:uFillTx/>
                <a:latin typeface="Saysettha OT" panose="020B0504020207020204" pitchFamily="34" charset="-34"/>
                <a:cs typeface="Saysettha OT" panose="020B0504020207020204" pitchFamily="34" charset="-34"/>
              </a:rPr>
              <a:t>ວ່າອາຫານນັ້ນໄດ້ຖວາຍໃຫ້ແກ່ພະທຽມເທັດແລ້ວ, ຖ້າເຮົາກິນ ເຮົາກໍ່ບໍ່ເປັນມົນທິນ ເພາະ ອຈ ໂປໂລ ບອກວ່າ: ອາຫານບໍ່ແມ່ນສິ່ງທີ່ຊ່ວຍໃຫ້ເຮົາມີຄວາມສໍາພັນກັບພຣະເຈົ້າດີຂຶ້ນ ຖ້າເຮົາບໍ່ກິນ ເຮົາກໍ່ບໍ່ໄດ້ຊົ່ວລົງ, ຖ້າເຮົາກິນ ເຮົາກໍ່ບໍ່ໄດ້ດີຂຶ້ນ </a:t>
            </a:r>
            <a:r>
              <a:rPr kumimoji="0" lang="en-US" b="1" i="0" u="none" strike="noStrike" kern="1200" cap="none" spc="0" normalizeH="0" noProof="0" dirty="0">
                <a:ln>
                  <a:noFill/>
                </a:ln>
                <a:solidFill>
                  <a:prstClr val="black"/>
                </a:solidFill>
                <a:effectLst/>
                <a:uLnTx/>
                <a:uFillTx/>
                <a:latin typeface="Saysettha OT" panose="020B0504020207020204" pitchFamily="34" charset="-34"/>
                <a:cs typeface="Saysettha OT" panose="020B0504020207020204" pitchFamily="34" charset="-34"/>
              </a:rPr>
              <a:t>1</a:t>
            </a:r>
            <a:r>
              <a:rPr kumimoji="0" lang="lo-LA" b="1" i="0" u="none" strike="noStrike" kern="1200" cap="none" spc="0" normalizeH="0" noProof="0" dirty="0">
                <a:ln>
                  <a:noFill/>
                </a:ln>
                <a:solidFill>
                  <a:prstClr val="black"/>
                </a:solidFill>
                <a:effectLst/>
                <a:uLnTx/>
                <a:uFillTx/>
                <a:latin typeface="Saysettha OT" panose="020B0504020207020204" pitchFamily="34" charset="-34"/>
                <a:cs typeface="Saysettha OT" panose="020B0504020207020204" pitchFamily="34" charset="-34"/>
              </a:rPr>
              <a:t> ກຣທ </a:t>
            </a:r>
            <a:r>
              <a:rPr kumimoji="0" lang="en-US" b="1" i="0" u="none" strike="noStrike" kern="1200" cap="none" spc="0" normalizeH="0" noProof="0" dirty="0">
                <a:ln>
                  <a:noFill/>
                </a:ln>
                <a:solidFill>
                  <a:prstClr val="black"/>
                </a:solidFill>
                <a:effectLst/>
                <a:uLnTx/>
                <a:uFillTx/>
                <a:latin typeface="Saysettha OT" panose="020B0504020207020204" pitchFamily="34" charset="-34"/>
                <a:cs typeface="Saysettha OT" panose="020B0504020207020204" pitchFamily="34" charset="-34"/>
              </a:rPr>
              <a:t>8:7-8</a:t>
            </a:r>
          </a:p>
          <a:p>
            <a:pPr marL="0" marR="0" lvl="0" indent="0" defTabSz="914400" rtl="0" eaLnBrk="1" fontAlgn="auto" latinLnBrk="0" hangingPunct="1">
              <a:lnSpc>
                <a:spcPct val="100000"/>
              </a:lnSpc>
              <a:spcBef>
                <a:spcPts val="600"/>
              </a:spcBef>
              <a:spcAft>
                <a:spcPts val="0"/>
              </a:spcAft>
              <a:buClrTx/>
              <a:buSzTx/>
              <a:buFontTx/>
              <a:buNone/>
              <a:tabLst/>
              <a:defRPr/>
            </a:pPr>
            <a:endParaRPr lang="lo-LA" b="1" baseline="0" dirty="0">
              <a:solidFill>
                <a:prstClr val="black"/>
              </a:solidFill>
              <a:latin typeface="Saysettha OT" panose="020B0504020207020204" pitchFamily="34" charset="-34"/>
              <a:cs typeface="Saysettha OT" panose="020B0504020207020204" pitchFamily="34" charset="-34"/>
            </a:endParaRPr>
          </a:p>
          <a:p>
            <a:pPr marL="0" marR="0" lvl="0" indent="0" defTabSz="914400" rtl="0" eaLnBrk="1" fontAlgn="auto" latinLnBrk="0" hangingPunct="1">
              <a:lnSpc>
                <a:spcPct val="100000"/>
              </a:lnSpc>
              <a:spcBef>
                <a:spcPts val="600"/>
              </a:spcBef>
              <a:spcAft>
                <a:spcPts val="0"/>
              </a:spcAft>
              <a:buClrTx/>
              <a:buSzTx/>
              <a:buFontTx/>
              <a:buNone/>
              <a:tabLst/>
              <a:defRPr/>
            </a:pPr>
            <a:r>
              <a:rPr lang="lo-LA" b="1" dirty="0">
                <a:solidFill>
                  <a:prstClr val="black"/>
                </a:solidFill>
                <a:latin typeface="Saysettha OT" panose="020B0504020207020204" pitchFamily="34" charset="-34"/>
                <a:cs typeface="Saysettha OT" panose="020B0504020207020204" pitchFamily="34" charset="-34"/>
              </a:rPr>
              <a:t>ເພາະໃນ </a:t>
            </a:r>
            <a:r>
              <a:rPr lang="en-US" b="1" dirty="0">
                <a:solidFill>
                  <a:prstClr val="black"/>
                </a:solidFill>
                <a:latin typeface="Saysettha OT" panose="020B0504020207020204" pitchFamily="34" charset="-34"/>
                <a:cs typeface="Saysettha OT" panose="020B0504020207020204" pitchFamily="34" charset="-34"/>
              </a:rPr>
              <a:t>1</a:t>
            </a:r>
            <a:r>
              <a:rPr lang="lo-LA" b="1" dirty="0">
                <a:solidFill>
                  <a:prstClr val="black"/>
                </a:solidFill>
                <a:latin typeface="Saysettha OT" panose="020B0504020207020204" pitchFamily="34" charset="-34"/>
                <a:cs typeface="Saysettha OT" panose="020B0504020207020204" pitchFamily="34" charset="-34"/>
              </a:rPr>
              <a:t> ກຣທ </a:t>
            </a:r>
            <a:r>
              <a:rPr lang="en-US" b="1" dirty="0">
                <a:solidFill>
                  <a:prstClr val="black"/>
                </a:solidFill>
                <a:latin typeface="Saysettha OT" panose="020B0504020207020204" pitchFamily="34" charset="-34"/>
                <a:cs typeface="Saysettha OT" panose="020B0504020207020204" pitchFamily="34" charset="-34"/>
              </a:rPr>
              <a:t>10:28-29 </a:t>
            </a:r>
            <a:r>
              <a:rPr lang="lo-LA" b="1" dirty="0">
                <a:solidFill>
                  <a:prstClr val="black"/>
                </a:solidFill>
                <a:latin typeface="Saysettha OT" panose="020B0504020207020204" pitchFamily="34" charset="-34"/>
                <a:cs typeface="Saysettha OT" panose="020B0504020207020204" pitchFamily="34" charset="-34"/>
              </a:rPr>
              <a:t>ອຈ ໂປໂລກໍ່ກ່າວວ່າ: ແຕ່ຖ້າມີຜູ້ບອກພວກເຈົ້າວ່າ, ອາຫານນີ້ເຂົາໄດ້ຖວາຍແກ່ຮູບເຄົາຣົບແລ້ວ ກໍ່ຢ່າສູ່ກິນອາຫານນັ້ນ ເພາະເຫັນແກ່ຜູ້ທີ່ບອກພວກເຈົ້າ, ແລະ ເພາະເຫັນແກ່ໃຈສໍານຶກຜິດແລະຊອບ.</a:t>
            </a:r>
          </a:p>
          <a:p>
            <a:pPr marL="0" marR="0" lvl="0" indent="0" defTabSz="914400" rtl="0" eaLnBrk="1" fontAlgn="auto" latinLnBrk="0" hangingPunct="1">
              <a:lnSpc>
                <a:spcPct val="100000"/>
              </a:lnSpc>
              <a:spcBef>
                <a:spcPts val="600"/>
              </a:spcBef>
              <a:spcAft>
                <a:spcPts val="0"/>
              </a:spcAft>
              <a:buClrTx/>
              <a:buSzTx/>
              <a:buFontTx/>
              <a:buNone/>
              <a:tabLst/>
              <a:defRPr/>
            </a:pPr>
            <a:endParaRPr lang="lo-LA" b="1" baseline="0" dirty="0">
              <a:solidFill>
                <a:prstClr val="black"/>
              </a:solidFill>
              <a:latin typeface="Saysettha OT" panose="020B0504020207020204" pitchFamily="34" charset="-34"/>
              <a:cs typeface="Saysettha OT" panose="020B0504020207020204" pitchFamily="34" charset="-34"/>
            </a:endParaRPr>
          </a:p>
          <a:p>
            <a:pPr marL="0" marR="0" lvl="0" indent="0" defTabSz="914400" rtl="0" eaLnBrk="1" fontAlgn="auto" latinLnBrk="0" hangingPunct="1">
              <a:lnSpc>
                <a:spcPct val="100000"/>
              </a:lnSpc>
              <a:spcBef>
                <a:spcPts val="600"/>
              </a:spcBef>
              <a:spcAft>
                <a:spcPts val="0"/>
              </a:spcAft>
              <a:buClrTx/>
              <a:buSzTx/>
              <a:buFontTx/>
              <a:buNone/>
              <a:tabLst/>
              <a:defRPr/>
            </a:pPr>
            <a:r>
              <a:rPr lang="lo-LA" b="1" dirty="0">
                <a:solidFill>
                  <a:prstClr val="black"/>
                </a:solidFill>
                <a:latin typeface="Saysettha OT" panose="020B0504020207020204" pitchFamily="34" charset="-34"/>
                <a:cs typeface="Saysettha OT" panose="020B0504020207020204" pitchFamily="34" charset="-34"/>
              </a:rPr>
              <a:t>ແລະ ໃນພຣະຄໍາພີ ກິດຈະການ </a:t>
            </a:r>
            <a:r>
              <a:rPr lang="en-US" b="1" dirty="0">
                <a:solidFill>
                  <a:prstClr val="black"/>
                </a:solidFill>
                <a:latin typeface="Saysettha OT" panose="020B0504020207020204" pitchFamily="34" charset="-34"/>
                <a:cs typeface="Saysettha OT" panose="020B0504020207020204" pitchFamily="34" charset="-34"/>
              </a:rPr>
              <a:t>15:28-29 </a:t>
            </a:r>
            <a:r>
              <a:rPr lang="lo-LA" b="1" dirty="0">
                <a:solidFill>
                  <a:prstClr val="black"/>
                </a:solidFill>
                <a:latin typeface="Saysettha OT" panose="020B0504020207020204" pitchFamily="34" charset="-34"/>
                <a:cs typeface="Saysettha OT" panose="020B0504020207020204" pitchFamily="34" charset="-34"/>
              </a:rPr>
              <a:t>ອຈ ໂປໂລ ກໍ່ກ່າວວ່າ: ໃຫ້ງົດເວັ້ນເສຍຈາກກິນອາຫານທີ່ຖວາຍບູຊາແກ່ຮູບເຄົາຣົບແລ້ວ, ໃຫ້ງົດຈາກການກິນເລືອດ, ໃຫ້ງົດຈາກການກິນສັດທີ່ຕາຍ...</a:t>
            </a:r>
          </a:p>
          <a:p>
            <a:pPr marL="0" marR="0" lvl="0" indent="0" defTabSz="914400" rtl="0" eaLnBrk="1" fontAlgn="auto" latinLnBrk="0" hangingPunct="1">
              <a:lnSpc>
                <a:spcPct val="100000"/>
              </a:lnSpc>
              <a:spcBef>
                <a:spcPts val="600"/>
              </a:spcBef>
              <a:spcAft>
                <a:spcPts val="0"/>
              </a:spcAft>
              <a:buClrTx/>
              <a:buSzTx/>
              <a:buFontTx/>
              <a:buNone/>
              <a:tabLst/>
              <a:defRPr/>
            </a:pPr>
            <a:endParaRPr lang="lo-LA" b="1" baseline="0" dirty="0">
              <a:solidFill>
                <a:prstClr val="black"/>
              </a:solidFill>
              <a:latin typeface="Saysettha OT" panose="020B0504020207020204" pitchFamily="34" charset="-34"/>
              <a:cs typeface="Saysettha OT" panose="020B0504020207020204" pitchFamily="34" charset="-34"/>
            </a:endParaRPr>
          </a:p>
          <a:p>
            <a:pPr marL="0" marR="0" lvl="0" indent="0" defTabSz="914400" rtl="0" eaLnBrk="1" fontAlgn="auto" latinLnBrk="0" hangingPunct="1">
              <a:lnSpc>
                <a:spcPct val="100000"/>
              </a:lnSpc>
              <a:spcBef>
                <a:spcPts val="600"/>
              </a:spcBef>
              <a:spcAft>
                <a:spcPts val="0"/>
              </a:spcAft>
              <a:buClrTx/>
              <a:buSzTx/>
              <a:buFontTx/>
              <a:buNone/>
              <a:tabLst/>
              <a:defRPr/>
            </a:pPr>
            <a:r>
              <a:rPr lang="lo-LA" b="1" dirty="0">
                <a:solidFill>
                  <a:prstClr val="black"/>
                </a:solidFill>
                <a:latin typeface="Saysettha OT" panose="020B0504020207020204" pitchFamily="34" charset="-34"/>
                <a:cs typeface="Saysettha OT" panose="020B0504020207020204" pitchFamily="34" charset="-34"/>
              </a:rPr>
              <a:t>ໂດຍທົ່ວໄປແລ້ວ </a:t>
            </a:r>
            <a:r>
              <a:rPr lang="en-US" b="1" dirty="0">
                <a:solidFill>
                  <a:prstClr val="black"/>
                </a:solidFill>
                <a:latin typeface="Saysettha OT" panose="020B0504020207020204" pitchFamily="34" charset="-34"/>
                <a:cs typeface="Saysettha OT" panose="020B0504020207020204" pitchFamily="34" charset="-34"/>
              </a:rPr>
              <a:t>“</a:t>
            </a:r>
            <a:r>
              <a:rPr lang="lo-LA" b="1" dirty="0">
                <a:solidFill>
                  <a:prstClr val="black"/>
                </a:solidFill>
                <a:latin typeface="Saysettha OT" panose="020B0504020207020204" pitchFamily="34" charset="-34"/>
                <a:cs typeface="Saysettha OT" panose="020B0504020207020204" pitchFamily="34" charset="-34"/>
              </a:rPr>
              <a:t>ອາຫານ</a:t>
            </a:r>
            <a:r>
              <a:rPr lang="en-US" b="1" dirty="0">
                <a:solidFill>
                  <a:prstClr val="black"/>
                </a:solidFill>
                <a:latin typeface="Saysettha OT" panose="020B0504020207020204" pitchFamily="34" charset="-34"/>
                <a:cs typeface="Saysettha OT" panose="020B0504020207020204" pitchFamily="34" charset="-34"/>
              </a:rPr>
              <a:t>”</a:t>
            </a:r>
            <a:r>
              <a:rPr lang="lo-LA" b="1" dirty="0">
                <a:solidFill>
                  <a:prstClr val="black"/>
                </a:solidFill>
                <a:latin typeface="Saysettha OT" panose="020B0504020207020204" pitchFamily="34" charset="-34"/>
                <a:cs typeface="Saysettha OT" panose="020B0504020207020204" pitchFamily="34" charset="-34"/>
              </a:rPr>
              <a:t> ຢ່າງດຽວ ແມ່ນບໍ່ເປັນຫຍັງ ແຕ່ພຣະເຈົ້າຫ້າມບໍ່ໃຫ້ມີສ່ວນຮ່ວມກັບການນະມັດສະການບູຊາຮູບເຄົາລົບ, ຖ້າວ່າເຮົາກິນອາຫານທີ່ມີສ່ວນຮ່ວມກັບການຖວາຍບູຊາຮູບເຄົາລົບ ກໍ່ສໍ່າກັບວ່າ ພວກເຮົາມີສ່ວນຮ່ວມກັບການນະມັດສະການຮູບເຄົາລົບນັ້ນ ເຊັ່ນກັນ.  </a:t>
            </a:r>
            <a:r>
              <a:rPr lang="lo-LA" b="1" dirty="0">
                <a:solidFill>
                  <a:prstClr val="black"/>
                </a:solidFill>
                <a:highlight>
                  <a:srgbClr val="FFFF00"/>
                </a:highlight>
                <a:latin typeface="Saysettha OT" panose="020B0504020207020204" pitchFamily="34" charset="-34"/>
                <a:cs typeface="Saysettha OT" panose="020B0504020207020204" pitchFamily="34" charset="-34"/>
              </a:rPr>
              <a:t>ເວັ້ນເສຍແຕ່ພວກເຮົາບໍ່ຮູ້ທີ່ໄປທີ່ມາຂອງອາຫານ</a:t>
            </a:r>
            <a:endParaRPr kumimoji="0" lang="en" b="1" i="0" u="none" strike="noStrike" kern="1200" cap="none" spc="0" normalizeH="0" baseline="0" noProof="0" dirty="0">
              <a:ln>
                <a:noFill/>
              </a:ln>
              <a:solidFill>
                <a:prstClr val="black"/>
              </a:solidFill>
              <a:effectLst/>
              <a:highlight>
                <a:srgbClr val="FFFF00"/>
              </a:highlight>
              <a:uLnTx/>
              <a:uFillTx/>
              <a:latin typeface="Saysettha OT" panose="020B0504020207020204" pitchFamily="34" charset="-34"/>
              <a:cs typeface="Saysettha OT" panose="020B0504020207020204" pitchFamily="34" charset="-34"/>
            </a:endParaRPr>
          </a:p>
        </p:txBody>
      </p:sp>
    </p:spTree>
    <p:extLst>
      <p:ext uri="{BB962C8B-B14F-4D97-AF65-F5344CB8AC3E}">
        <p14:creationId xmlns:p14="http://schemas.microsoft.com/office/powerpoint/2010/main" val="1133772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533590" y="1511165"/>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10327" y="66740"/>
            <a:ext cx="8124769" cy="1015663"/>
          </a:xfrm>
          <a:prstGeom prst="rect">
            <a:avLst/>
          </a:prstGeom>
          <a:noFill/>
        </p:spPr>
        <p:txBody>
          <a:bodyPr wrap="square">
            <a:spAutoFit/>
          </a:bodyPr>
          <a:lstStyle/>
          <a:p>
            <a:pPr algn="ctr"/>
            <a:r>
              <a:rPr lang="en" sz="4000" b="1" spc="50" dirty="0">
                <a:ln w="0"/>
                <a:solidFill>
                  <a:schemeClr val="bg2"/>
                </a:solidFill>
                <a:effectLst>
                  <a:innerShdw blurRad="63500" dist="50800" dir="13500000">
                    <a:srgbClr val="000000">
                      <a:alpha val="50000"/>
                    </a:srgbClr>
                  </a:innerShdw>
                </a:effectLst>
              </a:rPr>
              <a:t>THE RIGHTS OF THE GOSPEL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1 Corinthians 9 (Paul renounces his rights)</a:t>
            </a:r>
          </a:p>
        </p:txBody>
      </p:sp>
      <p:sp>
        <p:nvSpPr>
          <p:cNvPr id="5" name="CuadroTexto 4">
            <a:extLst>
              <a:ext uri="{FF2B5EF4-FFF2-40B4-BE49-F238E27FC236}">
                <a16:creationId xmlns:a16="http://schemas.microsoft.com/office/drawing/2014/main" id="{212E6B22-B3C9-FA97-F9CA-9C19C1633DEF}"/>
              </a:ext>
            </a:extLst>
          </p:cNvPr>
          <p:cNvSpPr txBox="1"/>
          <p:nvPr/>
        </p:nvSpPr>
        <p:spPr>
          <a:xfrm>
            <a:off x="8135096" y="182778"/>
            <a:ext cx="3847747" cy="1107996"/>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rgbClr val="002060"/>
                </a:solidFill>
                <a:latin typeface="Comic Sans MS" panose="030F0702030302020204" pitchFamily="66" charset="0"/>
              </a:rPr>
              <a:t>“</a:t>
            </a:r>
            <a:r>
              <a:rPr lang="en-US" sz="1600" b="1" dirty="0">
                <a:solidFill>
                  <a:srgbClr val="002060"/>
                </a:solidFill>
                <a:latin typeface="Comic Sans MS" panose="030F0702030302020204" pitchFamily="66" charset="0"/>
              </a:rPr>
              <a:t>In the same way, the Lord has commanded that those who preach the gospel should receive their living from the gospel</a:t>
            </a:r>
            <a:r>
              <a:rPr lang="en" sz="1600" b="1" dirty="0">
                <a:solidFill>
                  <a:srgbClr val="002060"/>
                </a:solidFill>
                <a:latin typeface="Comic Sans MS" panose="030F0702030302020204" pitchFamily="66" charset="0"/>
              </a:rPr>
              <a:t>.” </a:t>
            </a:r>
            <a:r>
              <a:rPr lang="en" sz="1200" b="1" dirty="0">
                <a:solidFill>
                  <a:srgbClr val="002060"/>
                </a:solidFill>
                <a:latin typeface="Comic Sans MS" panose="030F0702030302020204" pitchFamily="66" charset="0"/>
              </a:rPr>
              <a:t>(1 Corinthians 9:14</a:t>
            </a:r>
            <a:r>
              <a:rPr lang="en" sz="1400" b="1" dirty="0">
                <a:solidFill>
                  <a:srgbClr val="002060"/>
                </a:solidFill>
                <a:latin typeface="Comic Sans MS" panose="030F0702030302020204" pitchFamily="66" charset="0"/>
              </a:rPr>
              <a:t>)</a:t>
            </a:r>
            <a:endParaRPr lang="es-ES" b="1"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E95930C3-E178-F06F-1E45-5707A4F93586}"/>
              </a:ext>
            </a:extLst>
          </p:cNvPr>
          <p:cNvSpPr txBox="1"/>
          <p:nvPr/>
        </p:nvSpPr>
        <p:spPr>
          <a:xfrm>
            <a:off x="112395" y="1167013"/>
            <a:ext cx="8415588" cy="400110"/>
          </a:xfrm>
          <a:prstGeom prst="rect">
            <a:avLst/>
          </a:prstGeom>
          <a:noFill/>
        </p:spPr>
        <p:txBody>
          <a:bodyPr wrap="square" rtlCol="0">
            <a:spAutoFit/>
          </a:bodyPr>
          <a:lstStyle/>
          <a:p>
            <a:pPr>
              <a:spcBef>
                <a:spcPts val="600"/>
              </a:spcBef>
            </a:pPr>
            <a:r>
              <a:rPr lang="en" sz="2000" b="1" dirty="0">
                <a:solidFill>
                  <a:schemeClr val="bg1"/>
                </a:solidFill>
                <a:effectLst>
                  <a:outerShdw blurRad="50800" dist="50800" dir="5400000" algn="ctr" rotWithShape="0">
                    <a:schemeClr val="tx1"/>
                  </a:outerShdw>
                </a:effectLst>
              </a:rPr>
              <a:t>Paul renounced at least three rights out of love for the weak:</a:t>
            </a: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3298618854"/>
              </p:ext>
            </p:extLst>
          </p:nvPr>
        </p:nvGraphicFramePr>
        <p:xfrm>
          <a:off x="112395" y="1605623"/>
          <a:ext cx="11553423" cy="44270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0" y="6090447"/>
            <a:ext cx="12192000" cy="707886"/>
          </a:xfrm>
          <a:prstGeom prst="rect">
            <a:avLst/>
          </a:prstGeom>
          <a:noFill/>
        </p:spPr>
        <p:txBody>
          <a:bodyPr wrap="square" rtlCol="0">
            <a:spAutoFit/>
          </a:bodyPr>
          <a:lstStyle/>
          <a:p>
            <a:pPr>
              <a:spcBef>
                <a:spcPts val="600"/>
              </a:spcBef>
            </a:pPr>
            <a:r>
              <a:rPr lang="en" sz="2000" b="1" dirty="0"/>
              <a:t>Although Jesus made it clear that those who preach the gospel should live from the gospel, both Paul and Barnabas voluntarily renounced this so as not to hinder believers (1 Cor. 9:12-14; Lk. 10:7).</a:t>
            </a:r>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F7A058-261A-332F-A443-BD30CCCE5648}"/>
              </a:ext>
            </a:extLst>
          </p:cNvPr>
          <p:cNvSpPr txBox="1"/>
          <p:nvPr/>
        </p:nvSpPr>
        <p:spPr>
          <a:xfrm>
            <a:off x="3402766" y="0"/>
            <a:ext cx="8789234" cy="1138773"/>
          </a:xfrm>
          <a:prstGeom prst="rect">
            <a:avLst/>
          </a:prstGeom>
          <a:noFill/>
          <a:effectLst/>
        </p:spPr>
        <p:txBody>
          <a:bodyPr wrap="square">
            <a:spAutoFit/>
            <a:scene3d>
              <a:camera prst="orthographicFront"/>
              <a:lightRig rig="threePt" dir="t"/>
            </a:scene3d>
            <a:sp3d extrusionH="57150">
              <a:bevelT w="38100" h="38100"/>
            </a:sp3d>
          </a:bodyPr>
          <a:lstStyle/>
          <a:p>
            <a:pPr algn="ctr"/>
            <a:r>
              <a:rPr lang="en" sz="4400" b="1" dirty="0">
                <a:ln w="0"/>
                <a:gradFill>
                  <a:gsLst>
                    <a:gs pos="0">
                      <a:schemeClr val="accent5">
                        <a:lumMod val="50000"/>
                      </a:schemeClr>
                    </a:gs>
                    <a:gs pos="50000">
                      <a:schemeClr val="accent5"/>
                    </a:gs>
                    <a:gs pos="100000">
                      <a:schemeClr val="accent5">
                        <a:lumMod val="60000"/>
                        <a:lumOff val="40000"/>
                      </a:schemeClr>
                    </a:gs>
                  </a:gsLst>
                  <a:lin ang="5400000"/>
                </a:gradFill>
                <a:effectLst/>
              </a:rPr>
              <a:t>LESSONS FROM THE PAST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normalizeH="0" baseline="0" noProof="0" dirty="0">
                <a:ln w="0"/>
                <a:solidFill>
                  <a:schemeClr val="accent6">
                    <a:lumMod val="75000"/>
                  </a:schemeClr>
                </a:solidFill>
                <a:effectLst/>
                <a:uLnTx/>
                <a:uFillTx/>
                <a:latin typeface="Aptos" panose="02110004020202020204"/>
                <a:ea typeface="+mn-ea"/>
                <a:cs typeface="+mn-cs"/>
              </a:rPr>
              <a:t>1 Corinthians 10:1-13 (Warning against idolatry)</a:t>
            </a:r>
          </a:p>
        </p:txBody>
      </p:sp>
      <p:sp>
        <p:nvSpPr>
          <p:cNvPr id="5" name="CuadroTexto 4">
            <a:extLst>
              <a:ext uri="{FF2B5EF4-FFF2-40B4-BE49-F238E27FC236}">
                <a16:creationId xmlns:a16="http://schemas.microsoft.com/office/drawing/2014/main" id="{5D7D34A2-564A-A89C-6BE3-3AA3FE779499}"/>
              </a:ext>
            </a:extLst>
          </p:cNvPr>
          <p:cNvSpPr txBox="1"/>
          <p:nvPr/>
        </p:nvSpPr>
        <p:spPr>
          <a:xfrm>
            <a:off x="3000375" y="1172032"/>
            <a:ext cx="9058149" cy="646331"/>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 b="1" dirty="0">
                <a:solidFill>
                  <a:schemeClr val="accent5">
                    <a:lumMod val="50000"/>
                  </a:schemeClr>
                </a:solidFill>
                <a:latin typeface="Comic Sans MS" panose="030F0702030302020204" pitchFamily="66" charset="0"/>
              </a:rPr>
              <a:t>“</a:t>
            </a:r>
            <a:r>
              <a:rPr lang="en-US" b="1" dirty="0">
                <a:solidFill>
                  <a:schemeClr val="accent5">
                    <a:lumMod val="50000"/>
                  </a:schemeClr>
                </a:solidFill>
                <a:latin typeface="Comic Sans MS" panose="030F0702030302020204" pitchFamily="66" charset="0"/>
              </a:rPr>
              <a:t>Do not be idolaters, as some of them were; as it is written: ‘The people sat down to eat and drink and got up to indulge in revelry’ </a:t>
            </a:r>
            <a:r>
              <a:rPr lang="en" b="1" dirty="0">
                <a:solidFill>
                  <a:schemeClr val="accent5">
                    <a:lumMod val="50000"/>
                  </a:schemeClr>
                </a:solidFill>
                <a:latin typeface="Comic Sans MS" panose="030F0702030302020204" pitchFamily="66" charset="0"/>
              </a:rPr>
              <a:t>” </a:t>
            </a:r>
            <a:r>
              <a:rPr lang="en" sz="1400" b="1" dirty="0">
                <a:solidFill>
                  <a:schemeClr val="accent5">
                    <a:lumMod val="50000"/>
                  </a:schemeClr>
                </a:solidFill>
                <a:latin typeface="Comic Sans MS" panose="030F0702030302020204" pitchFamily="66" charset="0"/>
              </a:rPr>
              <a:t>(1 Corinthians 10:7)</a:t>
            </a:r>
          </a:p>
        </p:txBody>
      </p:sp>
      <p:sp>
        <p:nvSpPr>
          <p:cNvPr id="6" name="CuadroTexto 5">
            <a:extLst>
              <a:ext uri="{FF2B5EF4-FFF2-40B4-BE49-F238E27FC236}">
                <a16:creationId xmlns:a16="http://schemas.microsoft.com/office/drawing/2014/main" id="{FB5A0980-A5B8-76C3-DCBE-FB309D0C7228}"/>
              </a:ext>
            </a:extLst>
          </p:cNvPr>
          <p:cNvSpPr txBox="1"/>
          <p:nvPr/>
        </p:nvSpPr>
        <p:spPr>
          <a:xfrm>
            <a:off x="108469" y="2266985"/>
            <a:ext cx="6578082" cy="1015663"/>
          </a:xfrm>
          <a:prstGeom prst="rect">
            <a:avLst/>
          </a:prstGeom>
          <a:noFill/>
        </p:spPr>
        <p:txBody>
          <a:bodyPr wrap="square" rtlCol="0">
            <a:spAutoFit/>
          </a:bodyPr>
          <a:lstStyle/>
          <a:p>
            <a:pPr>
              <a:spcBef>
                <a:spcPts val="600"/>
              </a:spcBef>
            </a:pPr>
            <a:r>
              <a:rPr lang="en" sz="2000" b="1" dirty="0"/>
              <a:t>The experience of the Exodus, understood spiritually, is a parallel to our own. The crossing of the sea is like our baptismal covenant (1 Cor. 10:1-2).</a:t>
            </a:r>
          </a:p>
        </p:txBody>
      </p:sp>
      <p:pic>
        <p:nvPicPr>
          <p:cNvPr id="4" name="Imagen 3">
            <a:extLst>
              <a:ext uri="{FF2B5EF4-FFF2-40B4-BE49-F238E27FC236}">
                <a16:creationId xmlns:a16="http://schemas.microsoft.com/office/drawing/2014/main" id="{E8881F07-443D-96F5-A53F-9DA1E6558E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69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39815" y="1946871"/>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49313" y="1964742"/>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C0153F6E-A0AD-F26A-00C8-130E52962F7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502382"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0358811" y="1964742"/>
            <a:ext cx="1697248"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8469"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1694046"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279623" y="4644575"/>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4865199" y="4644576"/>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6429375" y="4273863"/>
            <a:ext cx="5762625" cy="1323439"/>
          </a:xfrm>
          <a:prstGeom prst="rect">
            <a:avLst/>
          </a:prstGeom>
          <a:noFill/>
        </p:spPr>
        <p:txBody>
          <a:bodyPr wrap="square">
            <a:spAutoFit/>
          </a:bodyPr>
          <a:lstStyle/>
          <a:p>
            <a:pPr>
              <a:spcBef>
                <a:spcPts val="600"/>
              </a:spcBef>
            </a:pPr>
            <a:r>
              <a:rPr lang="en" sz="2000" b="1" dirty="0"/>
              <a:t>Beware! Despite their experience, the Israelites fell into serious sins, including idolatry and immorality. </a:t>
            </a:r>
            <a:r>
              <a:rPr lang="en-US" sz="2000" b="1" dirty="0"/>
              <a:t>Let the same thing not happen to us</a:t>
            </a:r>
            <a:r>
              <a:rPr lang="en" sz="2000" b="1" dirty="0"/>
              <a:t>!                                                                                          (1 Corinthians 10:5-10).</a:t>
            </a:r>
          </a:p>
        </p:txBody>
      </p:sp>
      <p:sp>
        <p:nvSpPr>
          <p:cNvPr id="7" name="CuadroTexto 6">
            <a:extLst>
              <a:ext uri="{FF2B5EF4-FFF2-40B4-BE49-F238E27FC236}">
                <a16:creationId xmlns:a16="http://schemas.microsoft.com/office/drawing/2014/main" id="{5A4860A2-515A-0458-B737-AE6AFE1DCB28}"/>
              </a:ext>
            </a:extLst>
          </p:cNvPr>
          <p:cNvSpPr txBox="1"/>
          <p:nvPr/>
        </p:nvSpPr>
        <p:spPr>
          <a:xfrm>
            <a:off x="108469" y="3282648"/>
            <a:ext cx="657808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The food and drink they took in the desert is like our participation in the Holy Communion, where we eat and drink, spiritually, the body and blood of Jesus                                                    (1 Cor. 10:3-4).</a:t>
            </a:r>
          </a:p>
        </p:txBody>
      </p:sp>
      <p:sp>
        <p:nvSpPr>
          <p:cNvPr id="11" name="CuadroTexto 10">
            <a:extLst>
              <a:ext uri="{FF2B5EF4-FFF2-40B4-BE49-F238E27FC236}">
                <a16:creationId xmlns:a16="http://schemas.microsoft.com/office/drawing/2014/main" id="{247FC34E-0BE6-D2FD-025A-CAAE25F83620}"/>
              </a:ext>
            </a:extLst>
          </p:cNvPr>
          <p:cNvSpPr txBox="1"/>
          <p:nvPr/>
        </p:nvSpPr>
        <p:spPr>
          <a:xfrm>
            <a:off x="6451828" y="5540076"/>
            <a:ext cx="5762625" cy="1323439"/>
          </a:xfrm>
          <a:prstGeom prst="rect">
            <a:avLst/>
          </a:prstGeom>
          <a:noFill/>
        </p:spPr>
        <p:txBody>
          <a:bodyPr wrap="square">
            <a:spAutoFit/>
          </a:bodyPr>
          <a:lstStyle/>
          <a:p>
            <a:pPr lvl="0">
              <a:spcBef>
                <a:spcPts val="600"/>
              </a:spcBef>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Hence the apostle concludes this section with a powerful piece of advice: “</a:t>
            </a:r>
            <a:r>
              <a:rPr lang="en-US" sz="2000" b="1" dirty="0">
                <a:solidFill>
                  <a:prstClr val="black"/>
                </a:solidFill>
              </a:rPr>
              <a:t>So, if you think you are standing firm, be careful that you don’t fall</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 Cor. 10:12).</a:t>
            </a: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BF5AEB9-3B4B-4C37-CD81-AC1B44B6B451}"/>
              </a:ext>
            </a:extLst>
          </p:cNvPr>
          <p:cNvSpPr txBox="1"/>
          <p:nvPr/>
        </p:nvSpPr>
        <p:spPr>
          <a:xfrm>
            <a:off x="0" y="0"/>
            <a:ext cx="12192000" cy="1138773"/>
          </a:xfrm>
          <a:prstGeom prst="rect">
            <a:avLst/>
          </a:prstGeom>
          <a:noFill/>
        </p:spPr>
        <p:txBody>
          <a:bodyPr wrap="square">
            <a:spAutoFit/>
          </a:bodyPr>
          <a:lstStyle/>
          <a:p>
            <a:pPr algn="ctr"/>
            <a:r>
              <a:rPr lang="en"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ABANDON IDOLATRY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1 Corinthians 10:14-22 (The Lord's cup and the cup of demons)</a:t>
            </a:r>
          </a:p>
        </p:txBody>
      </p:sp>
      <p:sp>
        <p:nvSpPr>
          <p:cNvPr id="5" name="CuadroTexto 4">
            <a:extLst>
              <a:ext uri="{FF2B5EF4-FFF2-40B4-BE49-F238E27FC236}">
                <a16:creationId xmlns:a16="http://schemas.microsoft.com/office/drawing/2014/main" id="{571C56EF-0B5D-4654-5BF3-DBBDF949FD76}"/>
              </a:ext>
            </a:extLst>
          </p:cNvPr>
          <p:cNvSpPr txBox="1"/>
          <p:nvPr/>
        </p:nvSpPr>
        <p:spPr>
          <a:xfrm>
            <a:off x="1819275" y="1138773"/>
            <a:ext cx="8553450" cy="369332"/>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4">
                    <a:lumMod val="50000"/>
                  </a:schemeClr>
                </a:solidFill>
                <a:latin typeface="Comic Sans MS" panose="030F0702030302020204" pitchFamily="66" charset="0"/>
              </a:rPr>
              <a:t>“</a:t>
            </a:r>
            <a:r>
              <a:rPr lang="en-US" b="1" dirty="0">
                <a:solidFill>
                  <a:schemeClr val="accent4">
                    <a:lumMod val="50000"/>
                  </a:schemeClr>
                </a:solidFill>
                <a:latin typeface="Comic Sans MS" panose="030F0702030302020204" pitchFamily="66" charset="0"/>
              </a:rPr>
              <a:t>Therefore, my dear friends, flee from idolatry</a:t>
            </a:r>
            <a:r>
              <a:rPr lang="en" b="1" dirty="0">
                <a:solidFill>
                  <a:schemeClr val="accent4">
                    <a:lumMod val="50000"/>
                  </a:schemeClr>
                </a:solidFill>
                <a:latin typeface="Comic Sans MS" panose="030F0702030302020204" pitchFamily="66" charset="0"/>
              </a:rPr>
              <a:t>” </a:t>
            </a:r>
            <a:r>
              <a:rPr lang="en" sz="1400" b="1" dirty="0">
                <a:solidFill>
                  <a:schemeClr val="accent4">
                    <a:lumMod val="50000"/>
                  </a:schemeClr>
                </a:solidFill>
                <a:latin typeface="Comic Sans MS" panose="030F0702030302020204" pitchFamily="66" charset="0"/>
              </a:rPr>
              <a:t>(1 Corinthians 10:14)</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890722" y="1718387"/>
            <a:ext cx="7301278" cy="707886"/>
          </a:xfrm>
          <a:prstGeom prst="rect">
            <a:avLst/>
          </a:prstGeom>
          <a:noFill/>
        </p:spPr>
        <p:txBody>
          <a:bodyPr wrap="square" rtlCol="0">
            <a:spAutoFit/>
          </a:bodyPr>
          <a:lstStyle/>
          <a:p>
            <a:pPr>
              <a:spcBef>
                <a:spcPts val="600"/>
              </a:spcBef>
            </a:pPr>
            <a:r>
              <a:rPr lang="en" sz="2000" b="1" dirty="0">
                <a:solidFill>
                  <a:schemeClr val="bg1"/>
                </a:solidFill>
                <a:effectLst>
                  <a:outerShdw blurRad="50800" dist="50800" dir="5400000" algn="ctr" rotWithShape="0">
                    <a:schemeClr val="tx1"/>
                  </a:outerShdw>
                </a:effectLst>
              </a:rPr>
              <a:t>If food sacrificed to idols can be eaten without worry, why does Paul seem to advise against it in 1 Corinthians 10:20?</a:t>
            </a: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875" y="1660505"/>
            <a:ext cx="4659923"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A2C2EAE9-0CB2-4012-6222-507EA261173B}"/>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389202" y="4265577"/>
            <a:ext cx="4659923" cy="2418323"/>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4DFDEDB5-858D-1542-883B-FD8AAFD06A6E}"/>
              </a:ext>
            </a:extLst>
          </p:cNvPr>
          <p:cNvSpPr txBox="1"/>
          <p:nvPr/>
        </p:nvSpPr>
        <p:spPr>
          <a:xfrm>
            <a:off x="142875" y="4427503"/>
            <a:ext cx="7103451" cy="1323439"/>
          </a:xfrm>
          <a:prstGeom prst="rect">
            <a:avLst/>
          </a:prstGeom>
          <a:noFill/>
        </p:spPr>
        <p:txBody>
          <a:bodyPr wrap="square">
            <a:spAutoFit/>
          </a:bodyPr>
          <a:lstStyle/>
          <a:p>
            <a:pPr>
              <a:spcBef>
                <a:spcPts val="600"/>
              </a:spcBef>
            </a:pPr>
            <a:r>
              <a:rPr lang="en" sz="2000" b="1" dirty="0">
                <a:solidFill>
                  <a:schemeClr val="bg1"/>
                </a:solidFill>
                <a:effectLst>
                  <a:outerShdw blurRad="50800" dist="50800" dir="5400000" algn="ctr" rotWithShape="0">
                    <a:schemeClr val="tx1"/>
                  </a:outerShdw>
                </a:effectLst>
              </a:rPr>
              <a:t>By partaking of the Holy Communion we become part of the body of Christ (the church), whereas, by partaking of idolatrous ceremonies, we take part with the demons</a:t>
            </a:r>
            <a:br>
              <a:rPr lang="en" sz="2000" b="1" dirty="0">
                <a:solidFill>
                  <a:schemeClr val="bg1"/>
                </a:solidFill>
                <a:effectLst>
                  <a:outerShdw blurRad="50800" dist="50800" dir="5400000" algn="ctr" rotWithShape="0">
                    <a:schemeClr val="tx1"/>
                  </a:outerShdw>
                </a:effectLst>
              </a:rPr>
            </a:br>
            <a:r>
              <a:rPr lang="en" sz="2000" b="1" dirty="0">
                <a:solidFill>
                  <a:schemeClr val="bg1"/>
                </a:solidFill>
                <a:effectLst>
                  <a:outerShdw blurRad="50800" dist="50800" dir="5400000" algn="ctr" rotWithShape="0">
                    <a:schemeClr val="tx1"/>
                  </a:outerShdw>
                </a:effectLst>
              </a:rPr>
              <a:t>(1 Cor. 10:16-20).</a:t>
            </a:r>
          </a:p>
        </p:txBody>
      </p:sp>
      <p:sp>
        <p:nvSpPr>
          <p:cNvPr id="7" name="CuadroTexto 6">
            <a:extLst>
              <a:ext uri="{FF2B5EF4-FFF2-40B4-BE49-F238E27FC236}">
                <a16:creationId xmlns:a16="http://schemas.microsoft.com/office/drawing/2014/main" id="{A28F8B3B-C1AA-38EA-87B3-D7982F7AF6FC}"/>
              </a:ext>
            </a:extLst>
          </p:cNvPr>
          <p:cNvSpPr txBox="1"/>
          <p:nvPr/>
        </p:nvSpPr>
        <p:spPr>
          <a:xfrm>
            <a:off x="4890721" y="2628543"/>
            <a:ext cx="7301278"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It's one thing to eat meat at home, without any guilt, and quite another to do so during a public celebration where idols are being worshipped. By participating in such celebrations, the believer renounces their faith and accepts idol worship.</a:t>
            </a:r>
          </a:p>
        </p:txBody>
      </p:sp>
      <p:sp>
        <p:nvSpPr>
          <p:cNvPr id="11" name="CuadroTexto 10">
            <a:extLst>
              <a:ext uri="{FF2B5EF4-FFF2-40B4-BE49-F238E27FC236}">
                <a16:creationId xmlns:a16="http://schemas.microsoft.com/office/drawing/2014/main" id="{977C89A8-0061-8B1C-5C45-7A1C2CD3347B}"/>
              </a:ext>
            </a:extLst>
          </p:cNvPr>
          <p:cNvSpPr txBox="1"/>
          <p:nvPr/>
        </p:nvSpPr>
        <p:spPr>
          <a:xfrm>
            <a:off x="142875" y="5788318"/>
            <a:ext cx="710345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We cannot take the cup of Holy Communion, praising Jesus, and –at the same time– take from the cup that praises demons (1 Cor. 10:21).</a:t>
            </a:r>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0" y="0"/>
            <a:ext cx="12192000" cy="1077218"/>
          </a:xfrm>
          <a:prstGeom prst="rect">
            <a:avLst/>
          </a:prstGeom>
          <a:noFill/>
        </p:spPr>
        <p:txBody>
          <a:bodyPr wrap="square">
            <a:spAutoFit/>
          </a:bodyPr>
          <a:lstStyle/>
          <a:p>
            <a:pPr algn="ctr"/>
            <a:r>
              <a:rPr lang="en" sz="4000" b="1" spc="300" dirty="0">
                <a:ln w="13462">
                  <a:solidFill>
                    <a:schemeClr val="bg1"/>
                  </a:solidFill>
                  <a:prstDash val="solid"/>
                </a:ln>
                <a:solidFill>
                  <a:srgbClr val="337519"/>
                </a:solidFill>
                <a:effectLst>
                  <a:outerShdw dist="38100" dir="2700000" algn="bl" rotWithShape="0">
                    <a:schemeClr val="accent3">
                      <a:lumMod val="75000"/>
                    </a:schemeClr>
                  </a:outerShdw>
                </a:effectLst>
              </a:rPr>
              <a:t>WHAT IS LAWFUL AND WHAT IS APPROPRIATE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1 Corinthians 10:23-33 (Do everything to the glory of God)</a:t>
            </a:r>
          </a:p>
        </p:txBody>
      </p:sp>
      <p:sp>
        <p:nvSpPr>
          <p:cNvPr id="5" name="CuadroTexto 4">
            <a:extLst>
              <a:ext uri="{FF2B5EF4-FFF2-40B4-BE49-F238E27FC236}">
                <a16:creationId xmlns:a16="http://schemas.microsoft.com/office/drawing/2014/main" id="{7DA90913-1AF9-78F2-C6F8-EE21FBE64D83}"/>
              </a:ext>
            </a:extLst>
          </p:cNvPr>
          <p:cNvSpPr txBox="1"/>
          <p:nvPr/>
        </p:nvSpPr>
        <p:spPr>
          <a:xfrm>
            <a:off x="78582" y="1117921"/>
            <a:ext cx="12034836" cy="369332"/>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6">
                    <a:lumMod val="50000"/>
                  </a:schemeClr>
                </a:solidFill>
                <a:latin typeface="Comic Sans MS" panose="030F0702030302020204" pitchFamily="66" charset="0"/>
              </a:rPr>
              <a:t>“</a:t>
            </a:r>
            <a:r>
              <a:rPr lang="en-US" b="1" dirty="0">
                <a:solidFill>
                  <a:schemeClr val="accent6">
                    <a:lumMod val="50000"/>
                  </a:schemeClr>
                </a:solidFill>
                <a:latin typeface="Comic Sans MS" panose="030F0702030302020204" pitchFamily="66" charset="0"/>
              </a:rPr>
              <a:t>Therefore, whether you eat or drink, or whatever you do, do all to the glory of God</a:t>
            </a:r>
            <a:r>
              <a:rPr lang="en" b="1" dirty="0">
                <a:solidFill>
                  <a:schemeClr val="accent6">
                    <a:lumMod val="50000"/>
                  </a:schemeClr>
                </a:solidFill>
                <a:latin typeface="Comic Sans MS" panose="030F0702030302020204" pitchFamily="66" charset="0"/>
              </a:rPr>
              <a:t>.” </a:t>
            </a:r>
            <a:r>
              <a:rPr lang="en" sz="1400" b="1" dirty="0">
                <a:solidFill>
                  <a:schemeClr val="accent6">
                    <a:lumMod val="50000"/>
                  </a:schemeClr>
                </a:solidFill>
                <a:latin typeface="Comic Sans MS" panose="030F0702030302020204" pitchFamily="66" charset="0"/>
              </a:rPr>
              <a:t>(1 Corinthians 10:31)</a:t>
            </a:r>
          </a:p>
        </p:txBody>
      </p:sp>
      <p:sp>
        <p:nvSpPr>
          <p:cNvPr id="6" name="CuadroTexto 5">
            <a:extLst>
              <a:ext uri="{FF2B5EF4-FFF2-40B4-BE49-F238E27FC236}">
                <a16:creationId xmlns:a16="http://schemas.microsoft.com/office/drawing/2014/main" id="{8D8FD9CF-9C2D-9074-1EE9-BA98C5E1EE2C}"/>
              </a:ext>
            </a:extLst>
          </p:cNvPr>
          <p:cNvSpPr txBox="1"/>
          <p:nvPr/>
        </p:nvSpPr>
        <p:spPr>
          <a:xfrm>
            <a:off x="0" y="1527956"/>
            <a:ext cx="12191999" cy="707886"/>
          </a:xfrm>
          <a:prstGeom prst="rect">
            <a:avLst/>
          </a:prstGeom>
          <a:noFill/>
        </p:spPr>
        <p:txBody>
          <a:bodyPr wrap="square" rtlCol="0">
            <a:spAutoFit/>
          </a:bodyPr>
          <a:lstStyle/>
          <a:p>
            <a:pPr algn="ctr">
              <a:spcBef>
                <a:spcPts val="600"/>
              </a:spcBef>
            </a:pPr>
            <a:r>
              <a:rPr lang="en" sz="2000" b="1" dirty="0"/>
              <a:t>“Everything is permissible, but not everything is beneficial” (1 Corinthians 10:23).</a:t>
            </a:r>
            <a:br>
              <a:rPr lang="en" sz="2000" b="1" dirty="0"/>
            </a:br>
            <a:r>
              <a:rPr lang="en" sz="2000" b="1" dirty="0"/>
              <a:t>Two concrete examples:</a:t>
            </a:r>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896812132"/>
              </p:ext>
            </p:extLst>
          </p:nvPr>
        </p:nvGraphicFramePr>
        <p:xfrm>
          <a:off x="180975" y="2276545"/>
          <a:ext cx="11830050" cy="2862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591050" y="5161091"/>
            <a:ext cx="7600949" cy="1015663"/>
          </a:xfrm>
          <a:prstGeom prst="rect">
            <a:avLst/>
          </a:prstGeom>
          <a:noFill/>
        </p:spPr>
        <p:txBody>
          <a:bodyPr wrap="square" rtlCol="0">
            <a:spAutoFit/>
          </a:bodyPr>
          <a:lstStyle/>
          <a:p>
            <a:pPr>
              <a:spcBef>
                <a:spcPts val="600"/>
              </a:spcBef>
            </a:pPr>
            <a:r>
              <a:rPr lang="en" sz="2000" b="1" dirty="0"/>
              <a:t>The basic principles behind these instructions are also two: to praise God in everything (1 Cor. 10:31); and to seek the benefit of others (1 Cor. 10:24, 32).</a:t>
            </a:r>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8" cstate="email">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591049" y="6150114"/>
            <a:ext cx="760094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That is, to love God above all things and your neighbor as yourself (just as Jesus asked the rich young man).</a:t>
            </a: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583</TotalTime>
  <Words>1759</Words>
  <Application>Microsoft Office PowerPoint</Application>
  <PresentationFormat>Panorámica</PresentationFormat>
  <Paragraphs>80</Paragraphs>
  <Slides>10</Slides>
  <Notes>1</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10</vt:i4>
      </vt:variant>
    </vt:vector>
  </HeadingPairs>
  <TitlesOfParts>
    <vt:vector size="19" baseType="lpstr">
      <vt:lpstr>Comic Sans MS</vt:lpstr>
      <vt:lpstr>Saysettha OT</vt:lpstr>
      <vt:lpstr>Aptos Display</vt:lpstr>
      <vt:lpstr>Arial</vt:lpstr>
      <vt:lpstr>Aptos</vt:lpstr>
      <vt:lpstr>Constantia</vt:lpstr>
      <vt:lpstr>Wingdings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80</cp:revision>
  <dcterms:created xsi:type="dcterms:W3CDTF">2026-07-04T15:24:19Z</dcterms:created>
  <dcterms:modified xsi:type="dcterms:W3CDTF">2026-07-29T04:31:13Z</dcterms:modified>
</cp:coreProperties>
</file>