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Saysettha OT" panose="020B0504020207020204" pitchFamily="34" charset="-34"/>
      <p:regular r:id="rId1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19" autoAdjust="0"/>
    <p:restoredTop sz="94677"/>
  </p:normalViewPr>
  <p:slideViewPr>
    <p:cSldViewPr snapToGrid="0">
      <p:cViewPr varScale="1">
        <p:scale>
          <a:sx n="31" d="100"/>
          <a:sy n="31" d="100"/>
        </p:scale>
        <p:origin x="84" y="1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lo-L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ການປອບໂຍນຂອງພຣະເຈົ້າ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ເຮັດໃຫ້ພວກເຮົາບໍ່ຢ້ານກົວ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ຊົງເຕືອນພວກເຮົາໃຫ້ລະນຶກເຖິງຊ່ວງເວລາທີ່ພຣະອົງໄດ້ຊ່ວຍ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lo-LA" sz="1600" b="1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ຊ່ວຍໃຫ້ພວກເຮົາອົດທົນຕໍ່ຊ່ວງເວລາທີ່ລໍາບາກ</a:t>
          </a:r>
          <a:endParaRPr lang="es-ES" sz="1600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lo-LA" sz="1600" b="1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ຊ່ວຍໃຫ້ຈິດວິນຍານຂອງພວກເຮົາກາຍເປັນຜູ້ໃຫຍ່</a:t>
          </a:r>
          <a:endParaRPr lang="es-ES" sz="1600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lo-LA" sz="1600" b="1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ກະຕຸ້ນໃຫ້ພວກເຮົາໜູນໃຈ ແລະ ອະທິຖານເພື່ອຄົນອື່ນ</a:t>
          </a:r>
          <a:endParaRPr lang="es-ES" sz="1600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ປອບໂຍນຄົນອື່ນດັ່ງທີ່ພຣະອົງປອບໂຍນພວກເຮົາ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Ephesus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Ephesus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ການປອບໂຍນຂອງພຣະເຈົ້າ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ເຮັດໃຫ້ພວກເຮົາບໍ່ຢ້ານກົວ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ຊົງເຕືອນພວກເຮົາໃຫ້ລະນຶກເຖິງຊ່ວງເວລາທີ່ພຣະອົງໄດ້ຊ່ວຍ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ຊ່ວຍໃຫ້ພວກເຮົາອົດທົນຕໍ່ຊ່ວງເວລາທີ່ລໍາບາກ</a:t>
          </a:r>
          <a:endParaRPr lang="es-ES" sz="1600" kern="1200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ຊ່ວຍໃຫ້ຈິດວິນຍານຂອງພວກເຮົາກາຍເປັນຜູ້ໃຫຍ່</a:t>
          </a:r>
          <a:endParaRPr lang="es-ES" sz="1600" kern="1200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ກະຕຸ້ນໃຫ້ພວກເຮົາໜູນໃຈ ແລະ ອະທິຖານເພື່ອຄົນອື່ນ</a:t>
          </a:r>
          <a:endParaRPr lang="es-ES" sz="1600" kern="1200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ປອບໂຍນຄົນອື່ນດັ່ງທີ່ພຣະອົງປອບໂຍນພວກເຮົາ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Ephesus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Ephesus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265044"/>
            <a:ext cx="4086225" cy="129266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lo-LA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ຄວາມຮັກຂັບເຄື່ອນ ດ້ວຍພັນທະກິດ</a:t>
            </a:r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6851374" y="6268279"/>
            <a:ext cx="5340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o-LA" sz="24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ບົດຮຽນທີ </a:t>
            </a:r>
            <a:r>
              <a:rPr lang="en" sz="24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9 </a:t>
            </a:r>
            <a:r>
              <a:rPr lang="lo-LA" sz="24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ສໍາລັບສະບາໂຕທີ </a:t>
            </a:r>
            <a:r>
              <a:rPr lang="en" sz="24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lo-LA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“ເຮົາ​ໄດ້​ຂຽນ​ມາ​ເຖິງ​ພວກເຈົ້າ ດ້ວຍ​ຄວາມ​ລຳບາກ​ຍິ່ງ ແລະ​ຄວາມ​ເສົ້າໂສກ​ຢ່າງ​ໜັກ ແລະ​ດ້ວຍ​ນໍ້າຕາ​ຫລັ່ງໄຫລ, ຈຸດປະສົງ​ຂອງເຮົາ​ບໍ່ແມ່ນ​ເພື່ອ​ຈະ​ເຮັດ​ໃຫ້​ພວກເຈົ້າ​ເສົ້າໂສກ, ແຕ່​ເພື່ອ​ເຮັດ​ໃຫ້​ພວກເຈົ້າ​ຮູ້ຈັກ​ວ່າ ເຮົາ​ຮັກ​ພວກເຈົ້າ​ທຸກຄົນ​ຫລາຍ​ເທົ່າ​ໃດ.”</a:t>
            </a:r>
          </a:p>
          <a:p>
            <a:pPr lvl="0" algn="ctr">
              <a:defRPr/>
            </a:pPr>
            <a:r>
              <a:rPr lang="lo-LA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‭‭2 ໂກຣິນໂທ‬ ‭2‬:‭4‬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sz="2000" b="1" dirty="0">
                <a:solidFill>
                  <a:schemeClr val="bg1"/>
                </a:solidFill>
                <a:highlight>
                  <a:srgbClr val="C51F23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ພຣະເຈົ້າຊົງປອບໂຍນຜູ້ທີ່ຖືກຂົ່ມເຫັງ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sz="2000" b="1" dirty="0">
                <a:solidFill>
                  <a:schemeClr val="bg1"/>
                </a:solidFill>
                <a:highlight>
                  <a:srgbClr val="6E20B5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ຄວາມບໍຣິສຸດ ແລະ ຄວາມຕັ້ງໃຈໃນການຮັບໃຊ້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sz="2000" b="1" dirty="0">
                <a:solidFill>
                  <a:schemeClr val="bg1"/>
                </a:solidFill>
                <a:highlight>
                  <a:srgbClr val="0975A4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ເພື່ອທີ່ຈະປະພຶດຕົນເອງຢ່າງສະຫລາດ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sz="2000" b="1" dirty="0">
                <a:solidFill>
                  <a:schemeClr val="bg1"/>
                </a:solidFill>
                <a:highlight>
                  <a:srgbClr val="099E3D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ການໃຫ້ອະໄພ ແລະ ການຄືນດີກັນ</a:t>
            </a:r>
            <a:endParaRPr lang="en" sz="2000" b="1" dirty="0">
              <a:solidFill>
                <a:schemeClr val="bg1"/>
              </a:solidFill>
              <a:highlight>
                <a:srgbClr val="099E3D"/>
              </a:highlight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sz="2000" b="1" dirty="0">
                <a:solidFill>
                  <a:schemeClr val="bg1"/>
                </a:solidFill>
                <a:highlight>
                  <a:srgbClr val="CB7B2B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ກິ່ນຫອມຂອງພຣະຄຣິດ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ໃນຂະນະທີ່ພວກເຮົາເຈາະເລິກເຖິງຈົດໝາຍສະບັບທີສອງ ທີ່ ອຈ ໂປໂລ ສົ່ງໃຫ້ຊາວເມືອງໂກຣິນໂທ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ພວກເຮົາສັງເກດໄດ້ວ່າ ຈົດໝາຍສະບັບນີ້ແມ່ນມີຄວາມຫ່ວງໄຍໃນສຸກສໍາລັບຊາວເມືອງນັ້ນ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ໄດ້ກຽມຄຣິສຕະຈັກໃຫ້ຮັບມືກັບສິ່ງເຫລົ່ານັ້ນ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ບໍ່ວ່າຈະເປັນທາງດ້ານຈິດວິນຍານ ຫລື ທາງດ້ານຮ່າງກາຍກໍ່ຕາມ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ແລະ ສອນພວກເຂົາໃຫ້ມີຄວາມຮັກ, ມີຄວາມສາມັກຄີ ໂດຍປາສະຈາກການເຫັນແກ່ໂຕ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ຈາກຄໍາແນະນໍາຂອງເພິ່ນພວກເຮົາສາມາດຮຽນຮູ້ໄດ້ວ່າ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“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ກິ່ນຫອມຫວານແຫ່ງຊີວິດທີ່ນໍາໄປສູ່ຊີວິດ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ເຖິງວ່າມັນຈະບໍ່ແມ່ນເລື່ອງງ່າຍເລີຍສໍາລັບການຕິດຕາມພຣະເຈົ້າ ໃນໂລກທີ່ເຕັມໄປດ້ວຍຄວາມບາບນີ້ກໍ່ຕາມ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en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ໃ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ນສະຕະວັດທໍາອິດ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ການປະກາດຕົນເອງວ່າເປັນຄຣິສຕຽນ ອາດຈະຕ້ອງຜະເຊີນກັບຄວາມຫຍຸ້ງຍາກຫລາຍ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150698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lo-LA" sz="28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ພຣະເຈົ້າປອບໂຍນຜູ້ທີ່ຖືກຂົ່ມເຫັງ</a:t>
            </a:r>
            <a:endParaRPr lang="en" sz="28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“ເຮົາ​ໄດ້​ຂຽນ​ມາ​ເຖິງ​ພວກເຈົ້າ ດ້ວຍ​ຄວາມ​ລຳບາກ​ຍິ່ງ ແລະ​ຄວາມ​ເສົ້າໂສກ​ຢ່າງ​ໜັກ ແລະ​ດ້ວຍ​ນໍ້າຕາ​ຫລັ່ງໄຫລ, ຈຸດປະສົງ​ຂອງເຮົາ​ບໍ່ແມ່ນ​ເພື່ອ​ຈະ​ເຮັດ​ໃຫ້​ພວກເຈົ້າ​ເສົ້າໂສກ, ແຕ່​ເພື່ອ​ເຮັດ​ໃຫ້​ພວກເຈົ້າ​ຮູ້ຈັກ​ວ່າ ເຮົາ​ຮັກ​ພວກເຈົ້າ​ທຸກຄົນ​ຫລາຍ​ເທົ່າ​ໃດ.” 2 ໂກຣິນໂທ‬ ‭2‬:‭4‬</a:t>
            </a:r>
            <a:endParaRPr lang="en" sz="12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2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ໂກຣິນໂທ ແມ່ນຈົດໝາຍສະບັບທີສອງທີ່ ອຈ ໂປໂລຂຽນກ່ຽວກັບການປອບໂຍນຢ່າງກວ້າງຂວາງ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ຄຣິດຕະຈັກໄດ້ກໍາລັງຜະເຊີນກັບຊ່ວງເວລາທຸກຍາກລໍາບາກ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ຈົດໝາຍສະບັບກ່ອນຂອງ ອຈ ໂປໂລ ໄດ້ເຮັດໃຫ້ພວກເຂົາຮູສຶກເສົ້າໂສກເສຍໃຈໃນຄວາມບາບ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9409590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ໄດ້ຜະເຊີນດ້ວຍຕົນເອງເຖິງຊ່ວງເວລາທຸກຍາກລໍາບາກເຖິງຄວາມສ່ຽງ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ແລະ ເພິ່ນກໍ່ທໍ້ແທ້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1:8-10).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ແຕ່ພຣະອົງຊົງປອບໂຍນເພິ່ນ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ຕອນນີ້ເພິ່ນກໍ່ໄດ້ສົ່ງຕໍ່ການປອບໂຍນນັ້ນໄປທີ່ຄຣິດຕະຈັກ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ແຕ່ວ່າຄວາມໂສກເສົ້ານັ້ນ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ຄວາມໂສກເສົ້າທີ່ມາຈາກພຣະເຈົ້າ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ເຊິ່ງນໍາໄປສູ່ການກັບໃຈ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7:10).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ເພາະສະນັ້ນ ອຈ ໂປໂລ ບໍ່ຢາກໃຫ້ຄວາມໂສກເສົ້ານັ້ນນໍາໄປສູ່ຄວາມເສຍໃຈ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ແຕ່ວ່າມັນຄວນເປັນການປອບໂຍນ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-2302" y="93148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3200" b="1" dirty="0">
                <a:ln/>
                <a:solidFill>
                  <a:schemeClr val="accent3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ຄວາມບໍຣິສຸດ ແລະ ຄວາມຕັ້ງໃຈໃນການຮັບໃຊ້</a:t>
            </a:r>
            <a:endParaRPr lang="en" sz="3200" b="1" dirty="0">
              <a:ln/>
              <a:solidFill>
                <a:schemeClr val="accent3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lo-LA" sz="16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“ນີ້​ແຫຼະ ແມ່ນ​ສິ່ງ​ທີ່​ພວກເຮົາ​ເອກອ້າງ​ໄດ້​ຄື: ໃຈ​ສຳນຶກ​ຜິດແລະຊອບ​ຂອງ​ພວກເຮົາ​ກໍ​ເປັນ​ພະຍານ​ວ່າ, ການ​ດຳເນີນ​ຊີວິດ​ຂອງ​ພວກເຮົາ​ຢູ່​ໃນ​ໂລກນີ້ ດ້ວຍ​ຄວາມ​ບໍຣິສຸດ​ໃຈ​ແລະ​ດ້ວຍ​ຄວາມ​ຈິງໃຈ​ທີ່​ມາ​ຈາກ​ພຣະເຈົ້າ ບໍ່ແມ່ນ​ໂດຍ​ປັນຍາ​ຂອງ​ມະນຸດ ແຕ່​ເປັນ​ມາ​ໂດຍ​ພຣະຄຸນ​ຂອງ​ພຣະເຈົ້າ.” ‭2 ໂກຣິນໂທ‬ ‭1‬:‭12‬</a:t>
            </a:r>
            <a:endParaRPr lang="es-ES" sz="1050" b="1" dirty="0">
              <a:solidFill>
                <a:schemeClr val="accent1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ບາງຄົນດູຖູກ ອຈ ໂປໂລ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ກ່າວຫາວ່າເພິ່ນອ່ອນແອ ແລະ ບໍ່ເດັດຂາດ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10:10).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ດ້ວຍເຫດນີ້, ເພື່ອໃຫ້ຄໍາແນະນໍາຂອງເພິ່ນຖືກຍອມຮັບຈຶ່ງຕ້ອງມີການປົກປ້ອງຂໍ້ກ່າວຫານັ້ນເຊັ່ນກັນ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ເພິ່ນ ແລະ ຜູ້ຮ່ວມງານຂອງເພິ່ນສາມາດກ່າວດ້ວຍຄວາມໝັ້ນໃຈວ່າ ການປະພຶດຂອງພວກເພິ່ນນັ້ນແມ່ນບໍຣິສຸດໃຈ ແລະ ຕັ້ງໃຈ ບໍ່ວ່າຈະຢູ່ໃນຄຣິດຕະຈັກ ຫລື ຢູ່ນອກຄຣິດຕະຈັກ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ດ້ວຍເຫດນີ້ ຈົດໝາຍຂອງເພິ່ນຈຶ່ງມີເຈດຕະນາທີ່ຈະບໍ່ປົກປິດຫັຍງ, ເພິ່ນຫວັງວ່າຈົດໝາຍນີ້ຈະຖືກເປີດອ່ານ ແລະ ເຂົ້າໃຈໃນຄໍາວ່າບໍຣິສຸດ ແລະ ຄວາມຕັ້ງໃຈ, ເຊິ່ງຂຽນຂຶ້ນດ້ວຍຄວາມຮັກຕໍ່ພວກເຂົາ ແລະ ມຸ່ງຫວັງໄປທີ່ໃຫ້ເປັນຜົນດີແກ່ພວກເຂົາເທົ່ານັ້ນ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1:13-14).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ໃນຖານະມະນຸດຄົນໜຶ່ງ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ເພິ່ນພິຈາລະນາໂຕເພິ່ນເອງວ່າບໍ່ມີຄວາມສໍາຄັນ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ອຟຊ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3:8). 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ແຕ່ໂດຍພຣະຄຸນຂອງພຣະເຈົ້າ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ເພິ່ນສາມາດກ່າວວ່າເພິ່ນມີຈິດສໍານຶກທີ່ບໍຣິສຸດ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(2 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1:12).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218311"/>
            <a:ext cx="7239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2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ເພື່ອທີ່ຈະປະພຶດຢ່າງສະຫລາດ</a:t>
            </a:r>
            <a:endParaRPr lang="en" sz="28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646331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lo-LA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“ແຕ່​ເຮົາ​ຂໍ​ໃຫ້​ພຣະເຈົ້າ​ເປັນ​ພະຍານ​ແກ່​ເຮົາ ທີ່​ເຮົາ​ຍັງ​ບໍ່ໄດ້​ໄປ​ເມືອງ​ໂກຣິນໂທ​ນັ້ນ ກໍ​ເພື່ອ​ງົດ​ໂທດ​ຂອງ​ພວກເຈົ້າ​ໄວ້​ກ່ອນ.” 2 ໂກຣິນໂທ‬ ‭1‬:‭23</a:t>
            </a:r>
            <a:endParaRPr lang="en" sz="1400" b="1" dirty="0">
              <a:solidFill>
                <a:schemeClr val="accent4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ໃນຈົດໝາຍສະບັບທໍາອິດຂອງເພິ່ນ, ອຈ ໂປໂລ ໄດ້ແຈ້ງພວກເຂົາເຖິງແຜນການເດີນທາງທີ່ຈະໄປຢ້ຽມຊາວໂກຣິນໂທ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4803985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ໃນຈົດໝາຍສະບັບຕໍ່ຕາມ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(lost, 2 Cor. 7:8)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ເພິ່ນໄດ້ແຈ້ງພວກເຂົາວ່າ ຈະໄປຢ້ຽມຢາມເຖິງສອງຄັ້ງ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0039480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ຢ່າງໃດກໍ່ຕາມ, ລາວໄດ້ປ່ຽນແຜນທີ່ຈະຕັດສິນບໍ່ໄປຢ້ຽມຢາມພວກເຂົາໃນຄັ້ງທໍາອິດ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1:23).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ການປ່ຽນແປງນີ້ເຮັດໃຫ້ຄົນວິພາກວິຈານເພິ່ນວ່າເປັນຄົນບໍ່ແນ່ນອນ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ເປັນຫຍັງເພິ່ນຈຶ່ງປ່ຽນຄວາມຄິດຂອງເພິ່ນ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23798"/>
            <a:ext cx="70494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ເນື່ອງຈາກບັນຫາທີ່ກໍາລັງເກີດຂຶ້ນໃນເມືອງນັ້ນ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ສະນັ້ນການໄປຢ້ຽມຢາມພວກເຂົານັ້ນ ເບິ່ງຄືຈຶ່ງເປັນສິ່ງທີ່ຈໍາເປັນ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ແຕ່ການຕໍ່ຕ້ານທີ່ເພິ່ນຈະຜະເຊີນນັ້ນແມ່ນການຜະເຊີນໜ້າ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ເຊິ່ງເພິ່ນຈໍາເປັນຕ້ອງຫລີກລ່ຽງ ເພາະຄວາມຮັກອັນຍິ່ງໃຫຍ່ຂອງເພິ່ນ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(2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95143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3200" b="1" spc="300" dirty="0">
                <a:ln/>
                <a:solidFill>
                  <a:schemeClr val="bg2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ການໃຫ້ອະໄພ ແລະ ການຄືນດີກັນ</a:t>
            </a:r>
            <a:endParaRPr lang="en" sz="3200" b="1" spc="300" dirty="0">
              <a:ln/>
              <a:solidFill>
                <a:schemeClr val="bg2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lo-LA" sz="1600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“ເມື່ອ​ພວກເຈົ້າ​ຍົກໂທດ​ໃຫ້​ຜູ້ໃດ ເຮົາ​ກໍ​ຈະ​ຍົກໂທດ​ໃຫ້​ຜູ້ນັ້ນ​ເໝືອນກັນ. ດ້ວຍວ່າ, ເມື່ອ​ເຮົາ​ຍົກໂທດ​ໃຫ້​ຜູ້ໃດ​ແລ້ວ ເຮົາ​ກໍ​ຍົກໂທດ​ໃຫ້​ຜູ້ນັ້ນ. ເພາະ​ເຫັນ​ແກ່​ເຈົ້າ​ທັງຫລາຍ​ຕໍ່ໜ້າ​ພຣະຄຣິດ” 2 ໂກຣິນໂທ‬ ‭2‬:‭10‬</a:t>
            </a:r>
            <a:endParaRPr lang="en" sz="1200" b="1" dirty="0">
              <a:solidFill>
                <a:schemeClr val="accent3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421544"/>
            <a:ext cx="609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ໃນຂະນະທີ່ ອາຈານໂປໂລກໍາລັງເດີນທາງໄປທີ່ເມືອງໂທອາດ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ທ່ານ ຕີໂຕ ໄດ້ໄປເມືອງໂກຣິນໂທ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ຈາກເມືອງ ໂທອາດ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ໄດ້ໄປເມືອງມາເກໂດເນຍ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ແຕ່ເພິ່ນມີຄວາມຄຽດຫລາຍ ເພາະວ່າ ທ່ານ ຕີໂຕ ບໍ່ໄດ້ພົບເພິ່ນທີ່ເມືອງໂທດອາດ ເພື່ອທີ່ຈະບອກເລົ່າຂ່າວຂອງພີ່ນ້ອງໃນຄຣິດຕະຈັກໂກຣິນໂທ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2:12-13).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840303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ໜຶ່ງໃນບັນຫາທີ່ພວກເຂົາຕ້ອງແກ້ໄຂແມ່ນເລື່ອງຂອງລະບຽບວິໃນຂອງຄຣິດຕະຈັກ, ຜູ້ກະທໍາຜິດໄດ້ຮັບການຕັກເຕືອນ ແລະ ຍອມຮັບຄໍາຕັກເຕືອນແລ້ວ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ເນື່ອງຈາກພວກເຂົາໄດ້ຟັງຄໍາຕັກເຕືອນ ອຈ ໂປໂລຈຶ່ງຂໍໃຫ້ພວກເຂົາເຮັດຂັ້ນຕອນຕໍ່ໄປ ນັ້ນກໍ່ ຄື ການໃຫ້ອະໄພເຊິ່ງກັນແລະກັນ ແລະ ການຟື້ນຟູຈິດວິນຍານ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9119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ຕໍ່ມາບໍ່ດົນ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ທ່ານ ຕີໂຕ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ໄດ້ພົບກັບອາຈານໂປໂລ ຢູ່ທີ່ເມືອງ ມາເກໂດເນຍ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ເພິ່ນບອກ ອຈ ໂປໂລ ວ່າພີ່ນ້ອງຊາວໂກຣິນໂທນັ້ນໄດ້ຕອບສະໜອງຕໍ່ຄໍາຕັກເຕືອນຂອງ ອຈ ໂປໂລເປັນຢ່າງດີ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7:5-9,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5729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2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ກິ່ນຫອມຂອງພຣະຄຣິດ</a:t>
            </a:r>
            <a:endParaRPr lang="en" sz="32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“ດ້ວຍວ່າ, ພວກເຮົາ​ເປັນ​ດັ່ງ​ກິ່ນ​ຫອມ​ຫວານ​ທີ່​ພຣະຄຣິດ​ຖວາຍ​ແກ່​ພຣະເຈົ້າ ໃນ​ທ່າມກາງ​ພວກ​ທີ່​ຖືກ​ຊົງ​ໂຜດ​ຊ່ວຍ​ໃຫ້​ພົ້ນ ແລະ​ໃນ​ທ່າມກາງ​ພວກ​ທີ່​ກຳລັງ​ຈິບຫາຍ​ໄປ.”</a:t>
            </a:r>
          </a:p>
          <a:p>
            <a:pPr algn="ctr"/>
            <a:r>
              <a:rPr lang="lo-LA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‭‭2 ໂກຣິນໂທ‬ ‭2‬:‭15</a:t>
            </a:r>
            <a:endParaRPr lang="es-ES" sz="1600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ໂປໂລກ່າວເຖິງວິທີ່ທີ່ພຣະເຈົ້າໄດ້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ເປີດປະຕູ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ສໍາລັບການປະກາດຂ່າວປະເສີດຢູ່ທີ່ເມືອງໂທອາດ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ເພິ່ນໄດ້ເຮັດສໍາເລັດໃນເວລາສັ້ນໆ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: 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ແຕ່ວ່າເປັນຍ້ອນພຣະຄຸນຂອງພຣະເຈົ້າ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ຜູ້ຊົງນໍາພວກເຮົາໃຫ້ຊະເລີຍໃນຂະບວນແຫ່ງໄຊຊະນະຂອງພຣະຄຣິດ ແລະ ຊົງໃຊ້ພວກເຮົາເພື່ອເຜີຍແຜ່ຄວາມຮູ້ເລື່ອງພຣະອົງໄປທົ່ວທຸກຫົນແຫ່ງ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529639"/>
            <a:ext cx="62816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ຄວາມຮູ້ເລື່ອງພຣະຄຣິດປຽບເໝືອນກິ່ນຫອມທີ່ແຜ່ໄປທົ່ວທຸກຫົນແຫ່ງ, ເຂົ້າເຖິງທຸກຈິດວິນຍານ ສໍາລັບຊາວໂກຣິນໂທເຊັ່ນດຽວກັບພວກເຮົາ, ກິ່ນຫອມນີ້ແມ່ຊີິວິດອັນນິຣັນ ແຕ່ສໍາລັບຜູ້ທີ່ປະຕິເສດການຊົງຮຽກເອີ້ນ ມັນຄືກິ່ນແຫ່ງຄວາມຕາຍ.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5067142"/>
            <a:ext cx="44321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ເນັ້ນຢໍ້າເຖິງຄວາມຮັບຜິດຊອບທີ່ມາພ້ອມກັບການປະກາດຂ່າວປະເສີດ, ໂດຍອະທິບາຍວ່າ ຕ້ອງປະກາດດ້ວຍຄວາມຈິງໃຈ ໂດຍບໍ່ສະແຫວງຫາຜົນປະໂຫຍດສ່ວນໂຕ ແຕ່ເພື່ອຄວາມລອດຂອງຜູ້ຟັງ.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“ຜູ້ສົ່ງຂ່າວທີ່ສັດຊື່ຜູ້ ນີ້ໄດ້ນຳຂ່າວທີ່ໜ້າຊື່ນຊົມມາວ່າ ການປ່ຽນແປງຢ່າງອັດສະຈັນໄດ້ເກີດຂຶ້ນໃນໝູ່ຜູ້ເຊື່ອໃນເມືອງໂກຣິນໂທ. ຫຼາຍຄົນໄດ້ຮັບເອົາຄຳສອນທີ່ຢູ່ໃນຈົດໝາຍຂອງ 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</a:t>
            </a:r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ໂປໂລ ແລະ ໄດ້ກັບໃຈຈາກບາບຂອງພວກເຂົາ. ຊີວິດຂອງພວກເຂົາບໍ່ໄດ້ເປັນທີ່ເສື່ອມເສຍຕໍ່ພຣິດສະຕະຢານາຈັກອີກຕໍ່ໄປ, ແຕ່ໄດ້ສົ່ງອິດທິພົນທີ່ທົງພະລັງໃນການສົ່ງເສີມຄວາມຢຳເກງພຣະເຈົ້າໃນທາງປະຕິບັດ. […]</a:t>
            </a:r>
          </a:p>
          <a:p>
            <a:b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</a:br>
            <a:endParaRPr lang="en-LA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ການກັບໃຈທີ່ເກີດຈາກອິດທິພົນຂອງພຣະຄຸນຂອງພຣະເຈົ້າເທິງຈິດໃຈຈະນຳໄປສູ່ການສາລະພາບ ແລະ ການລະຖິ້ມບາບ. ສິ່ງເຫຼົ່ານີ້ຄືຜົນລະໄມ້ທີ່ອັກຄະສາວົກໄດ້ປະກາດວ່າໄດ້ເຫັນໃນຊີວິດຂອງຜູ້ເຊື່ອໃນເມືອງໂກຣິນໂທ.”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2216</TotalTime>
  <Words>1935</Words>
  <Application>Microsoft Office PowerPoint</Application>
  <PresentationFormat>Panorámica</PresentationFormat>
  <Paragraphs>60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Aptos</vt:lpstr>
      <vt:lpstr>Aptos Display</vt:lpstr>
      <vt:lpstr>Saysettha OT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82</cp:revision>
  <dcterms:created xsi:type="dcterms:W3CDTF">2026-07-22T06:08:40Z</dcterms:created>
  <dcterms:modified xsi:type="dcterms:W3CDTF">2026-08-27T06:21:48Z</dcterms:modified>
</cp:coreProperties>
</file>