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Saysettha OT" panose="020B0504020207020204" pitchFamily="34" charset="-34"/>
      <p:regular r:id="rId15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07" autoAdjust="0"/>
    <p:restoredTop sz="94696"/>
  </p:normalViewPr>
  <p:slideViewPr>
    <p:cSldViewPr snapToGrid="0">
      <p:cViewPr varScale="1">
        <p:scale>
          <a:sx n="101" d="100"/>
          <a:sy n="101" d="100"/>
        </p:scale>
        <p:origin x="58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lo-LA" sz="2400" b="1" dirty="0">
              <a:solidFill>
                <a:schemeClr val="bg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ພວກເຮົາແມ່ນ</a:t>
          </a:r>
          <a:endParaRPr lang="en" sz="2400" b="1" dirty="0">
            <a:solidFill>
              <a:schemeClr val="bg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lo-LA" sz="2400" b="1" dirty="0">
              <a:solidFill>
                <a:schemeClr val="bg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ແຕ່ວ່າ</a:t>
          </a:r>
          <a:endParaRPr lang="en" sz="2400" b="1" dirty="0">
            <a:solidFill>
              <a:schemeClr val="bg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lo-LA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ລໍາບາກ</a:t>
          </a:r>
          <a:endParaRPr lang="en" sz="2000" b="1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prstClr val="black"/>
              </a:solidFill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ບໍ່ຖືກບົດ</a:t>
          </a:r>
          <a:endParaRPr lang="en" sz="2000" b="1" kern="1200" dirty="0">
            <a:solidFill>
              <a:prstClr val="black"/>
            </a:solidFill>
            <a:latin typeface="Saysettha OT" panose="020B0504020207020204" pitchFamily="34" charset="-34"/>
            <a:ea typeface="+mn-ea"/>
            <a:cs typeface="Saysettha OT" panose="020B0504020207020204" pitchFamily="34" charset="-34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lo-LA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ສັບສົນ</a:t>
          </a:r>
          <a:endParaRPr lang="en" sz="2000" b="1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prstClr val="black"/>
              </a:solidFill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ບໍ່ໝົດຫວັງ</a:t>
          </a:r>
          <a:endParaRPr lang="en" sz="2000" b="1" kern="1200" dirty="0">
            <a:solidFill>
              <a:prstClr val="black"/>
            </a:solidFill>
            <a:latin typeface="Saysettha OT" panose="020B0504020207020204" pitchFamily="34" charset="-34"/>
            <a:ea typeface="+mn-ea"/>
            <a:cs typeface="Saysettha OT" panose="020B0504020207020204" pitchFamily="34" charset="-34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lo-LA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ຖືກຂົ່ມເຫັງ</a:t>
          </a:r>
          <a:endParaRPr lang="en" sz="2000" b="1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prstClr val="black"/>
              </a:solidFill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ບໍ່ຖືກປະຖິ້ມ</a:t>
          </a:r>
          <a:endParaRPr lang="en" sz="2000" b="1" kern="1200" dirty="0">
            <a:solidFill>
              <a:prstClr val="black"/>
            </a:solidFill>
            <a:latin typeface="Saysettha OT" panose="020B0504020207020204" pitchFamily="34" charset="-34"/>
            <a:ea typeface="+mn-ea"/>
            <a:cs typeface="Saysettha OT" panose="020B0504020207020204" pitchFamily="34" charset="-34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lo-LA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ຖືກໂຈມຕີ</a:t>
          </a:r>
          <a:endParaRPr lang="es-ES" sz="2000" b="1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prstClr val="black"/>
              </a:solidFill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ບໍ່ຖືກທໍາລາຍ</a:t>
          </a:r>
          <a:endParaRPr lang="es-ES" sz="2000" b="1" kern="1200" dirty="0">
            <a:solidFill>
              <a:prstClr val="black"/>
            </a:solidFill>
            <a:latin typeface="Saysettha OT" panose="020B0504020207020204" pitchFamily="34" charset="-34"/>
            <a:ea typeface="+mn-ea"/>
            <a:cs typeface="Saysettha OT" panose="020B0504020207020204" pitchFamily="34" charset="-34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1" qsCatId="simple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lo-LA" sz="18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ພຣະຄຣິດຊົງສະຫລະພຣະຊົນ ດ້ວຍຄວາມຮັກ, ສິ່ງນີ້ຄວບຄຸມພວກເຮົາໃຫ້ດໍາເນີນຊີວິດເພື່ອພຣະອົງ</a:t>
          </a:r>
          <a:r>
            <a:rPr lang="en" sz="18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(2</a:t>
          </a:r>
          <a:r>
            <a:rPr lang="lo-LA" sz="18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ກຣທ</a:t>
          </a:r>
          <a:r>
            <a:rPr lang="en" sz="18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5:14-15).</a:t>
          </a: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18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9B0AA878-5358-4D6B-99CC-9D38D507EB6C}">
      <dgm:prSet custT="1"/>
      <dgm:spPr/>
      <dgm:t>
        <a:bodyPr/>
        <a:lstStyle/>
        <a:p>
          <a:r>
            <a:rPr lang="lo-LA" sz="18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ພຣະອົງຊົງສ້າງພວກເຮົາໃຫ້ມີຊີວິດໃໝ່ ສິ່ງນີ້ຄວບຄຸມພວກເຮົາໃຫ້ລະຖິ້ມຊີວິດເກົ່າ </a:t>
          </a:r>
          <a:r>
            <a:rPr lang="en" sz="18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8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5:17)</a:t>
          </a: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18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A059A37-598B-40AB-9005-589EC61DDDC7}">
      <dgm:prSet custT="1"/>
      <dgm:spPr/>
      <dgm:t>
        <a:bodyPr/>
        <a:lstStyle/>
        <a:p>
          <a:r>
            <a:rPr lang="lo-LA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ພຣະອົງຊົງເຮັດໃຫ້ພວກເຮົາຄືນດີກັບພຣະເຈົ້າ ສິ່ງນີ້ຄວບຄຸມພວກເຮົາໃຫ້ເປັນທູດແຫ່ງການຄືນດີ 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5:18-20).</a:t>
          </a: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1" qsCatId="3D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ຈົ່ງອົດທົນຕໍ່ຄວາມທຸກຍາກລໍາບາກ </a:t>
          </a:r>
          <a:r>
            <a:rPr lang="en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6:4-5)</a:t>
          </a: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ຈົ່ງເກີດຜົນຂອງພຣະວິນຍານ </a:t>
          </a:r>
          <a:r>
            <a:rPr lang="en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6:6)</a:t>
          </a: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ຈົ່ງເປັນຄົນຊື່ສັດ ແລະ ຍຸຕິທໍາ </a:t>
          </a:r>
          <a:r>
            <a:rPr lang="en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6:7)</a:t>
          </a: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ຈົ່ງຍຶດໝັ້ນໃນທຸກໆສະຖານະການ </a:t>
          </a:r>
          <a:r>
            <a:rPr lang="en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6:8-10)</a:t>
          </a: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ຈົ່ງເປີດໃຈຂອງພວກເຮົາໃຫ້ແກ່ຜູ້ອື່ນ </a:t>
          </a:r>
          <a:r>
            <a:rPr lang="en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6:11-13 NIV )</a:t>
          </a: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ຈົ່ງແຍກໂຕອອກຈາກອິດທິພົນ ທີ່ເປັນອັນຕະລາຕໍ່ຄວາມເຊື່ອ </a:t>
          </a:r>
          <a:r>
            <a:rPr lang="en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(2</a:t>
          </a:r>
          <a:r>
            <a:rPr lang="lo-LA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ກຣທ</a:t>
          </a:r>
          <a:r>
            <a:rPr lang="en" sz="20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6:14-15)</a:t>
          </a: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ການຊົງຮຽກເອີ້ນ</a:t>
          </a:r>
          <a:endParaRPr lang="en" sz="18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ຈົ່ງອອກໄປຈາກສະຖານທີ່ແຫ່ງຄວາມບາບ</a:t>
          </a:r>
          <a:endParaRPr lang="en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ຈັ່ງແຍກໂຕອອກຈາກຜູ້ທີ່ຈະນໍາໄປສູ່ຄວາມບາບ</a:t>
          </a:r>
          <a:endParaRPr lang="en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ຜົນທີ່ຕາມມາ</a:t>
          </a:r>
          <a:endParaRPr lang="en" sz="18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ເຮົາຈະຢູ່ກັບພວກເຈົ້າ</a:t>
          </a:r>
          <a:endParaRPr lang="en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ເຮົາຈະເປັນບິດາຂອງພວກເຈົ້າ</a:t>
          </a:r>
          <a:endParaRPr lang="en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ຢ່າແຕະຕ້ອງສິ່ງທີ່ບໍ່ສະອາດ</a:t>
          </a:r>
          <a:endParaRPr lang="en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ເຮົາຈະຍອມຮັບພວກເຈົ້າ</a:t>
          </a:r>
          <a:endParaRPr lang="en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ເຮົາຈະເປັນພຣະເຈົ້າຂອງເຈົ້າ</a:t>
          </a:r>
          <a:endParaRPr lang="en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ພວກເຈົ້າຈະເປັນປະຊາຊົນຂອງເຮົາ</a:t>
          </a:r>
          <a:endParaRPr lang="en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400" b="1" kern="1200" dirty="0">
              <a:solidFill>
                <a:schemeClr val="bg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ພວກເຮົາແມ່ນ</a:t>
          </a:r>
          <a:endParaRPr lang="en" sz="2400" b="1" kern="1200" dirty="0">
            <a:solidFill>
              <a:schemeClr val="bg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ລໍາບາກ</a:t>
          </a:r>
          <a:endParaRPr lang="en" sz="2000" b="1" kern="120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ສັບສົນ</a:t>
          </a:r>
          <a:endParaRPr lang="en" sz="2000" b="1" kern="120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ຖືກຂົ່ມເຫັງ</a:t>
          </a:r>
          <a:endParaRPr lang="en" sz="2000" b="1" kern="120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ຖືກໂຈມຕີ</a:t>
          </a:r>
          <a:endParaRPr lang="es-ES" sz="2000" b="1" kern="120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400" b="1" kern="1200" dirty="0">
              <a:solidFill>
                <a:schemeClr val="bg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ແຕ່ວ່າ</a:t>
          </a:r>
          <a:endParaRPr lang="en" sz="2400" b="1" kern="1200" dirty="0">
            <a:solidFill>
              <a:schemeClr val="bg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prstClr val="black"/>
              </a:solidFill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ບໍ່ຖືກບົດ</a:t>
          </a:r>
          <a:endParaRPr lang="en" sz="2000" b="1" kern="1200" dirty="0">
            <a:solidFill>
              <a:prstClr val="black"/>
            </a:solidFill>
            <a:latin typeface="Saysettha OT" panose="020B0504020207020204" pitchFamily="34" charset="-34"/>
            <a:ea typeface="+mn-ea"/>
            <a:cs typeface="Saysettha OT" panose="020B0504020207020204" pitchFamily="34" charset="-34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prstClr val="black"/>
              </a:solidFill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ບໍ່ໝົດຫວັງ</a:t>
          </a:r>
          <a:endParaRPr lang="en" sz="2000" b="1" kern="1200" dirty="0">
            <a:solidFill>
              <a:prstClr val="black"/>
            </a:solidFill>
            <a:latin typeface="Saysettha OT" panose="020B0504020207020204" pitchFamily="34" charset="-34"/>
            <a:ea typeface="+mn-ea"/>
            <a:cs typeface="Saysettha OT" panose="020B0504020207020204" pitchFamily="34" charset="-34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prstClr val="black"/>
              </a:solidFill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ບໍ່ຖືກປະຖິ້ມ</a:t>
          </a:r>
          <a:endParaRPr lang="en" sz="2000" b="1" kern="1200" dirty="0">
            <a:solidFill>
              <a:prstClr val="black"/>
            </a:solidFill>
            <a:latin typeface="Saysettha OT" panose="020B0504020207020204" pitchFamily="34" charset="-34"/>
            <a:ea typeface="+mn-ea"/>
            <a:cs typeface="Saysettha OT" panose="020B0504020207020204" pitchFamily="34" charset="-34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prstClr val="black"/>
              </a:solidFill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ບໍ່ຖືກທໍາລາຍ</a:t>
          </a:r>
          <a:endParaRPr lang="es-ES" sz="2000" b="1" kern="1200" dirty="0">
            <a:solidFill>
              <a:prstClr val="black"/>
            </a:solidFill>
            <a:latin typeface="Saysettha OT" panose="020B0504020207020204" pitchFamily="34" charset="-34"/>
            <a:ea typeface="+mn-ea"/>
            <a:cs typeface="Saysettha OT" panose="020B0504020207020204" pitchFamily="34" charset="-34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ພຣະຄຣິດຊົງສະຫລະພຣະຊົນ ດ້ວຍຄວາມຮັກ, ສິ່ງນີ້ຄວບຄຸມພວກເຮົາໃຫ້ດໍາເນີນຊີວິດເພື່ອພຣະອົງ</a:t>
          </a:r>
          <a:r>
            <a:rPr lang="en" sz="18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(2</a:t>
          </a:r>
          <a:r>
            <a:rPr lang="lo-LA" sz="18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ກຣທ</a:t>
          </a:r>
          <a:r>
            <a:rPr lang="en" sz="18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5:14-15).</a:t>
          </a: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b="1" kern="120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ພຣະອົງຊົງສ້າງພວກເຮົາໃຫ້ມີຊີວິດໃໝ່ ສິ່ງນີ້ຄວບຄຸມພວກເຮົາໃຫ້ລະຖິ້ມຊີວິດເກົ່າ </a:t>
          </a:r>
          <a:r>
            <a:rPr lang="en" sz="18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8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5:17)</a:t>
          </a: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b="1" kern="120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ພຣະອົງຊົງເຮັດໃຫ້ພວກເຮົາຄືນດີກັບພຣະເຈົ້າ ສິ່ງນີ້ຄວບຄຸມພວກເຮົາໃຫ້ເປັນທູດແຫ່ງການຄືນດີ 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5:18-20).</a:t>
          </a: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ຈົ່ງອົດທົນຕໍ່ຄວາມທຸກຍາກລໍາບາກ </a:t>
          </a:r>
          <a:r>
            <a:rPr lang="en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6:4-5)</a:t>
          </a: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ຈົ່ງເກີດຜົນຂອງພຣະວິນຍານ </a:t>
          </a:r>
          <a:r>
            <a:rPr lang="en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6:6)</a:t>
          </a: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ຈົ່ງເປັນຄົນຊື່ສັດ ແລະ ຍຸຕິທໍາ </a:t>
          </a:r>
          <a:r>
            <a:rPr lang="en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6:7)</a:t>
          </a: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ຈົ່ງຍຶດໝັ້ນໃນທຸກໆສະຖານະການ </a:t>
          </a:r>
          <a:r>
            <a:rPr lang="en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6:8-10)</a:t>
          </a: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ຈົ່ງເປີດໃຈຂອງພວກເຮົາໃຫ້ແກ່ຜູ້ອື່ນ </a:t>
          </a:r>
          <a:r>
            <a:rPr lang="en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(2 </a:t>
          </a:r>
          <a:r>
            <a:rPr lang="lo-LA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6:11-13 NIV )</a:t>
          </a: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ຈົ່ງແຍກໂຕອອກຈາກອິດທິພົນ ທີ່ເປັນອັນຕະລາຕໍ່ຄວາມເຊື່ອ </a:t>
          </a:r>
          <a:r>
            <a:rPr lang="en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(2</a:t>
          </a:r>
          <a:r>
            <a:rPr lang="lo-LA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ກຣທ</a:t>
          </a:r>
          <a:r>
            <a:rPr lang="en" sz="20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6:14-15)</a:t>
          </a: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44629"/>
          <a:ext cx="4724399" cy="15120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12420" rIns="36666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ຈົ່ງອອກໄປຈາກສະຖານທີ່ແຫ່ງຄວາມບາບ</a:t>
          </a:r>
          <a:endParaRPr lang="en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ຈັ່ງແຍກໂຕອອກຈາກຜູ້ທີ່ຈະນໍາໄປສູ່ຄວາມບາບ</a:t>
          </a:r>
          <a:endParaRPr lang="en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ຢ່າແຕະຕ້ອງສິ່ງທີ່ບໍ່ສະອາດ</a:t>
          </a:r>
          <a:endParaRPr lang="en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0" y="244629"/>
        <a:ext cx="4724399" cy="1512000"/>
      </dsp:txXfrm>
    </dsp:sp>
    <dsp:sp modelId="{8CA31D7B-4932-4101-A40D-C4E41FBF3C33}">
      <dsp:nvSpPr>
        <dsp:cNvPr id="0" name=""/>
        <dsp:cNvSpPr/>
      </dsp:nvSpPr>
      <dsp:spPr>
        <a:xfrm>
          <a:off x="236220" y="23229"/>
          <a:ext cx="3307080" cy="4428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ການຊົງຮຽກເອີ້ນ</a:t>
          </a:r>
          <a:endParaRPr lang="en" sz="18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57836" y="44845"/>
        <a:ext cx="3263848" cy="399568"/>
      </dsp:txXfrm>
    </dsp:sp>
    <dsp:sp modelId="{0B77B9BE-14BF-4E81-B518-2EB7008C0C27}">
      <dsp:nvSpPr>
        <dsp:cNvPr id="0" name=""/>
        <dsp:cNvSpPr/>
      </dsp:nvSpPr>
      <dsp:spPr>
        <a:xfrm>
          <a:off x="0" y="2059029"/>
          <a:ext cx="4724399" cy="22680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12420" rIns="36666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ເຮົາຈະຢູ່ກັບພວກເຈົ້າ</a:t>
          </a:r>
          <a:endParaRPr lang="en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ເຮົາຈະເປັນພຣະເຈົ້າຂອງເຈົ້າ</a:t>
          </a:r>
          <a:endParaRPr lang="en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ພວກເຈົ້າຈະເປັນປະຊາຊົນຂອງເຮົາ</a:t>
          </a:r>
          <a:endParaRPr lang="en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ເຮົາຈະຍອມຮັບພວກເຈົ້າ</a:t>
          </a:r>
          <a:endParaRPr lang="en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ເຮົາຈະເປັນບິດາຂອງພວກເຈົ້າ</a:t>
          </a:r>
          <a:endParaRPr lang="en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0" y="2059029"/>
        <a:ext cx="4724399" cy="2268000"/>
      </dsp:txXfrm>
    </dsp:sp>
    <dsp:sp modelId="{10D1A03A-6952-4C5D-9531-7BD8145E38A2}">
      <dsp:nvSpPr>
        <dsp:cNvPr id="0" name=""/>
        <dsp:cNvSpPr/>
      </dsp:nvSpPr>
      <dsp:spPr>
        <a:xfrm>
          <a:off x="236220" y="1837629"/>
          <a:ext cx="3307080" cy="44280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ຜົນທີ່ຕາມມາ</a:t>
          </a:r>
          <a:endParaRPr lang="en" sz="18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57836" y="1859245"/>
        <a:ext cx="3263848" cy="3995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6257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o-LA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ພັນທະກິດທີ່ແທ້ຈິງ ຂອງຄຣິສຕຽນ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945602"/>
            <a:ext cx="1513047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lo-LA" b="1" dirty="0">
                <a:solidFill>
                  <a:srgbClr val="543F22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ບົດຮຽນທີ </a:t>
            </a:r>
            <a:r>
              <a:rPr lang="en" b="1" dirty="0">
                <a:solidFill>
                  <a:srgbClr val="543F22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10 </a:t>
            </a:r>
            <a:r>
              <a:rPr lang="lo-LA" b="1" dirty="0">
                <a:solidFill>
                  <a:srgbClr val="543F22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ສໍາລັບສະບາໂຕທີ </a:t>
            </a:r>
            <a:r>
              <a:rPr lang="en" b="1" dirty="0">
                <a:solidFill>
                  <a:srgbClr val="543F22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5</a:t>
            </a:r>
            <a:r>
              <a:rPr lang="lo-LA" b="1" dirty="0">
                <a:solidFill>
                  <a:srgbClr val="543F22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ກັນຍາ</a:t>
            </a:r>
            <a:r>
              <a:rPr lang="en" b="1" dirty="0">
                <a:solidFill>
                  <a:srgbClr val="543F22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lo-LA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ຜົນລັບຂອງຄວາມພະຍາຍາມ  ຮ່ວມກັນ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1C6A1C"/>
              </a:solidFill>
              <a:effectLst>
                <a:outerShdw blurRad="12700" dist="38100" dir="2700000" algn="tl" rotWithShape="0">
                  <a:schemeClr val="accent1">
                    <a:lumMod val="60000"/>
                    <a:lumOff val="40000"/>
                  </a:scheme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ຄວາມສະບາຍ ແລະ ຄວາມຍິນດີ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lo-LA" b="1" dirty="0">
                <a:solidFill>
                  <a:schemeClr val="accent2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ເຮົາມີຄວາມໄວ້ໃຈ ແລະ ພາກພູມໃຈໃນພວກເຈົ້າຢ່າງຫລວງຫລາຍ, ເຮົາໄດ້ຮັບຄວາມຊູໃຈຢ່າງບໍຣິບູນ, ແລະ ໃນຄວາມທຸກລໍາບາກຂອງເຮົາທຸກຢ່າງ, ເຮົາກໍຍັງມີຄວາມຊົມຊື່ນຍິນດີຢ່າງລົ້ນເຫລືອ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2</a:t>
            </a:r>
            <a:r>
              <a:rPr lang="lo-LA" b="1" dirty="0">
                <a:solidFill>
                  <a:schemeClr val="accent2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ກຣທ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7:4</a:t>
            </a:r>
            <a:endParaRPr lang="en" sz="1400" b="1" dirty="0">
              <a:solidFill>
                <a:schemeClr val="accent2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417203"/>
            <a:ext cx="65700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ເຖິງວ່າຈະຜະເຊີນກັບບັນຫາຫລາຍຢ່າງກໍ່ຕາມ ອຈ ໂປໂລກໍ່ຍັງຍິ້ມດ້ວຍຄວາມຍິນດີ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(2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 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7:4).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ແມ່ນຫຍັງເປັນສາເຫດນີ້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1730573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623840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ເພາະສະນັ້ນ ທຸກຄົນຈຶ່ງໄດ້ຮັບຄວາມສຸກໃຈ 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7:7).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ໄດ້ຮັບການປອບໃຈ ຈາກການມາຮອດຂອງທ່ານ ຕີໂຕ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(2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7:6).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ຊາວໂກຣິນໂທ ໄດ້ຮັບຄວາມສຸກໃຈ ເຊິ່ງນໍາຄວາມສຸກໃຈມາສູ່ ອຈ ໂປໂລ 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7:13).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242366"/>
            <a:ext cx="65700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ຂຽນຈົດໝາຍທີ່ຮຸນແຮງເຖິງຊາວໂກຣິນໂທ ເຊິ່ງເຮັດໃຫ້ພວກເຂົາຮູ້ສຶກເສົ້າໃຈ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7:8). </a:t>
            </a:r>
            <a:r>
              <a:rPr lang="lo-LA" sz="2000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ແຕ່ວ່າຄວາມເສົ້າໃຈນັ້ນ ນໍາໄປສູ່ການກັບໃຈ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(2 Cor. 7:9-10).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ເຊິ່ງເຮັດໃຫ້ຄວາມສໍາພັນຂອງພວກເຂົາກັບ ອຈ ໂປໂລ ແລະ ກັບຄົນອື່ນໆ ປ່ຽນໄປຢ່າງສິ້ນເຊີງ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7:11-12).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798423"/>
            <a:ext cx="91431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ແຕ່ ອຈ ໂປໂລ ບໍ່ໄດ້ອວດອ້າງເຖິງຄວາມດີງາມໃດໆຂອງເພິ່ນ, ຖ້າວ່າບັນດາຜູ້ລ້ຽງແກະ ແລະ ສະມາຊິກມີຄວາມສຸກ</a:t>
            </a:r>
            <a:r>
              <a:rPr lang="lo-LA" sz="2000" b="1" noProof="0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ກໍ່ຍ້ອນພຣະເຈົ້າ, ຜູ້ເຊິ່ງ ປອບໂຍນຜູ້ທີ່ຖ່ອມໂຕ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” (2 </a:t>
            </a:r>
            <a:r>
              <a:rPr lang="lo-LA" sz="2000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7:6).</a:t>
            </a: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257549" y="988189"/>
            <a:ext cx="8582025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LA" sz="2600" dirty="0">
                <a:latin typeface="Saysettha OT" panose="020B0504020207020204" pitchFamily="34" charset="-34"/>
                <a:cs typeface="Saysettha OT" panose="020B0504020207020204" pitchFamily="34" charset="-34"/>
              </a:rPr>
              <a:t>“ພັນທະກິດໝາຍເຖິງການຮັບໃຊ້, ແລະ ເຮົາທຸກຄົນຖືກຮ</a:t>
            </a:r>
            <a:r>
              <a:rPr lang="lo-LA" sz="26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ຽກເອີ້ນ</a:t>
            </a:r>
            <a:r>
              <a:rPr lang="en-LA" sz="2600" dirty="0">
                <a:latin typeface="Saysettha OT" panose="020B0504020207020204" pitchFamily="34" charset="-34"/>
                <a:cs typeface="Saysettha OT" panose="020B0504020207020204" pitchFamily="34" charset="-34"/>
              </a:rPr>
              <a:t>ໃຫ້ມາຍັງພັນທະກິດນີ້. ມັນເປັນການບໍ່ໃຫ້ກຽດພຣະເຈົ້າສຳລັບໃຜຈັກຄົນທີ່ຈະເລືອກຊີວິດທີ່ສະແຫວງຫາຄວາມພຶງພໍໃຈຂອງຕົນເອງ. </a:t>
            </a:r>
            <a:r>
              <a:rPr lang="lo-LA" sz="26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ຜູ້ທີ່ເຊື່ອໃນພຣະຄຣິດ</a:t>
            </a:r>
            <a:r>
              <a:rPr lang="en-LA" sz="2600" dirty="0">
                <a:latin typeface="Saysettha OT" panose="020B0504020207020204" pitchFamily="34" charset="-34"/>
                <a:cs typeface="Saysettha OT" panose="020B0504020207020204" pitchFamily="34" charset="-34"/>
              </a:rPr>
              <a:t>, ທ່ານຮູ້ສຶກຫຼືບໍ່ວ່າໃນແຕ່ລະປີ ມີຈິດວິນຍານຫຼາຍພັນຫຼາຍໝື່ນຄົນ ກຳລັງພິນາດ, ຕາຍໄປໃນບາບຂອງພວກເຂົາ ເພາະວ່າແສງສະຫວ່າງຂອງຄວາມຈິງບໍ່ໄດ້ຖືກສ່ອງໄປເທິງເສັ້ນທາງຂອງພວກເຂົາ?”</a:t>
            </a:r>
          </a:p>
          <a:p>
            <a:r>
              <a:rPr lang="en-LA" sz="26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ມີວຽກງານທີ່ຍິ່ງໃຫຍ່ຕ້ອງເຮັດໃນໂລກຂອງພວກເຮົາ. ຜູ້ຊາຍ ແລະ ຜູ້ຍິງຈະຕ້ອງໄດ້ຮັບການກັບໃຈ, ບໍ່ແມ່ນໂດຍຂອງປະທານ</a:t>
            </a:r>
            <a:r>
              <a:rPr lang="lo-LA" sz="2600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ແຫ່ງ</a:t>
            </a:r>
            <a:r>
              <a:rPr lang="en-LA" sz="26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ການເວົ້າພາສາຕ່າງໆ ຫຼື ໂດຍການເຮັດປາຕິຫານ, ແຕ່ໂດຍການປະກາດເລື່ອງພຣະຄຣິດຜູ້ຖືກຕຶງເທິງໄມ້ກາງແຂນ. ຍ້ອນຫຍັງຈຶ່ງເລື່ອນເວລາຄວາມພະຍາຍາມທີ່ຈະເຮັດໃຫ້ໂລກນີ້ດີຂຶ້ນ?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3371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/>
              <a:t>EGW (</a:t>
            </a:r>
            <a:r>
              <a:rPr lang="en-US" sz="1600" b="1" dirty="0"/>
              <a:t>Reflecting Christ</a:t>
            </a:r>
            <a:r>
              <a:rPr lang="en" sz="1600" b="1" dirty="0"/>
              <a:t>, August 30)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280416"/>
            <a:ext cx="7239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o-LA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ພວກເຮົາຖືກຄວາມທຸກລໍາບາກຮອບດ້ານ, ແຕ່ຍັງບໍ່ເຖິງຂັ້ນຂັດສົນ; ຈົນປັນຍາ, ແຕ່ຍັງບໍ່ໝົດທາງອອກ; ຖືກຂົ່ມເຫັນ, ແຕ່ບໍ່ຖືກປະຖິ້ມ; ຖືກຕີລົ້ມລົງ, ແຕ່ກໍຍັງບໍ່ເຖິງຂັ້ນເສຍຊີວິດ; 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2</a:t>
            </a:r>
            <a:r>
              <a:rPr lang="lo-LA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 ກຣທ 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4:8-10</a:t>
            </a: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srgbClr val="EEF1F5"/>
                </a:glow>
              </a:effectLst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97662" y="3607257"/>
            <a:ext cx="4227060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lo-LA" sz="2000" b="1" dirty="0">
                <a:solidFill>
                  <a:srgbClr val="35559D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ວຽກງານຂອງສາສະໜາຈານ</a:t>
            </a:r>
            <a:endParaRPr lang="en" sz="2000" b="1" dirty="0">
              <a:solidFill>
                <a:srgbClr val="35559D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 lvl="1"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ຜູ້ຮັບໃຊ້ທີ່ມີສັກກະຍະພາບ</a:t>
            </a:r>
            <a:endParaRPr lang="en" sz="2000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 lvl="1"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ຄວາມສ່ຽງຂອງພັນທະກິດ</a:t>
            </a:r>
            <a:endParaRPr lang="en" sz="2000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>
              <a:spcBef>
                <a:spcPts val="600"/>
              </a:spcBef>
            </a:pPr>
            <a:r>
              <a:rPr lang="lo-LA" sz="2000" b="1" dirty="0">
                <a:solidFill>
                  <a:srgbClr val="BA4242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ໜ້າທີ່ຂອງສະມາຊິກ</a:t>
            </a:r>
            <a:endParaRPr lang="en" sz="2000" b="1" dirty="0">
              <a:solidFill>
                <a:srgbClr val="BA4242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 lvl="1"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ທູດແຫ່ງການຄືນດີປອງດອງ</a:t>
            </a:r>
            <a:endParaRPr lang="en" sz="2000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 lvl="1"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ການຮຽກເອີ້ນສູ່ຄວາມບໍຣິສຸດ</a:t>
            </a:r>
            <a:endParaRPr lang="en" sz="2000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>
              <a:spcBef>
                <a:spcPts val="600"/>
              </a:spcBef>
            </a:pPr>
            <a:r>
              <a:rPr lang="lo-LA" sz="2000" b="1" dirty="0">
                <a:solidFill>
                  <a:srgbClr val="6B9B32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ຜົນລັບຂອງຄວາມພະຍາຍາມ ຮ່ວມກັນ</a:t>
            </a:r>
          </a:p>
          <a:p>
            <a:pPr lvl="1"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ຄວາມສະບາຍ ແລະ ຄວາມຍິນດີ</a:t>
            </a:r>
            <a:endParaRPr lang="en" sz="2000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ໃຜເວົ້າວ່າ ການຊີວິດການເປັນສາສະໜາຈານມີຊີວິດທີ່ສະບາຍ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?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ການປະກາດຂ່າວປະເສີດ ມີຄວາມຮັບຜິດຊອບທີ່ຍິ່ງໃຫຍ່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ແລະ ຄວາມພະຍາຍາມນັ້ນກໍ່ປາສະຈາກຄວາມສ່ຽງບໍ່ໄດ້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ເມື່ອຄຣິດຕະຈັກເຮັດວຽກຮ່ວມກັບຜູ້ຮັບໃຊ້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ແລະ ເຮັດການປ່ຽນແປງທີ່ສໍາຄັນໃນວິຖີຊີວິດຂອງຕົນເອງ, ຄຣິດຕະຈັກກໍຈະກາຍເປັນອົງປະກອບແຫ່ງການປອງດອງທີ່ມອບຄວາມສຸກ ແລະ ຄວາມສະບາຍໃຈໃຫ້ກັບທຸກໆຄົນ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122589"/>
            <a:ext cx="81592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ມີຄວາມຮັກຕໍ່ຈິດວິນຍານທີ່ກໍາລັງຈະສູນຫາຍໄປ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ເບິ່ງແຍງ ແລະ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ກໍ່ສ້າງສໍາລັບຜູ້ທີ່ຈິດວິນຍານມີຂ່າວປະເສີດຢູ່ແລ້ວ ໃຫ້ເຂັ້ມແຂງຂຶ້ນ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ນີ້ແມ່ນສິ່ງທີ່ແຍກຜູ້ຮັບໃຊ້ທີ່ແທ້ຈິງ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ອອກຈາກໝາປ່າໃນໂລກນີ້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lo-LA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ວຽກງານຂອງສາສະໜາຈານ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07467" y="144755"/>
            <a:ext cx="9674942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lo-LA" sz="32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ຜູ້ຮັບໃຊ້ທີ່ມີສັກກະຍະພາບ</a:t>
            </a:r>
            <a:endParaRPr lang="en" sz="3200" b="1" spc="600" dirty="0">
              <a:ln w="13462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25400" dir="2700000" algn="bl" rotWithShape="0">
                  <a:srgbClr val="FFFF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283810"/>
            <a:ext cx="6664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ບາງສິ່ງບໍ່ໄດ້ປ່ຽນແປງໄປຫລາຍເມື່ອເວລາຜ່ານໄປ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ຈົດໝາຍຄໍາແນະນໍາຍັງຄົງເປີດປະຕູສູ່ໂອກາດໃນປະຈຸບັນ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ດັ່ງທີ່ພວກເຂົາໄດ້ເຮັດໃນສະຕະວັດທໍາອິດ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ແລ້ວ ອາຈານໂປໂລ ຈໍາເປັນຕ້ອງມີຈົດໝາຍແນະນໍາເພື່ອໄດ້ຮັບການຍອມຮັບຈາກຄຣິດຕະຂັກໃນເມືອງ ໂກຣິນໂທ ຫລືບໍ່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? (2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3:1)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3693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b="1" dirty="0">
                <a:solidFill>
                  <a:srgbClr val="7030A0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ແມ່ນພວກເຈົ້າເອງທີ່ເປັນໜັງສືແນະນໍາຕົວຈາກພວກເຈົ້າບໍ?</a:t>
            </a:r>
            <a:r>
              <a:rPr lang="en" b="1" dirty="0">
                <a:solidFill>
                  <a:srgbClr val="7030A0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” </a:t>
            </a:r>
            <a:r>
              <a:rPr lang="en" sz="1400" b="1" dirty="0">
                <a:solidFill>
                  <a:srgbClr val="7030A0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lang="lo-LA" sz="1400" b="1" dirty="0">
                <a:solidFill>
                  <a:srgbClr val="7030A0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1400" b="1" dirty="0">
                <a:solidFill>
                  <a:srgbClr val="7030A0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65358" y="4613159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2" y="4333088"/>
            <a:ext cx="52307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ແລະ ຜູ້ຊ່ວຍຂອງເພິ່ນແມ່ນ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ເປັນຜູ້ຮັບໃຊ້ພັນທະສັນຍາໃໝ່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 (2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3:6).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ພັນທະສັນຍາອັນຮຸ່ງເຮືອງ ຂຽນໂດຍພຣະວິນຍານ ເທິງຫົວໃຈເພື່ອຊີວິດນິຣັນດອນ</a:t>
            </a:r>
            <a:endParaRPr lang="en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27107" y="2808449"/>
            <a:ext cx="67055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ເພິ່ນມີຈົດໝາຍທີ່ດີທີ່ສຸດຢູ່ໃນມື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ນັ້ນກໍ່ຄື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: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ຊາວໂກຣິນໂທເອງ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(2 </a:t>
            </a: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3:2).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ຈິດໃຈຂອງພວກເຂົາຖືກປ່ຽນແປງໂດຍພຣະຄຸນຂອງພຣະເຈົ້າ,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ຜ່ານການເທດສະໜາຂອງອັກຄະທູດ ແລະ ຜູ້ຮ່ວມງານຂອງເພິ່ນ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(2 </a:t>
            </a: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3:3).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2" y="5549949"/>
            <a:ext cx="53039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ແຕ່ບາງຄົນຕິດຕາມພັນທະສັນຍາອື່ນ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ເຊິ່ງເປັນຄວາມລອດໂດຍການກະທໍາຕາມພັນທະສັນຍາທີ່ຈາລຶກໄວ້ໃນແຜ່ນຫີນ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ເຊິ່ງເຮັດໃຫ້ພວກເຂົາເບິ່ງບໍ່ເຫັນເຖິງພຣະຄຸນ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(2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3:7-9).</a:t>
            </a: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ຄວາມສ່ຽງຂອງພັນທະກິດ</a:t>
            </a:r>
            <a:endParaRPr lang="en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ເພາະວ່າສິ່ງສາລະພັດນັ້ນເປັນໄປເພື່ອຜົນປະໂຫຍດຂອງເຈົ້າທັງຫລາຍ ເພື່ອວ່າເມື່ອພຣະຄຸນມາເຖິງຄົນເປັນຈໍານວນຫລວງຫລາຍ ກໍຈະມີການໂມທະນາຂອບພຣະຄຖນຫລາຍຂຶ້ນ ເໝືອນກັນ ຈຶ່ງເປັນການຖວາຍພຣະກຽດຕິຍົດແດ່ພຣະເຈົ້າ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.” 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lang="lo-LA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 4:15)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219074" y="1323975"/>
            <a:ext cx="68675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ໂປໂລເຂົ້າໃຈເຖິງຄວາມອົດທົນ ແລະ ຄວາມສ່ຽງຂອງການຮັບໃຊ້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ແຕ່ເພິ່ນຮູ້ວ່າຄວາມສ່ຽງນີ້ມັນຄຸ້ມຄ່າ ແລະ ເພິ່ນກໍ່ຍອມຮັບແບກມັນດ້ວຍຄວາມຮັກຕໍ່ທຸກຄົນທີ່ຍອມຮັບເອົາຄວາມລອດ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(2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4:15).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ຍິ່ງໄປກວ່ານັ້ນ ເພິ່ນຍັງໝັ້ນໃຈໃນຄວາມຊ່ວຍເຫລືອຈາກພຣະເຈົ້າ 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4:7-9):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7330972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729318"/>
            <a:ext cx="686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ຂ່າວປະເສີດຖືກປະກາດຜ່ານທາງມະນຸດຜູ້ອ່ອນແຮງ ເພື່ອພຣະສິຣິຈະໄດ້ເປັນຂອງພຣະເຈົ້າພຽງຜູ້ດຽວ</a:t>
            </a:r>
            <a:endParaRPr lang="en" sz="2000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437204"/>
            <a:ext cx="68675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ຄວາມທຸກຍາກນັ້ນ ເປັນສິ່ງເລັກນ້ອຍ</a:t>
            </a:r>
            <a:r>
              <a:rPr kumimoji="0" lang="lo-LA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ເຊິ່ງເປັນພຽງສິ່ງຊົ່ວຄາວ ເມື່ອທຽບກັບ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2000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ສະຫງ່າຣາສີອັນຍິ່ງໃຫຍ່ນິຣັນດອນ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”</a:t>
            </a:r>
            <a:r>
              <a:rPr kumimoji="0" lang="lo-LA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ທີ່ພວກເຮົາຈະໄດ້ຮັບໃນວັນທີ່ພຣະຄິດມາ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4:14-18).</a:t>
            </a: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lo-LA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ໜ້າທີ່ຂອງການເປັນສະມາຊິິກ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FFC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-1" y="68537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lo-LA" sz="3600" b="1" dirty="0">
                <a:ln/>
                <a:solidFill>
                  <a:schemeClr val="accent3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ທູດແຫ່ງການຄືນດີ ປອງດອງ</a:t>
            </a:r>
            <a:endParaRPr lang="en" sz="3600" b="1" dirty="0">
              <a:ln/>
              <a:solidFill>
                <a:schemeClr val="accent3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304797" y="702766"/>
            <a:ext cx="118872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b="1" dirty="0">
                <a:solidFill>
                  <a:schemeClr val="accent6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ສິ່ງທັງໝົດນີ້ ແມ່ນເກີດມາຈາກພຣະເຈົ້າ ຜູ້ຊົງໂຜດໃຫ້ພວກເຮົາຄືນດີກັບພຣະອົງໂດຍທາງພຣະຄຣິດ ແລະ ພຣະອົງກໍໄດ້ມອບໝາຍພາລະກິດນີ້ໃຫ້ແກ່ພວກເຮົາ ເພື່ອເຮັດໃຫ້ຄົນອື່ນຄືນດີກັບພຣະອົງເໝືອນກັນ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lang="lo-LA" sz="1400" b="1" dirty="0">
                <a:solidFill>
                  <a:schemeClr val="accent6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5:18)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324870"/>
            <a:ext cx="6833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ແຮງຜັກດັນທີ່ຄວບຄຸມຊີວິດຂອງຄຣິດຕະຈັກແລະ ສະມາຊິກທຸກຄົນ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)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ແມ່ນສິ່ງນີ້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: “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ເພາະວ່າຄວາມຮັກຂອງພຣະຄຣິດຊົງບັງຄັບພວກເຮົາຢູ່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 (2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5:14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).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ຄວາມຮັກປະກອບດ້ວຍຫຍັງ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?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ແລະ ແມ່ນຫຍັງທີ່ຄວບຄຸມພວກເຮົາ?</a:t>
            </a:r>
            <a:endParaRPr lang="en" sz="2000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7000691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426095"/>
            <a:ext cx="81396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ດັ່ງນັ້ນ ຄວາມຮັກຂອງພຣະຄຣິດຈຶ່ງນໍາພວກເຮົາໄປສູ່ການປ່ຽນແປງຊີວິດຢ່າງສິ້ນເຊີງ, ການດໍາເນີນຊີວິດຕາມຄວາມຮັກຂອງພຣະອົງນັ້ນ ຍັງນໍາພວກເຮົາໄປສູ່ການແບ່ງປັນຄວາມຮັກໃຫ້ກັບຜູ້ອື່ນ, ກະຕຸ້ນໃຫ້ພວກເຂົາຍອມຮັບເອົາຂ່າວສານແຫ່ງຄວາມຫວັງ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: “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ດັ່ງນັ້ນ ພວກເຮົາຈຶ່ງເປັນທູດຂອງພຣະຄຣິດ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 (2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ກຣທ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5:20).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279168"/>
            <a:ext cx="1888737" cy="1416553"/>
          </a:xfrm>
          <a:prstGeom prst="round2DiagRect">
            <a:avLst>
              <a:gd name="adj1" fmla="val 5000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98996" y="1674086"/>
            <a:ext cx="1588205" cy="1191154"/>
          </a:xfrm>
          <a:prstGeom prst="round2DiagRect">
            <a:avLst>
              <a:gd name="adj1" fmla="val 16667"/>
              <a:gd name="adj2" fmla="val 35516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12311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24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ການຮຽກເອີ້ນສູ່ຄວາມບໍຣິສຸດ</a:t>
            </a:r>
            <a:endParaRPr lang="en" sz="2400" b="1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5"/>
                </a:fgClr>
                <a:bgClr>
                  <a:schemeClr val="accent5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91298"/>
            <a:ext cx="61898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b="1" dirty="0">
                <a:solidFill>
                  <a:schemeClr val="accent3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ບັນດາເພື່ອນທີ່ຮັກຂອງເຮົາເອີຍ, ເມື່ອພວກເຮົາມີພຣະສັນຍາໃໝ່ດັ່ງນີ້ແລ້ວ ຈົ່ງໃຫ້ພວກເຮົາຊໍາລະຕົວຈາກທຸກສິ່ງ ທີ່ເຮັດໃຫ້ຮ່າງກາຍແລະຈິດວິນຍານເປັນມົນທິນ, ແລະ ຈົ່ງເຮັດໃຫ້ມີຄວາມບໍຣິສຸດຢ່າງຄົບຖ້ວນ ໂດຍຄວາມຢໍາເກງພຣະເຈົ້າ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(2</a:t>
            </a:r>
            <a:r>
              <a:rPr lang="lo-LA" b="1" dirty="0">
                <a:solidFill>
                  <a:schemeClr val="accent3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ກຣທ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7:1)</a:t>
            </a:r>
            <a:endParaRPr lang="en" sz="1400" b="1" dirty="0">
              <a:solidFill>
                <a:schemeClr val="accent3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ການດໍາເນີນຊີວິດຢ່າງບໍຣິສຸດນັ້ນ ສົ່ງຜົນຕໍ່ຊີວິດປະຈໍາວັນຂອງຜູ້ທີ່ຮັບໃຊ້ ແລະ ພີ່ນ້ອງໃນຄຣິດຕະຈັກ</a:t>
            </a:r>
            <a:endParaRPr lang="en" sz="2000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7135956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ໄດ້ຮວບຮວມເອົາຂໍ້ຄວາມຕ່າງໆ ຈາກພັນທະສັນຍາເດີມ ເພື່ອສະຫລຸບການຊົງຮຽກເອີ້ນໃຫ້ດໍາເນີນຊີວິດຢ່າງບໍຣິສຸດ 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(2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6:16-18):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4146765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</TotalTime>
  <Words>1654</Words>
  <Application>Microsoft Office PowerPoint</Application>
  <PresentationFormat>Panorámica</PresentationFormat>
  <Paragraphs>78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Aptos</vt:lpstr>
      <vt:lpstr>Saysettha OT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75</cp:revision>
  <dcterms:created xsi:type="dcterms:W3CDTF">2026-07-25T16:44:22Z</dcterms:created>
  <dcterms:modified xsi:type="dcterms:W3CDTF">2026-09-01T10:08:09Z</dcterms:modified>
</cp:coreProperties>
</file>