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Saysettha OT" panose="020B0604020202020204" charset="-34"/>
      <p:regular r:id="rId1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02" autoAdjust="0"/>
    <p:restoredTop sz="94716"/>
  </p:normalViewPr>
  <p:slideViewPr>
    <p:cSldViewPr snapToGrid="0">
      <p:cViewPr varScale="1">
        <p:scale>
          <a:sx n="33" d="100"/>
          <a:sy n="33" d="100"/>
        </p:scale>
        <p:origin x="72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lo-LA" sz="1800" b="1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ເຖິງວ່າພຣະອົງຈະຮຸ່ງເຮືອງ ແຕ່ພຣະອົງກໍ່ພ້ອມມາເປັນຄົນທຸກຈົນ</a:t>
          </a:r>
          <a:r>
            <a:rPr lang="en" sz="1800" b="1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8:9)</a:t>
          </a:r>
          <a:endParaRPr lang="es-ES" sz="1800" dirty="0">
            <a:solidFill>
              <a:srgbClr val="745E00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lo-LA" sz="1800" b="1" dirty="0">
              <a:solidFill>
                <a:srgbClr val="208438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ພຣະອົງໄດ້ອອກຈາກສະຫວັນມາອາໄສຢູ່ໃນໂລກ</a:t>
          </a:r>
          <a:endParaRPr lang="es-ES" sz="1800" dirty="0">
            <a:solidFill>
              <a:srgbClr val="208438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lo-LA" sz="1800" b="1" dirty="0">
              <a:solidFill>
                <a:schemeClr val="tx2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ພຣະອົງມາເປັນຊ່າງໄມ້</a:t>
          </a:r>
          <a:endParaRPr lang="es-ES" sz="1800" dirty="0">
            <a:solidFill>
              <a:schemeClr val="tx2">
                <a:lumMod val="75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lo-LA" sz="1800" b="1" dirty="0">
              <a:solidFill>
                <a:srgbClr val="1C97A8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ພຣະອົງມາອາໄສຢູ່ສະຖານທີ່ທີ່ມີສັດຕູ</a:t>
          </a:r>
          <a:endParaRPr lang="es-ES" sz="1800" dirty="0">
            <a:solidFill>
              <a:srgbClr val="1C97A8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lo-LA" sz="1800" b="1" dirty="0">
              <a:solidFill>
                <a:schemeClr val="accent5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ພຣະອົງສວມມົງກຸດສະຫວັນ ແລະ ມົງກຸດໜາມ</a:t>
          </a:r>
          <a:endParaRPr lang="es-ES" sz="1800" dirty="0">
            <a:solidFill>
              <a:schemeClr val="accent5">
                <a:lumMod val="75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ກະຕັນຍູຕໍ່ພຣະຄຸນຂອງພຣະອົງ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9:15)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ພຣະເຢຊູໄດ້ໃຫ້ທຸກສິ່ງແກ່ພວກເຮົາ</a:t>
          </a:r>
          <a:r>
            <a:rPr lang="en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. </a:t>
          </a: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ຄວາມກະຕັນຍູຂອງພວກເຮົາກໍ່ຄືມອບຖວາຍຕົນເອງໃຫ້ແກ່ພຣະອົງ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ມີຄວາມປາຖະໜາທີ່ຈະແບ່ງປັນພຣະພອນຂອງພຣະເຈົ້າ</a:t>
          </a:r>
        </a:p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9:11a)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ພວກເຮົາໃຫ້ຄົນອື່ນ ເພາະວ່າພວກເຮົາໄດ້ຮັບຈາກພຣະເຈົ້າກ່ອນ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ມີຄວາມຮັກທີ່ແທ້ຈິງ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8:24)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ການເອື້ອເຟື້ອເພື່ອແຜ່ ເປັນຫລັກຖານວ່າພວກເຮົາມີຄວາມຮັກຢູ່ໃນຈິດໃຈ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ພວກເຂົາວິງວອນຂໍສິດໃນການຊ່ວຍເຫລືອຄົນອື່ນ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ເຖິງວ່່າຈະຍາກຈົນ ແຕ່ພວກເຂົາກໍ່ຊ່ວຍເທົ່າທີ່ຊ່ວຍໄດ້ 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ພວກເຂົາຮັບເອົາພຣະຄຸນຂອງພຣະເຢຊູ 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8:9)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ພວກເຂົາມອບຕົນເອງໃຫ້ແກ່ພຣະອົງ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ກຮທ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8:5)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ດ້ວຍໃຈຍິນດີ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8:2a)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ພວກເຂົາຮູ້ສຶກຍິນດີທີ່ໄດ້ຖວາຍ</a:t>
          </a:r>
          <a:endParaRPr lang="es-ES" sz="18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ດ້ວຍຄວາມເອື້ອເຟື້ອເພື່ອແຜ່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8:2b)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ຄວາມຍາກຈົນບໍ່ໄດ້ເປັນອຸປະສັກ</a:t>
          </a:r>
          <a:endParaRPr lang="es-ES" sz="18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ດ້ວຍຄວາມເຕັມໃຈ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8:3)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ພວກເຂົາເຮັດດ້ວຍຄວາມສະໝັກໃຈ</a:t>
          </a:r>
          <a:endParaRPr lang="es-ES" sz="18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ດ້ວຍສິດທິພິເສດ</a:t>
          </a:r>
        </a:p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8:4)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ສິ່ງທີ່ພວກເຂົາເຮັດໄດ້ສະແດງຄວາມຮັກຕໍ່ພຣະເຈົ້າ ແລະ ຕໍ່ຄຣິດຕະຈັກ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ດ້ວຍການອຸທິດຕົນເອງ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8:5)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ຍ້ອນພວກເຂົາທຸ່ມເທຕໍ່ພຣະເຈົ້າ, ພວກເຂົາຈຶ່ງທຸ້ມເທຕໍ່ຄົນອື່ນເຊັ່ນກັນ</a:t>
          </a:r>
          <a:endParaRPr lang="es-ES" sz="18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ຄຣິດຕະຈັກຂອງຊາວຢິວ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ພວກເຂົາແບ່ງປັນຂ່າວປະເສີດ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ຄຣິດຕະຈັກຊາວຕ່າຊາດ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ພວກເຂົາຊ່ວຍດ້ວຍສິ່ງຂອງຕ່າງໆ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ໂບດທ້ອງຖິ່ນ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ສໍານັກງານກາງ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ມິດຊັ້ນ, ອົງກອນ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ສໍານັກງານພາກພື້ນ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o-LA" sz="1800" b="1" kern="1200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ເຖິງວ່າພຣະອົງຈະຮຸ່ງເຮືອງ ແຕ່ພຣະອົງກໍ່ພ້ອມມາເປັນຄົນທຸກຈົນ</a:t>
          </a:r>
          <a:r>
            <a:rPr lang="en" sz="1800" b="1" kern="1200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solidFill>
                <a:srgbClr val="745E0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8:9)</a:t>
          </a:r>
          <a:endParaRPr lang="es-ES" sz="1800" kern="1200" dirty="0">
            <a:solidFill>
              <a:srgbClr val="745E00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o-LA" sz="1800" b="1" kern="1200" dirty="0">
              <a:solidFill>
                <a:srgbClr val="208438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ພຣະອົງໄດ້ອອກຈາກສະຫວັນມາອາໄສຢູ່ໃນໂລກ</a:t>
          </a:r>
          <a:endParaRPr lang="es-ES" sz="1800" kern="1200" dirty="0">
            <a:solidFill>
              <a:srgbClr val="208438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o-LA" sz="1800" b="1" kern="1200" dirty="0">
              <a:solidFill>
                <a:schemeClr val="tx2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ພຣະອົງມາເປັນຊ່າງໄມ້</a:t>
          </a:r>
          <a:endParaRPr lang="es-ES" sz="1800" kern="1200" dirty="0">
            <a:solidFill>
              <a:schemeClr val="tx2">
                <a:lumMod val="75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o-LA" sz="1800" b="1" kern="1200" dirty="0">
              <a:solidFill>
                <a:srgbClr val="1C97A8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ພຣະອົງມາອາໄສຢູ່ສະຖານທີ່ທີ່ມີສັດຕູ</a:t>
          </a:r>
          <a:endParaRPr lang="es-ES" sz="1800" kern="1200" dirty="0">
            <a:solidFill>
              <a:srgbClr val="1C97A8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o-LA" sz="1800" b="1" kern="1200" dirty="0">
              <a:solidFill>
                <a:schemeClr val="accent5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ພຣະອົງສວມມົງກຸດສະຫວັນ ແລະ ມົງກຸດໜາມ</a:t>
          </a:r>
          <a:endParaRPr lang="es-ES" sz="1800" kern="1200" dirty="0">
            <a:solidFill>
              <a:schemeClr val="accent5">
                <a:lumMod val="75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ກະຕັນຍູຕໍ່ພຣະຄຸນຂອງພຣະອົງ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9:15)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ພຣະເຢຊູໄດ້ໃຫ້ທຸກສິ່ງແກ່ພວກເຮົາ</a:t>
          </a:r>
          <a:r>
            <a:rPr lang="en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. </a:t>
          </a: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ຄວາມກະຕັນຍູຂອງພວກເຮົາກໍ່ຄືມອບຖວາຍຕົນເອງໃຫ້ແກ່ພຣະອົງ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ມີຄວາມປາຖະໜາທີ່ຈະແບ່ງປັນພຣະພອນຂອງພຣະເຈົ້າ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9:11a)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ພວກເຮົາໃຫ້ຄົນອື່ນ ເພາະວ່າພວກເຮົາໄດ້ຮັບຈາກພຣະເຈົ້າກ່ອນ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ມີຄວາມຮັກທີ່ແທ້ຈິງ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8:24)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ການເອື້ອເຟື້ອເພື່ອແຜ່ ເປັນຫລັກຖານວ່າພວກເຮົາມີຄວາມຮັກຢູ່ໃນຈິດໃຈ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799"/>
          <a:ext cx="3990976" cy="655611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ພວກເຂົາວິງວອນຂໍສິດໃນການຊ່ວຍເຫລືອຄົນອື່ນ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8:4)</a:t>
          </a:r>
        </a:p>
      </dsp:txBody>
      <dsp:txXfrm>
        <a:off x="32004" y="32803"/>
        <a:ext cx="3926968" cy="591603"/>
      </dsp:txXfrm>
    </dsp:sp>
    <dsp:sp modelId="{F8F6F75F-1573-4DA0-ACC3-3D93CED1CD83}">
      <dsp:nvSpPr>
        <dsp:cNvPr id="0" name=""/>
        <dsp:cNvSpPr/>
      </dsp:nvSpPr>
      <dsp:spPr>
        <a:xfrm>
          <a:off x="0" y="667028"/>
          <a:ext cx="3990976" cy="655611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ເຖິງວ່່າຈະຍາກຈົນ ແຕ່ພວກເຂົາກໍ່ຊ່ວຍເທົ່າທີ່ຊ່ວຍໄດ້ 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8:2-3)</a:t>
          </a:r>
        </a:p>
      </dsp:txBody>
      <dsp:txXfrm>
        <a:off x="32004" y="699032"/>
        <a:ext cx="3926968" cy="591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149"/>
          <a:ext cx="3457574" cy="65611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ພວກເຂົາຮັບເອົາພຣະຄຸນຂອງພຣະເຢຊູ 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8:9)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2029" y="32178"/>
        <a:ext cx="3393516" cy="592056"/>
      </dsp:txXfrm>
    </dsp:sp>
    <dsp:sp modelId="{B9DDC8E8-E407-48D4-8111-818FA67DBE63}">
      <dsp:nvSpPr>
        <dsp:cNvPr id="0" name=""/>
        <dsp:cNvSpPr/>
      </dsp:nvSpPr>
      <dsp:spPr>
        <a:xfrm>
          <a:off x="0" y="667175"/>
          <a:ext cx="3457574" cy="656114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ພວກເຂົາມອບຕົນເອງໃຫ້ແກ່ພຣະອົງ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ກຮທ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8:5)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2029" y="699204"/>
        <a:ext cx="3393516" cy="592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ພວກເຂົາຮູ້ສຶກຍິນດີທີ່ໄດ້ຖວາຍ</a:t>
          </a:r>
          <a:endParaRPr lang="es-ES" sz="18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ດ້ວຍໃຈຍິນດີ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8:2a)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ຄວາມຍາກຈົນບໍ່ໄດ້ເປັນອຸປະສັກ</a:t>
          </a:r>
          <a:endParaRPr lang="es-ES" sz="18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ດ້ວຍຄວາມເອື້ອເຟື້ອເພື່ອແຜ່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8:2b)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ພວກເຂົາເຮັດດ້ວຍຄວາມສະໝັກໃຈ</a:t>
          </a:r>
          <a:endParaRPr lang="es-ES" sz="18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ດ້ວຍຄວາມເຕັມໃຈ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8:3)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ສິ່ງທີ່ພວກເຂົາເຮັດໄດ້ສະແດງຄວາມຮັກຕໍ່ພຣະເຈົ້າ ແລະ ຕໍ່ຄຣິດຕະຈັກ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ດ້ວຍສິດທິພິເສດ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8:4)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ຍ້ອນພວກເຂົາທຸ່ມເທຕໍ່ພຣະເຈົ້າ, ພວກເຂົາຈຶ່ງທຸ້ມເທຕໍ່ຄົນອື່ນເຊັ່ນກັນ</a:t>
          </a:r>
          <a:endParaRPr lang="es-ES" sz="18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ດ້ວຍການອຸທິດຕົນເອງ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8:5)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ຄຣິດຕະຈັກຂອງຊາວຢິວ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ພວກເຂົາແບ່ງປັນຂ່າວປະເສີດ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ຄຣິດຕະຈັກຊາວຕ່າຊາດ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ພວກເຂົາຊ່ວຍດ້ວຍສິ່ງຂອງຕ່າງໆ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ໂບດທ້ອງຖິ່ນ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ມິດຊັ້ນ, ອົງກອນ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ສໍານັກງານພາກພື້ນ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ສໍານັກງານກາງ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736756" y="197707"/>
            <a:ext cx="6096000" cy="95410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lo-LA" sz="2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ພາລະກິດເພື່ອຮັບໃຊ້ພຣະເຈົ້າຂອງພວກເຮົາ</a:t>
            </a:r>
            <a:endParaRPr lang="en" sz="28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o-LA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11 </a:t>
            </a:r>
            <a:r>
              <a:rPr lang="lo-LA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12</a:t>
            </a:r>
            <a:r>
              <a:rPr lang="lo-LA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ກັນຍາ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lo-LA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ຜົນລັບຂອງສັນທະພາລະ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-38100" y="77871"/>
            <a:ext cx="894397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32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ຄວາມສາມັກຄີຂອງຄຣິດຕະຈັກ</a:t>
            </a:r>
            <a:endParaRPr lang="en" sz="32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“ເພາະວ່າ ການ​ຮັບໃຊ້​ໃນ​ການ​ບົວລະບັດ ບໍ່ແມ່ນ​ເປັນ​ການ​ຊ່ວຍ​ພວກ​ໄພ່ພົນ​ຂອງ​ພຣະອົງ ທີ່​ຂາດເຂີນ​ເທົ່ານັ້ນ, ແຕ່​ຍັງ​ເປັນ​ເຫດ​ໃຫ້​ມີ​ການ​ໂມທະນາ​ຂອບພຣະຄຸນ​ພຣະເຈົ້າ​ຫລວງຫລາຍ​ອີກ​ດ້ວຍ.”</a:t>
            </a:r>
          </a:p>
          <a:p>
            <a:pPr algn="ctr"/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‭‭2 ໂກຣິນໂທ‬ ‭9‬:‭12</a:t>
            </a:r>
            <a:endParaRPr lang="es-ES" sz="16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138543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ການຖວາຍທີ່ນໍາໄປຊ່ວຍນະຄອນເຢຣູຊາເລັມນັ້ນມີຜົນດີຫລາຍຢ່າງ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ຜົນລັບອີກຢ່າງໜຶ່ງກໍ່ຄື: ການຈັດການກັບການຖວາຍນັ້ນມີບົດຮຽນສໍາລັບພວກເຮົາຄື: ທຸກສິ່ງທຸກຢ່າງ ຕ້ອງເຮັດຢ່າງເປັນລະບຽບ ແລະ ປະຕິບັດຕາມຂັ້ນຕອນທີ່ຖືກຕ້ອງ.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592489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ຊາວຢິວ ແລະ ຄົນຕ່າງຊາດຜູກພັນກັນໂດຍສາຍສໍາພັນແຫ່ງການຊ່ວຍເຫລືອ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ຄວາມກະຕັນຍູ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ໂຣມ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15:26-27).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ໃນທາງດຽວກັນນີ້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ເປົ້າໝາຍສູງສຸດຂອງອັກຂະທູດໂປໂລ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ຈຶ່ງສໍາເລັດ: ນັ້ນກໍ່ຄື ຄວາມເປັນເອກະພາບກັນໃນຄຣິດຕະຈັກ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ແຕ່ງຕັ້ງໃຫ້ຕີໂຕ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ເບິ່ງແຍງການຮວບຮວມ ແລະ ຄຣິດຕະຈັກຕ່າງໆ ກໍ່ຊ່ວຍກັນແຕ່ງຕັ້ງພີ່ນ້ອງ ໃຫ້ເບິ່ງແຍງວຽກນີ້ເຊັ່ນກັນ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8:16-24).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ບໍ່ມີວິທີອື່ນໃດທີ່ເໝາະສົມກ່ວານີ້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ໃນການຮວບຮວມແລະສົ່ງການຖວາຍໄປທີ່ນະຄອນເຢຣູຊາເລັມ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575030" y="923004"/>
            <a:ext cx="1048085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ວຽກງານຂອງພຣະເຈົ້າຕ້ອງໄດ້ຮັບການຄໍ້າຈູນດ້ວຍເງິນສິບລົດ, ເງິນອຸທິດ ແລະ ເງິນຖວາຍ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ຕອນນີ້ ພຣະເຈົ້າຊົງຮຽກຮ້ອງໃຫ້ເບິ່ງແຍງຮັບຜິດຊອບແກ່ບັນດາຜູ້ທີ່ໄດ້ຮັບມອບໝາຍເບິ່ງແຍງຊັບສິນຂອງພຣະອົງ</a:t>
            </a:r>
            <a:endParaRPr lang="en-US" sz="2400" b="1" dirty="0">
              <a:solidFill>
                <a:schemeClr val="bg2">
                  <a:lumMod val="40000"/>
                  <a:lumOff val="6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600"/>
              </a:spcBef>
            </a:pPr>
            <a:r>
              <a:rPr lang="lo-LA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ພຣະອົງບໍ່ຕ້ອງການສິ່ງໃດຈາກຜູ້ທີ່ຕິດຕາມພຣະອົງ ນອກຈາກສິ່ງທີ່ພຣະອົງໄດ້ຊົງກະທໍາເພື່ອພວກເຂົາ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  <a:endParaRPr lang="lo-LA" sz="2400" b="1" dirty="0">
              <a:solidFill>
                <a:schemeClr val="bg2">
                  <a:lumMod val="40000"/>
                  <a:lumOff val="6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600"/>
              </a:spcBef>
            </a:pPr>
            <a:r>
              <a:rPr lang="lo-LA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ຜູ້ທີ່ຝຶກຝົນຕົນເອງໃນການຄວບຄຸມຕົນເອງ ແລະ ເສຍສະຫລະເພື່ອວຽກງານຂອງພຣະເຈົ້າໂດຍການເຮັດຕາມສິ່ງທີ່ພຣະອົງໄດ້ເປັນແບບຢ່າງໃຫ້. ພຣະອົງຊົງສະຫລະບັນລັງຂອງພຣະອົງທີ່ສະຫວັນ ລົງມາເປັນຄົນຍາກຈົນ, ເພື່ອວ່າໂດຍຄວາມຍາກຈົນຂອງພຣະອົງນັ້ນ ພວກເຮົາຈະໄດ້ຮັບຊັບສົມບັນອັນນິຣັນດອນ, ພຣະອົງບໍ່ໄດ້ພຽງແຕ່ສະຫລະຊັບສົມບັນ ຂອງພຣະອົງເທົ່ານັ້ນ ແຕ່ຍັງໄດ້ສະຫລະຊີວິດຂອງພຣະອົງເຊັ່ນກັນ. ພຣະອົງໄດ້ກໍາຈັດອຸປະສັກທຸກສິ່ງທຸກຢ່າງທີ່ຂວາງທາງບໍ່ໃຫ້ເຂົ້າຫາພຣະອົງນັ້ນອອກໄປ. ແລະ ພຣະອົງຊົງເຊື້ອເຊີນພວກເຮົາໃຫ້ເປັນຜູ້ຮ່ວມງານການປະກາດກັບພຣະອົງ.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endParaRPr lang="en" sz="2800" b="1" dirty="0">
              <a:solidFill>
                <a:schemeClr val="bg2">
                  <a:lumMod val="40000"/>
                  <a:lumOff val="6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lo-LA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“ເພາະວ່າ ເຈົ້າ​ທັງຫລາຍ​ຮູ້ຈັກ​ພຣະຄຸນ​ຂອງ​ອົງ​ພຣະເຢຊູ​ຄຣິດເຈົ້າ​ຂອງ​ພວກເຮົາ​ແລ້ວ​ວ່າ ເຖິງ​ແມ່ນ​ວ່າ ພຣະອົງ​ຊົງ​ຮັ່ງມີ ພຣະອົງ​ກໍ​ຍັງ​ຊົງ​ຍອມ​ກາຍເປັນ​ຄົນ​ຍາກຈົນ ເພາະ​ເຫັນ​ແກ່​ເຈົ້າ​ທັງຫລາຍ ເພື່ອ​ເຈົ້າ​ທັງຫລາຍ​ຈະ​ໄດ້​ກາຍເປັນ​ຄົນ​ຮັ່ງມີ ເນື່ອງ​ຈາກ​ຄວາມ​ຍາກຈົນ​ຂອງ​ພຣະອົງ.”</a:t>
            </a:r>
          </a:p>
          <a:p>
            <a:pPr lvl="0" algn="ctr">
              <a:defRPr/>
            </a:pPr>
            <a:r>
              <a:rPr lang="lo-LA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‭‭2 ໂກຣິນໂທ‬ ‭8‬:‭9‬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181473" y="3333748"/>
            <a:ext cx="4855900" cy="31854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solidFill>
                  <a:srgbClr val="BA425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ແຫລ່ງທີ່ມາຂອງສັນທະພາລະ</a:t>
            </a:r>
            <a:r>
              <a:rPr lang="en" sz="2000" b="1" dirty="0">
                <a:solidFill>
                  <a:srgbClr val="BA425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ຕົວຢ່າງຂອງພຣະເຢຊູ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ການຕອບສະໜອງຕໍ່ພຣະຄຸນທີ່ໄດ້ຮັບ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200"/>
              </a:spcBef>
            </a:pPr>
            <a:r>
              <a:rPr lang="lo-LA" sz="1600" b="1" dirty="0">
                <a:solidFill>
                  <a:srgbClr val="7F48B9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ຈະດໍາເນີນການທີ່ກ່ຽວຂ້ອງກັບສັນທະພາລະໄດ້ຢ່າງໃດ</a:t>
            </a:r>
            <a:r>
              <a:rPr lang="en" sz="1600" b="1" dirty="0">
                <a:solidFill>
                  <a:srgbClr val="7F48B9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ການວາງແຜນການທີ່ເໝາະສົມ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ທັດສະນະຄະຕິທີ່ຖືກຕ້ອງ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200"/>
              </a:spcBef>
            </a:pPr>
            <a:r>
              <a:rPr lang="lo-LA" sz="2000" b="1" dirty="0">
                <a:solidFill>
                  <a:srgbClr val="375FA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ຜົນລັບຂອງສັນທະພາລະ</a:t>
            </a:r>
            <a:r>
              <a:rPr lang="en" sz="2000" b="1" dirty="0">
                <a:solidFill>
                  <a:srgbClr val="375FA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ຄວາມສາມັກຄີຂອງຄຣິດຕະຈັກ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ການຈັດການຊັບສິນ </a:t>
            </a:r>
            <a:r>
              <a:rPr lang="en-US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ສັນທະພາລະ</a:t>
            </a:r>
            <a:r>
              <a:rPr lang="en-US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ແມ່ນວິທີທີ່ບຸກຄົນຈັດການບໍລິຫານກັບສິ່ງທີ່ຕົນເອງໄດ້ຮັບມອບໝາຍໃຫ້ເຮັດ.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344" y="3287539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344" y="5724590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344" y="4510827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955" y="416568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955" y="378430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955" y="622851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955" y="5002229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955" y="538302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ຊາວໂກຣິນໂທກໍ່ໃຫ້ຄໍາໝັ້ນສັນຍາວ່າຈະຊ່ວຍເຫລືອ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 ເວລາສໍາລັບການລົງມືປະຕິບັດກໍ່ໃກ້ເຂົ້າມາແລ້ວ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ຄຣິດຕະຈັກໃນແຂວງມາເກໂດເນຍກໍ່ໄດ້ພ້ອມສໍາລັບການເລີ່ມພາລະກິດແລ້ວ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ບໍ່ໄດ້ສົນໃຈກັບຈໍານວນເງິນທີ່ກ່ຽວຂ້ອງ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ແຕ່ສົນໃຈໃນແຮງຈູງໃຈ ແລະ ຄວາມກະຕືລືລົ້ນ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ທີ່ຜູ້ເຊື່ອຈະສະແດງອອກມາໃນໂອກາດນີ້ ເພື່ອຕອບສະໜອງຕໍ່ພຣະຄຸນທີ່ພວກເຂົາໄດ້ຮັບ.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ໃນບໍຣິບົດຂອງຈົດໝາຍສະບັບທີ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2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ຂອງອາຈານໂປໂລເຖິງຊາວໂກຣິນໂທ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ສັນທະພາລະ ໝາຍເຖິງໂຄງການສະເພາະຂອງອັກຂະທູດ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ນັ້ນກໍ່ຄື: ການທີ່ຄົນຕ່າງຊາດໄດ້ລວບລວມເງິນເພື່ອສະສົມຊ່ວຍເຫລືອນະຄອນເຢຣູຊາເລັມ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ເຊິ່ງປະສົບກັບຊ່ວງເວລາທີ່ຍາກລໍາບາກ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lo-LA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ແຫລ່ງທີ່ມາຂອງສັນທະພາລະ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4000" b="1" dirty="0">
                <a:ln/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ຕົວຢ່າງຂອງພຣະເຢຊູ</a:t>
            </a:r>
            <a:endParaRPr lang="en" sz="4000" b="1" dirty="0">
              <a:ln/>
              <a:solidFill>
                <a:schemeClr val="accent5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32343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lo-L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“ເພາະວ່າ ເຈົ້າ​ທັງຫລາຍ​ຮູ້ຈັກ​ພຣະຄຸນ​ຂອງ​ອົງ​ພຣະເຢຊູ​ຄຣິດເຈົ້າ​ຂອງ​ພວກເຮົາ​ແລ້ວ​ວ່າ ເຖິງ​ແມ່ນ​ວ່າ ພຣະອົງ​ຊົງ​ຮັ່ງມີ ພຣະອົງ​ກໍ​ຍັງ​ຊົງ​ຍອມ​ກາຍເປັນ​ຄົນ​ຍາກຈົນ ເພາະ​ເຫັນ​ແກ່​ເຈົ້າ​ທັງຫລາຍ ເພື່ອ​ເຈົ້າ​ທັງຫລາຍ​ຈະ​ໄດ້​ກາຍເປັນ​ຄົນ​ຮັ່ງມີ ເນື່ອງ​ຈາກ​ຄວາມ​ຍາກຈົນ​ຂອງ​ພຣະອົງ.” 2 ໂກຣິນໂທ‬ ‭8‬:‭9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ຄວາມສໍາພັນລະຫວ່າງພຣະຄຸນຂອງພຣະເຈົ້າ ແລະ ການເອື້ອເຟື້ອເພື່ອແຜ່ ແມ່ນຫຍັງ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3902321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81850" y="4055324"/>
            <a:ext cx="3220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ພຣະອົງເຮັດທຸກສິ່ງດ້ວຍຄວາມຮັກເພື່ອພວກເຮົາ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! (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ຢຮ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15:13;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ອຟຊ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5:2;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ຄລຕ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2:20 ; 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ຢຮ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2380"/>
            <a:ext cx="54918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ພຣະເຈົ້າຊົງປະທານພຣະຄຸນໃຫ້ແກ່ຄຣິດຕະຈັກມາເກໂດເນຍ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ແລະພວກເຂົາກໍ່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ເຕັມລົ້ນໄປດ້ວຍການເອື້ອເຟື້ອເພື່ອແຜ່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(2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8:2 ).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 ນີ້ແມ່ນພຣະຄຸນຂອງພຣະເຈົ້າສໍາລັບພວກເຂົາ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ສໍາລັບພວກເຮົາ: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453000" y="5234782"/>
            <a:ext cx="33341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ແລ້ວພວກເຮົາຈະຕອບສະໜອງຕໍ່ຄວາມຮັກຂອງພຣະອົງແບບໃດ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 “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ພວກເຈົ້າໄດ້ຮັບລ້າໆໂດຍບໍ່ຄິດຄ່າຢ່າງໃດ ຈັ່ງໃຫ້ລ້າໆໂດຍບໍ່ຄິດຄ່າຢ່າງນັ້ນ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(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ມທ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20371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2800" b="1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ການຕອບສະໜອງຕໍ່ພຣະຄຸນທີ່ໄດ້ຮັບ</a:t>
            </a:r>
            <a:endParaRPr lang="en" sz="2800" b="1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accent1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“ບໍ່​ເໝືອນ​ດັ່ງ​ເຮົາ​ໄດ້​ຄາດໝາຍ​ໄວ້, ແຕ່​ຂໍ້​ສຳຄັນ​ທີ່ສຸດ ແມ່ນ​ພວກເຂົາ​ໄດ້​ຖວາຍ​ຕົວ​ເອງ​ແກ່​ອົງພຣະ​ຜູ້​ເປັນເຈົ້າ​ກ່ອນ ແລ້ວ​ໄດ້​ມອບ​ຕົວ​ໃຫ້​ເຮົາ​ຕາມ​ນໍ້າພຣະໄທ​ຂອງ​ພຣະເຈົ້າ.” 2 ໂກຣິນໂທ‬ ‭8‬:‭5‬</a:t>
            </a:r>
            <a:endParaRPr lang="en" sz="1400" b="1" dirty="0">
              <a:solidFill>
                <a:schemeClr val="accent1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ສັງເກດເບິ່ງຊາວມາເກໂດເນຍຕອບສະໜອງຕໍ່ພຣະຄຸນ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ສິ່ງເຫລົ່ານີ້ສອນພວກເຮົາຫຍັງແດ່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438425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5245450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7742126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>
              <a:spcBef>
                <a:spcPts val="1200"/>
              </a:spcBef>
            </a:pPr>
            <a:r>
              <a:rPr lang="lo-LA" sz="6000" b="1" dirty="0">
                <a:solidFill>
                  <a:srgbClr val="7F48B9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ຈະດໍາເນີນການທີ່ກ່ຽວຂ້ອງກັບສັນທະພາລະໄດ້ຢ່າງໃດ</a:t>
            </a:r>
            <a:r>
              <a:rPr lang="en" sz="6000" b="1" dirty="0">
                <a:solidFill>
                  <a:srgbClr val="7F48B9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88000" y="130100"/>
            <a:ext cx="1093953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lo-LA" sz="36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ການວາງແຜນທີ່ເໝາະສົມ</a:t>
            </a:r>
            <a:endParaRPr lang="en" sz="36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442067" y="754059"/>
            <a:ext cx="7176779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1400" b="1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“ທຸກຄົນ​ຈົ່ງ​ໃຫ້​ຕາມ​ທີ່​ຕົນ​ໄດ້​ຄິດໝາຍ​ໄວ້​ໃນ​ໃຈ ບໍ່ແມ່ນ​ໃຫ້​ດ້ວຍ​ຄິດ​ເສຍດາຍ ຫລື​ດ້ວຍ​ຂືນໃຈ​ໃຫ້ ເຫດ​ວ່າ​ພຣະເຈົ້າ​ຊົງ​ຮັກ​ຄົນ​ນັ້ນ ທີ່​ໃຫ້​ດ້ວຍ​ຊື່ນໃຈ​ຍິນດີ.” 2 ໂກຣິນໂທ‬ ‭9‬:‭7‬</a:t>
            </a:r>
            <a:endParaRPr lang="en" sz="1100" b="1" dirty="0">
              <a:solidFill>
                <a:schemeClr val="accent5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ແຜນການທີ່ ອຈ ໂປໂລສະເໜີແມ່ນການຮວບຮວມເງິນບໍລິຈາກພິເສດຈາກຄຣິດຕະຈັກມາເກໂດເນຍ ແລະ ອະຂາຢາ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ເປັນແຂວງທີ່ເມືອງໂກຣິນໂທຕັ້ງຢູ່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ເພື່ອຊ່ວຍເຫລືອຄຣິດຕະຈັກທີ່ຢູ່ ເຢຣູຊາເຣັມ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ໂຣມ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73724" y="2564189"/>
              <a:ext cx="6399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050" b="1" dirty="0">
                  <a:solidFill>
                    <a:schemeClr val="bg1"/>
                  </a:solidFill>
                  <a:highlight>
                    <a:srgbClr val="000000"/>
                  </a:highlight>
                  <a:latin typeface="Saysettha OT" panose="020B0504020207020204" pitchFamily="34" charset="-34"/>
                  <a:cs typeface="Saysettha OT" panose="020B0504020207020204" pitchFamily="34" charset="-34"/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47257" y="2763291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050" b="1" dirty="0">
                  <a:solidFill>
                    <a:schemeClr val="bg2"/>
                  </a:solidFill>
                  <a:highlight>
                    <a:srgbClr val="000000"/>
                  </a:highlight>
                  <a:latin typeface="Saysettha OT" panose="020B0504020207020204" pitchFamily="34" charset="-34"/>
                  <a:cs typeface="Saysettha OT" panose="020B0504020207020204" pitchFamily="34" charset="-34"/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76767" y="1679019"/>
              <a:ext cx="10005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050" b="1" dirty="0">
                  <a:solidFill>
                    <a:schemeClr val="bg2"/>
                  </a:solidFill>
                  <a:highlight>
                    <a:srgbClr val="000000"/>
                  </a:highlight>
                  <a:latin typeface="Saysettha OT" panose="020B0504020207020204" pitchFamily="34" charset="-34"/>
                  <a:cs typeface="Saysettha OT" panose="020B0504020207020204" pitchFamily="34" charset="-34"/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57267" y="2702688"/>
              <a:ext cx="8354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050" b="1" dirty="0">
                  <a:solidFill>
                    <a:schemeClr val="bg1"/>
                  </a:solidFill>
                  <a:highlight>
                    <a:srgbClr val="000000"/>
                  </a:highlight>
                  <a:latin typeface="Saysettha OT" panose="020B0504020207020204" pitchFamily="34" charset="-34"/>
                  <a:cs typeface="Saysettha OT" panose="020B0504020207020204" pitchFamily="34" charset="-34"/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80229"/>
            <a:ext cx="50953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ອີກປະເດັນໜຶ່ງທີ່ອຈ ໂປໂລ ກ່າວເຖິງໃນແຜນການຂອງເພິ່ນກໍ່ຄື ພວກເຂົາບໍ່ຄວນບໍຣິຈາກທັງໝົດໃນຄັ້ງດຽວ, ແຕ່ຄວນເກັບເງິນໄວ້ໃນຈໍນວນເລັກນ້ອຍໃນແຕ່ລະອາທິດ ຈົນກວ່າຈະຄົບຈໍານວນ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16:2).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ດ້ວຍວິທີນີ້ເອງ, ເມື່ອ ອຈ ໂປໂລມາເຖິງ ເງິນກໍ່ຈະຖືກຮວບຮວມມາໃຫ້ເພິ່ນໄດ້ຢ່າງເໝາະສົມ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35777"/>
            <a:ext cx="9066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ເມື່ອວາງແຜນບໍຣິຈາກແລ້ວ ແຕ່ລະຄອບຄົວປະເມີນຕົນເອງ ແລະ ຕັ້ງເປົ້າໝາຍທີ່ເປັນໄປໄດ້ຕາມຖານະການເງິນຂອງຕົນເອງ</a:t>
            </a:r>
            <a:endParaRPr lang="en" sz="16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75773"/>
            <a:ext cx="79930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ຕອນທີ່ອັກຂະທູດໂປໂລ ໄດ້ສະເໜີແຜນການນີ້ທີ່ເມືອງໂກໂລຊາຍໃນໜຶ່ງປີກ່ອນໜ້ານັ້ນ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ແຜນການນີ້ໄດ້ຮັບການຕອບສະໜອງຢ່າງກະຕືລືລົ້ນ ເຖິງວ່າຈະບໍ່ທັນໄດ້ຄົບເປົ້າໝາຍທີ່ກໍານົດໄວ້ກໍ່ຕາມ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9:1-2).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ຢ່າງໃດກໍ່ຕາມ, ສະມາຊິກແຕ່ລະຄົນຕັ້ງໃຈໃນການທີ່ຈະບໍຣິຈາກເປັນຈໍານວນເງິນຕາມກໍາລັງ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7620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ທັດສະນະຄະຕິທີ່ຖືກຕ້ອງ</a:t>
            </a:r>
            <a:endParaRPr lang="en" sz="32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“ເພາະ​ເຮົາ​ເປັນ​ພະຍານ​ໄດ້​ວ່າ ພວກເຂົາ​ສັດທາ​ຖວາຍ​ໂດຍ​ສຸດ​ຄວາມ​ສາມາດ​ຂອງ​ພວກເຂົາ ແລະ​ເຫຼືອ​ຄວາມ​ສາມາດ​ຂອງ​ພວກເຂົາ​ເສຍ​ອີກ,”</a:t>
            </a:r>
          </a:p>
          <a:p>
            <a:pPr algn="ctr"/>
            <a:r>
              <a:rPr lang="lo-LA" sz="16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‭‭2 ໂກຣິນໂທ‬ ‭8‬:‭3‬</a:t>
            </a:r>
            <a:endParaRPr lang="en" sz="1200" b="1" dirty="0">
              <a:solidFill>
                <a:schemeClr val="accent3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88833"/>
            <a:ext cx="7324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ເພື່ອເປັນການກະຕຸ້ນການເອື້ອເຟື້ອເພື່ອແຜ່ຂອງຊາວໂກໂລຊາຍ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ໄດ້ຍົກຕົວຢ່າງຂອງຊາວ ມາເກໂດເນຍ ໃຫ້ເຫັນ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ໃນຄຣິດຕະຈັກເຫລົ່ານັ້ນ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ພີ່ນ້ອງໄດ້ສະແດງການຖວາຍຂອງພວກເຂົາອອກມາຢ່າງເໝາະສົມ, ເພາະພວກເຂົາຖວາຍ....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143463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1956</Words>
  <Application>Microsoft Office PowerPoint</Application>
  <PresentationFormat>Panorámica</PresentationFormat>
  <Paragraphs>88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Aptos Display</vt:lpstr>
      <vt:lpstr>Aptos</vt:lpstr>
      <vt:lpstr>Saysettha OT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97</cp:revision>
  <dcterms:created xsi:type="dcterms:W3CDTF">2026-08-01T16:23:29Z</dcterms:created>
  <dcterms:modified xsi:type="dcterms:W3CDTF">2026-09-08T16:25:33Z</dcterms:modified>
</cp:coreProperties>
</file>