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6" autoAdjust="0"/>
    <p:restoredTop sz="94673" autoAdjust="0"/>
  </p:normalViewPr>
  <p:slideViewPr>
    <p:cSldViewPr snapToGrid="0">
      <p:cViewPr varScale="1">
        <p:scale>
          <a:sx n="101" d="100"/>
          <a:sy n="101" d="100"/>
        </p:scale>
        <p:origin x="9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lv-LV" sz="1800" b="1" dirty="0">
              <a:solidFill>
                <a:schemeClr val="tx1"/>
              </a:solidFill>
            </a:rPr>
            <a:t>Caur Viņu viss ir radies</a:t>
          </a:r>
          <a:r>
            <a:rPr lang="fi-FI" sz="1800" b="1" dirty="0">
              <a:solidFill>
                <a:schemeClr val="tx1"/>
              </a:solidFill>
            </a:rPr>
            <a:t> (Jņ.1:3).</a:t>
          </a:r>
          <a:endParaRPr lang="en-US" sz="1800" b="1" dirty="0">
            <a:solidFill>
              <a:schemeClr val="tx1"/>
            </a:solidFill>
          </a:endParaRP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lv-LV" sz="1800" b="1" dirty="0">
              <a:solidFill>
                <a:schemeClr val="tx1"/>
              </a:solidFill>
            </a:rPr>
            <a:t>Vārds tapa miesa  (Jņ.1:14)</a:t>
          </a:r>
          <a:endParaRPr lang="en-US" sz="1800" b="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lv-LV" sz="1800" b="1" dirty="0">
              <a:solidFill>
                <a:schemeClr val="tx1"/>
              </a:solidFill>
            </a:rPr>
            <a:t>Viņš tika nicināts. Nesa mūsu sērgas, ciešanas,  sāpes, izsalkumu kā mēs </a:t>
          </a:r>
          <a:r>
            <a:rPr lang="en-US" sz="1800" b="1" dirty="0">
              <a:solidFill>
                <a:schemeClr val="tx1"/>
              </a:solidFill>
            </a:rPr>
            <a:t>(Jes.53:3; Mk.11:12).</a:t>
          </a: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lv-LV" sz="1800" b="1" dirty="0">
              <a:solidFill>
                <a:schemeClr val="tx1"/>
              </a:solidFill>
            </a:rPr>
            <a:t>Viņš tika kārdināts visās lietās kā mēs (Ebr.4:15).</a:t>
          </a:r>
          <a:endParaRPr lang="en-US" sz="1800" b="1" dirty="0">
            <a:solidFill>
              <a:schemeClr val="tx1"/>
            </a:solidFill>
          </a:endParaRP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lv-LV" sz="1800" b="1" dirty="0">
              <a:solidFill>
                <a:schemeClr val="tx1"/>
              </a:solidFill>
            </a:rPr>
            <a:t>Būdams taisns, Viņš labprātīgi cieta par mūsu grēkiem (1.Pēt.3:18; Jņ.10:17-18).</a:t>
          </a:r>
          <a:endParaRPr lang="en-US" sz="1800" b="1" dirty="0">
            <a:solidFill>
              <a:schemeClr val="tx1"/>
            </a:solidFill>
          </a:endParaRP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lv-LV" sz="1800" b="1" dirty="0">
              <a:solidFill>
                <a:schemeClr val="tx1"/>
              </a:solidFill>
            </a:rPr>
            <a:t>Mirstot un augšāmceļoties, Viņš mums nodrošina mūžīgo dzīvi Savā sabiedrībā (Rom.6:3-4)</a:t>
          </a:r>
          <a:endParaRPr lang="es-ES" sz="1800" b="1" dirty="0">
            <a:solidFill>
              <a:schemeClr val="tx1"/>
            </a:solidFill>
          </a:endParaRP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sv-SE" sz="1800" b="1" dirty="0">
              <a:solidFill>
                <a:schemeClr val="tx1"/>
              </a:solidFill>
            </a:rPr>
            <a:t>T</a:t>
          </a:r>
          <a:r>
            <a:rPr lang="lv-LV" sz="1800" b="1" dirty="0">
              <a:solidFill>
                <a:schemeClr val="tx1"/>
              </a:solidFill>
            </a:rPr>
            <a:t>o Viņš darīja mūs </a:t>
          </a:r>
          <a:r>
            <a:rPr lang="sv-SE" sz="1800" b="1" dirty="0">
              <a:solidFill>
                <a:schemeClr val="tx1"/>
              </a:solidFill>
            </a:rPr>
            <a:t>mīl</a:t>
          </a:r>
          <a:r>
            <a:rPr lang="lv-LV" sz="1800" b="1" dirty="0">
              <a:solidFill>
                <a:schemeClr val="tx1"/>
              </a:solidFill>
            </a:rPr>
            <a:t>ēdams</a:t>
          </a:r>
          <a:r>
            <a:rPr lang="sv-SE" sz="1800" b="1" dirty="0">
              <a:solidFill>
                <a:schemeClr val="tx1"/>
              </a:solidFill>
            </a:rPr>
            <a:t> (1Jņ.4:10)</a:t>
          </a:r>
          <a:r>
            <a:rPr lang="lv-LV" sz="1800" b="1" dirty="0">
              <a:solidFill>
                <a:schemeClr val="tx1"/>
              </a:solidFill>
            </a:rPr>
            <a:t>!</a:t>
          </a:r>
          <a:endParaRPr lang="es-ES" sz="1800" b="1" dirty="0">
            <a:solidFill>
              <a:schemeClr val="tx1"/>
            </a:solidFill>
          </a:endParaRP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LinFactNeighborY="59724">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215516" custLinFactNeighborY="226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ScaleX="99569" custScaleY="190262" custLinFactNeighborX="-1037" custLinFactNeighborY="204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20747" custLinFactNeighborY="-181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51996" custScaleY="160494" custLinFactNeighborX="18154" custLinFactNeighborY="43002">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custLinFactNeighborX="24470" custLinFactNeighborY="-2196"/>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ScaleX="129636" custLinFactNeighborX="26353" custLinFactNeighborY="649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872459"/>
          <a:ext cx="2350558" cy="483529"/>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tx1"/>
              </a:solidFill>
            </a:rPr>
            <a:t>Caur Viņu viss ir radies</a:t>
          </a:r>
          <a:r>
            <a:rPr lang="fi-FI" sz="1800" b="1" kern="1200" dirty="0">
              <a:solidFill>
                <a:schemeClr val="tx1"/>
              </a:solidFill>
            </a:rPr>
            <a:t> (Jņ.1:3).</a:t>
          </a:r>
          <a:endParaRPr lang="en-US" sz="1800" b="1" kern="1200" dirty="0">
            <a:solidFill>
              <a:schemeClr val="tx1"/>
            </a:solidFill>
          </a:endParaRPr>
        </a:p>
      </dsp:txBody>
      <dsp:txXfrm>
        <a:off x="36439" y="1872459"/>
        <a:ext cx="2350558" cy="483529"/>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tx1"/>
              </a:solidFill>
            </a:rPr>
            <a:t>Vārds tapa miesa  (Jņ.1:14)</a:t>
          </a:r>
          <a:endParaRPr lang="en-US" sz="1800" b="1" kern="1200" dirty="0">
            <a:solidFill>
              <a:schemeClr val="tx1"/>
            </a:solidFill>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315346"/>
          <a:ext cx="3776995" cy="1042083"/>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tx1"/>
              </a:solidFill>
            </a:rPr>
            <a:t>Viņš tika nicināts. Nesa mūsu sērgas, ciešanas,  sāpes, izsalkumu kā mēs </a:t>
          </a:r>
          <a:r>
            <a:rPr lang="en-US" sz="1800" b="1" kern="1200" dirty="0">
              <a:solidFill>
                <a:schemeClr val="tx1"/>
              </a:solidFill>
            </a:rPr>
            <a:t>(Jes.53:3; Mk.11:12).</a:t>
          </a:r>
        </a:p>
      </dsp:txBody>
      <dsp:txXfrm>
        <a:off x="5217057" y="1315346"/>
        <a:ext cx="3776995" cy="1042083"/>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14492" y="1464326"/>
          <a:ext cx="2340427" cy="919973"/>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tx1"/>
              </a:solidFill>
            </a:rPr>
            <a:t>Viņš tika kārdināts visās lietās kā mēs (Ebr.4:15).</a:t>
          </a:r>
          <a:endParaRPr lang="en-US" sz="1800" b="1" kern="1200" dirty="0">
            <a:solidFill>
              <a:schemeClr val="tx1"/>
            </a:solidFill>
          </a:endParaRPr>
        </a:p>
      </dsp:txBody>
      <dsp:txXfrm>
        <a:off x="9214492" y="1464326"/>
        <a:ext cx="2340427" cy="919973"/>
      </dsp:txXfrm>
    </dsp:sp>
    <dsp:sp modelId="{475ED61E-E34C-49AE-AB8E-3966E0F0933B}">
      <dsp:nvSpPr>
        <dsp:cNvPr id="0" name=""/>
        <dsp:cNvSpPr/>
      </dsp:nvSpPr>
      <dsp:spPr>
        <a:xfrm>
          <a:off x="576535"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576535"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tx1"/>
              </a:solidFill>
            </a:rPr>
            <a:t>Būdams taisns, Viņš labprātīgi cieta par mūsu grēkiem (1.Pēt.3:18; Jņ.10:17-18).</a:t>
          </a:r>
          <a:endParaRPr lang="en-US" sz="1800" b="1" kern="1200" dirty="0">
            <a:solidFill>
              <a:schemeClr val="tx1"/>
            </a:solidFill>
          </a:endParaRPr>
        </a:p>
      </dsp:txBody>
      <dsp:txXfrm>
        <a:off x="576535" y="4186994"/>
        <a:ext cx="3368303" cy="737537"/>
      </dsp:txXfrm>
    </dsp:sp>
    <dsp:sp modelId="{A5F1CBFD-6BDB-4629-9C06-78B8EDC96FE0}">
      <dsp:nvSpPr>
        <dsp:cNvPr id="0" name=""/>
        <dsp:cNvSpPr/>
      </dsp:nvSpPr>
      <dsp:spPr>
        <a:xfrm>
          <a:off x="5009506" y="2554654"/>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611310" y="4171349"/>
          <a:ext cx="3572755" cy="776036"/>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schemeClr val="tx1"/>
              </a:solidFill>
            </a:rPr>
            <a:t>Mirstot un augšāmceļoties, Viņš mums nodrošina mūžīgo dzīvi Savā sabiedrībā (Rom.6:3-4)</a:t>
          </a:r>
          <a:endParaRPr lang="es-ES" sz="1800" b="1" kern="1200" dirty="0">
            <a:solidFill>
              <a:schemeClr val="tx1"/>
            </a:solidFill>
          </a:endParaRPr>
        </a:p>
      </dsp:txBody>
      <dsp:txXfrm>
        <a:off x="4611310" y="4171349"/>
        <a:ext cx="3572755" cy="776036"/>
      </dsp:txXfrm>
    </dsp:sp>
    <dsp:sp modelId="{F408E34B-A19F-437D-8DE7-54BA144AC0B4}">
      <dsp:nvSpPr>
        <dsp:cNvPr id="0" name=""/>
        <dsp:cNvSpPr/>
      </dsp:nvSpPr>
      <dsp:spPr>
        <a:xfrm>
          <a:off x="8920582" y="2546977"/>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573630" y="4463856"/>
          <a:ext cx="3047170"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sv-SE" sz="1800" b="1" kern="1200" dirty="0">
              <a:solidFill>
                <a:schemeClr val="tx1"/>
              </a:solidFill>
            </a:rPr>
            <a:t>T</a:t>
          </a:r>
          <a:r>
            <a:rPr lang="lv-LV" sz="1800" b="1" kern="1200" dirty="0">
              <a:solidFill>
                <a:schemeClr val="tx1"/>
              </a:solidFill>
            </a:rPr>
            <a:t>o Viņš darīja mūs </a:t>
          </a:r>
          <a:r>
            <a:rPr lang="sv-SE" sz="1800" b="1" kern="1200" dirty="0">
              <a:solidFill>
                <a:schemeClr val="tx1"/>
              </a:solidFill>
            </a:rPr>
            <a:t>mīl</a:t>
          </a:r>
          <a:r>
            <a:rPr lang="lv-LV" sz="1800" b="1" kern="1200" dirty="0">
              <a:solidFill>
                <a:schemeClr val="tx1"/>
              </a:solidFill>
            </a:rPr>
            <a:t>ēdams</a:t>
          </a:r>
          <a:r>
            <a:rPr lang="sv-SE" sz="1800" b="1" kern="1200" dirty="0">
              <a:solidFill>
                <a:schemeClr val="tx1"/>
              </a:solidFill>
            </a:rPr>
            <a:t> (1Jņ.4:10)</a:t>
          </a:r>
          <a:r>
            <a:rPr lang="lv-LV" sz="1800" b="1" kern="1200" dirty="0">
              <a:solidFill>
                <a:schemeClr val="tx1"/>
              </a:solidFill>
            </a:rPr>
            <a:t>!</a:t>
          </a:r>
          <a:endParaRPr lang="es-ES" sz="1800" b="1" kern="1200" dirty="0">
            <a:solidFill>
              <a:schemeClr val="tx1"/>
            </a:solidFill>
          </a:endParaRPr>
        </a:p>
      </dsp:txBody>
      <dsp:txXfrm>
        <a:off x="8573630" y="4463856"/>
        <a:ext cx="3047170"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31/03/2024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31/03/2024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31/03/2024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31/03/2024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31/03/2024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31/03/2024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31/03/2024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31/03/2024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31/03/2024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31/03/2024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31/03/2024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31/03/2024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31/03/2024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31/03/2024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31/03/2024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31/03/2024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31/03/2024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31/03/2024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31/03/2024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31/03/2024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31/03/2024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31/03/2024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31/03/2024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31/03/2024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31/03/2024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987552" y="366883"/>
            <a:ext cx="9167308"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lv-LV"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KARŠ, KAS SLĒPJAS AIZ VISIEM KARIEM</a:t>
            </a:r>
            <a:endParaRPr lang="es-ES"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es-ES" sz="1600" b="1" dirty="0">
                <a:solidFill>
                  <a:srgbClr val="99C1DF"/>
                </a:solidFill>
              </a:rPr>
              <a:t>1</a:t>
            </a:r>
            <a:r>
              <a:rPr lang="lv-LV" sz="1600" b="1" dirty="0">
                <a:solidFill>
                  <a:srgbClr val="99C1DF"/>
                </a:solidFill>
              </a:rPr>
              <a:t>.tēma</a:t>
            </a:r>
            <a:r>
              <a:rPr lang="es-ES" sz="1600" b="1" dirty="0">
                <a:solidFill>
                  <a:srgbClr val="99C1DF"/>
                </a:solidFill>
              </a:rPr>
              <a:t> 6</a:t>
            </a:r>
            <a:r>
              <a:rPr lang="lv-LV" sz="1600" b="1" dirty="0">
                <a:solidFill>
                  <a:srgbClr val="99C1DF"/>
                </a:solidFill>
              </a:rPr>
              <a:t>.aprīlī,</a:t>
            </a:r>
            <a:r>
              <a:rPr lang="es-ES" sz="1600" b="1" dirty="0">
                <a:solidFill>
                  <a:srgbClr val="99C1DF"/>
                </a:solidFill>
              </a:rPr>
              <a:t> 2024</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69441"/>
          </a:xfrm>
          <a:prstGeom prst="rect">
            <a:avLst/>
          </a:prstGeom>
          <a:noFill/>
        </p:spPr>
        <p:txBody>
          <a:bodyPr wrap="square">
            <a:spAutoFit/>
          </a:bodyPr>
          <a:lstStyle/>
          <a:p>
            <a:pPr algn="ctr"/>
            <a:r>
              <a:rPr lang="lv-LV" sz="4400" b="1" spc="300" dirty="0">
                <a:ln w="0"/>
                <a:solidFill>
                  <a:schemeClr val="bg1"/>
                </a:solidFill>
                <a:effectLst>
                  <a:innerShdw blurRad="63500" dist="50800" dir="13500000">
                    <a:srgbClr val="000000">
                      <a:alpha val="50000"/>
                    </a:srgbClr>
                  </a:innerShdw>
                </a:effectLst>
              </a:rPr>
              <a:t>KONFLIKTS ŠODIEN</a:t>
            </a:r>
            <a:endParaRPr lang="es-ES" sz="4400" b="1" spc="30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00372"/>
            <a:ext cx="9686925" cy="646331"/>
          </a:xfrm>
          <a:prstGeom prst="rect">
            <a:avLst/>
          </a:prstGeom>
          <a:noFill/>
        </p:spPr>
        <p:txBody>
          <a:bodyPr wrap="square">
            <a:spAutoFit/>
          </a:bodyPr>
          <a:lstStyle/>
          <a:p>
            <a:pPr algn="ctr"/>
            <a:r>
              <a:rPr lang="lv-LV"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Tādēļ arī Viņš var uz visiem laikiem izglābt tos, kas caur Viņu nāk pie Dieva, vienmēr dzīvs būdams, lai tos aizstāvētu.</a:t>
            </a:r>
            <a:r>
              <a:rPr lang="es-E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lv-LV" sz="1400"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Ebr</a:t>
            </a:r>
            <a:r>
              <a:rPr lang="lv-LV"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7:25)</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400110"/>
          </a:xfrm>
          <a:prstGeom prst="rect">
            <a:avLst/>
          </a:prstGeom>
          <a:noFill/>
        </p:spPr>
        <p:txBody>
          <a:bodyPr wrap="square" rtlCol="0">
            <a:spAutoFit/>
          </a:bodyPr>
          <a:lstStyle/>
          <a:p>
            <a:pPr>
              <a:spcBef>
                <a:spcPts val="600"/>
              </a:spcBef>
            </a:pPr>
            <a:r>
              <a:rPr lang="lv-LV" sz="2000" b="1" dirty="0"/>
              <a:t>Šodien Jēzus par mums aizlūdz debesu svētnīcā (Ebr.9:24; 7:25).</a:t>
            </a: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7" y="4093636"/>
            <a:ext cx="4931443" cy="1631216"/>
          </a:xfrm>
          <a:prstGeom prst="rect">
            <a:avLst/>
          </a:prstGeom>
          <a:noFill/>
        </p:spPr>
        <p:txBody>
          <a:bodyPr wrap="square">
            <a:spAutoFit/>
          </a:bodyPr>
          <a:lstStyle/>
          <a:p>
            <a:pPr>
              <a:spcBef>
                <a:spcPts val="600"/>
              </a:spcBef>
            </a:pPr>
            <a:r>
              <a:rPr lang="lv-LV" sz="2000" b="1" dirty="0"/>
              <a:t>Jēzus vēlas, ka mēs paļautos uz Viņu visās mūsu dzīves vajadzībās (Jņ.14:13-14). Mūsu bailēs, Viņš nes mieru.  Vainas apziņai, Viņš nes piedošanu. Vājumam, Viņš nes spēku!</a:t>
            </a: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1" y="4042941"/>
            <a:ext cx="2701290" cy="2701290"/>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1015663"/>
          </a:xfrm>
          <a:prstGeom prst="rect">
            <a:avLst/>
          </a:prstGeom>
          <a:noFill/>
        </p:spPr>
        <p:txBody>
          <a:bodyPr wrap="square">
            <a:spAutoFit/>
          </a:bodyPr>
          <a:lstStyle/>
          <a:p>
            <a:pPr>
              <a:spcBef>
                <a:spcPts val="600"/>
              </a:spcBef>
            </a:pPr>
            <a:r>
              <a:rPr lang="lv-LV" sz="2000" b="1" dirty="0"/>
              <a:t>Tāpēc ar paļāvību varam apliecināt, ka Jēzus Kristus ir mūsu augstais Priesteris un caur Viņu nākt Dieva priekšā, lai saņemtu apžēlošanu  un atrastu žēlastību, palīdzību īstā laikā (Ebr.4:15-16).</a:t>
            </a: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8" y="1769923"/>
            <a:ext cx="7751343" cy="1323439"/>
          </a:xfrm>
          <a:prstGeom prst="rect">
            <a:avLst/>
          </a:prstGeom>
          <a:noFill/>
        </p:spPr>
        <p:txBody>
          <a:bodyPr wrap="square">
            <a:spAutoFit/>
          </a:bodyPr>
          <a:lstStyle/>
          <a:p>
            <a:pPr>
              <a:spcBef>
                <a:spcPts val="600"/>
              </a:spcBef>
            </a:pPr>
            <a:r>
              <a:rPr lang="lv-LV" sz="2000" b="1" dirty="0"/>
              <a:t>Pateicoties Savam pienestajam upurim, pie krusta, Viņa izlietajām  asinīm, Jēzus mūs salīdzina un pieved Tēvam. Līdz ar to parāda visiem Visuma iedzīvotājiem viņus kā taisnus, pilnīgus un cienīgus ieņemt vietu Debesīs.</a:t>
            </a:r>
            <a:endParaRPr lang="es-ES" sz="2000" b="1" dirty="0"/>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101" y="5623114"/>
            <a:ext cx="4746994" cy="1015663"/>
          </a:xfrm>
          <a:prstGeom prst="rect">
            <a:avLst/>
          </a:prstGeom>
          <a:noFill/>
        </p:spPr>
        <p:txBody>
          <a:bodyPr wrap="square">
            <a:spAutoFit/>
          </a:bodyPr>
          <a:lstStyle/>
          <a:p>
            <a:pPr>
              <a:spcBef>
                <a:spcPts val="600"/>
              </a:spcBef>
            </a:pPr>
            <a:r>
              <a:rPr lang="lv-LV" sz="2000" b="1" dirty="0"/>
              <a:t>Jēzum vislielākā vēlēšanās ir dzīvot kopā ar mums mūžīgi (Jņ.17:24).  Vai tā ir arī Tava lielākā vēlēšanās?</a:t>
            </a:r>
          </a:p>
        </p:txBody>
      </p:sp>
      <p:sp>
        <p:nvSpPr>
          <p:cNvPr id="11" name="CuadroTexto 4">
            <a:extLst>
              <a:ext uri="{FF2B5EF4-FFF2-40B4-BE49-F238E27FC236}">
                <a16:creationId xmlns:a16="http://schemas.microsoft.com/office/drawing/2014/main" id="{CD664550-B8D2-86A5-BC2A-D2BF6F1CDA71}"/>
              </a:ext>
            </a:extLst>
          </p:cNvPr>
          <p:cNvSpPr txBox="1"/>
          <p:nvPr/>
        </p:nvSpPr>
        <p:spPr>
          <a:xfrm>
            <a:off x="285746" y="1369813"/>
            <a:ext cx="7751345" cy="400110"/>
          </a:xfrm>
          <a:prstGeom prst="rect">
            <a:avLst/>
          </a:prstGeom>
          <a:noFill/>
        </p:spPr>
        <p:txBody>
          <a:bodyPr wrap="square" rtlCol="0">
            <a:spAutoFit/>
          </a:bodyPr>
          <a:lstStyle/>
          <a:p>
            <a:pPr>
              <a:spcBef>
                <a:spcPts val="600"/>
              </a:spcBef>
            </a:pPr>
            <a:r>
              <a:rPr lang="lv-LV" sz="2000" b="1" dirty="0"/>
              <a:t>Šodien Jēzus par mums aizlūdz debesu svētnīcā (Ebr.9:24; 7:25).</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480657"/>
            <a:ext cx="9179243" cy="3970318"/>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pPr>
            <a:r>
              <a:rPr lang="lv-LV" sz="2800" b="1" dirty="0">
                <a:latin typeface="Constantia" panose="02030602050306030303" pitchFamily="18" charset="0"/>
              </a:rPr>
              <a:t>"Kad uzbrūk kārdinājumi, kad rūpes, sarežģījumi un tumsa, šķiet, apņem dvēseli, raugieties uz vietu, kur pēdējo reizi redzējāt gaismu. Dusiet Kristus mīlestībā un ļaujaties Viņa sargājošām rūpēm. Grēkam cīnoties par vietu sirdī, vainas apziņai nomācot dvēseli un apgrūtinot domas, neticībai aptumšojot prātu, atceries, ka Kristus žēlastība ir pietiekama, lai uzvarētu grēku un aizdzītu tumsu. Būdami saskarsmē ar Pestītāju, mēs ieejam miera ostā."</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6825689" y="6417205"/>
            <a:ext cx="5234766" cy="338554"/>
          </a:xfrm>
          <a:prstGeom prst="rect">
            <a:avLst/>
          </a:prstGeom>
          <a:noFill/>
        </p:spPr>
        <p:txBody>
          <a:bodyPr wrap="none" rtlCol="0">
            <a:spAutoFit/>
          </a:bodyPr>
          <a:lstStyle/>
          <a:p>
            <a:pPr algn="r"/>
            <a:r>
              <a:rPr lang="es-ES" sz="1600" b="1" dirty="0"/>
              <a:t>E. G. </a:t>
            </a:r>
            <a:r>
              <a:rPr lang="lv-LV" sz="1600" b="1" dirty="0"/>
              <a:t>V</a:t>
            </a:r>
            <a:r>
              <a:rPr lang="es-ES" sz="1600" b="1" dirty="0"/>
              <a:t>. (</a:t>
            </a:r>
            <a:r>
              <a:rPr lang="lv-LV" sz="1600" b="1" dirty="0"/>
              <a:t>Kristus d</a:t>
            </a:r>
            <a:r>
              <a:rPr lang="es-ES" sz="1600" b="1" dirty="0" err="1"/>
              <a:t>ziedin</a:t>
            </a:r>
            <a:r>
              <a:rPr lang="lv-LV" sz="1600" b="1" dirty="0" err="1"/>
              <a:t>ošā</a:t>
            </a:r>
            <a:r>
              <a:rPr lang="lv-LV" sz="1600" b="1" dirty="0"/>
              <a:t> kalpošana</a:t>
            </a:r>
            <a:r>
              <a:rPr lang="es-ES" sz="1600" b="1" dirty="0"/>
              <a:t>, 193.</a:t>
            </a:r>
            <a:r>
              <a:rPr lang="lv-LV" sz="1600" b="1" dirty="0"/>
              <a:t> LV 250.</a:t>
            </a:r>
            <a:r>
              <a:rPr lang="es-ES" sz="1600" b="1" dirty="0"/>
              <a:t> </a:t>
            </a:r>
            <a:r>
              <a:rPr lang="es-ES" sz="1600" b="1" dirty="0" err="1"/>
              <a:t>lpp</a:t>
            </a:r>
            <a:r>
              <a:rPr lang="es-ES" sz="1600" b="1" dirty="0"/>
              <a:t>.)</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51518BC-7885-658F-0AE1-38256832C8DE}"/>
              </a:ext>
            </a:extLst>
          </p:cNvPr>
          <p:cNvSpPr txBox="1"/>
          <p:nvPr/>
        </p:nvSpPr>
        <p:spPr>
          <a:xfrm>
            <a:off x="7400925" y="4415967"/>
            <a:ext cx="4486275" cy="1938992"/>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lvl="0" algn="ctr">
              <a:defRPr/>
            </a:pP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lv-LV" sz="2000" b="1" dirty="0">
                <a:solidFill>
                  <a:prstClr val="white"/>
                </a:solidFill>
                <a:effectLst>
                  <a:outerShdw blurRad="38100" dist="38100" dir="2700000" algn="tl">
                    <a:srgbClr val="000000">
                      <a:alpha val="43137"/>
                    </a:srgbClr>
                  </a:outerShdw>
                </a:effectLst>
                <a:latin typeface="Comic Sans MS" panose="030F0702030302020204" pitchFamily="66" charset="0"/>
              </a:rPr>
              <a:t>Izcēlās karš debesīs, Miķelis ar saviem eņģeļiem sāka karot ar pūķi. Pūķis un viņa eņģeļi turējās pretim. Bet tie nespēja, un tiem nebija vairs vietas debesīs.</a:t>
            </a: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a:t>
            </a:r>
            <a:r>
              <a:rPr kumimoji="0" lang="lv-LV" sz="16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tklāsmes</a:t>
            </a:r>
            <a:r>
              <a:rPr kumimoji="0" lang="lv-LV"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12:7</a:t>
            </a:r>
            <a:r>
              <a:rPr lang="lv-LV" sz="1600" b="1" dirty="0">
                <a:solidFill>
                  <a:prstClr val="white"/>
                </a:solidFill>
                <a:effectLst>
                  <a:outerShdw blurRad="38100" dist="38100" dir="2700000" algn="tl">
                    <a:srgbClr val="000000">
                      <a:alpha val="43137"/>
                    </a:srgbClr>
                  </a:outerShdw>
                </a:effectLst>
                <a:latin typeface="Comic Sans MS" panose="030F0702030302020204" pitchFamily="66" charset="0"/>
              </a:rPr>
              <a:t>.</a:t>
            </a:r>
            <a:r>
              <a:rPr kumimoji="0" lang="es-E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8)</a:t>
            </a:r>
            <a:endPar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8102476" y="4155517"/>
            <a:ext cx="397815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lv-LV" sz="2400" b="1" dirty="0">
                <a:solidFill>
                  <a:srgbClr val="D1460F"/>
                </a:solidFill>
                <a:effectLst>
                  <a:reflection blurRad="6350" stA="55000" endA="300" endPos="45500" dir="5400000" sy="-100000" algn="bl" rotWithShape="0"/>
                </a:effectLst>
              </a:rPr>
              <a:t>Konflikta sākums</a:t>
            </a:r>
            <a:endParaRPr lang="es-ES" sz="2400" b="1" dirty="0">
              <a:solidFill>
                <a:srgbClr val="D1460F"/>
              </a:solidFill>
              <a:effectLst>
                <a:reflection blurRad="6350" stA="55000" endA="300" endPos="45500" dir="5400000" sy="-100000" algn="bl" rotWithShape="0"/>
              </a:effectLst>
            </a:endParaRPr>
          </a:p>
          <a:p>
            <a:pPr>
              <a:spcBef>
                <a:spcPts val="1200"/>
              </a:spcBef>
            </a:pPr>
            <a:r>
              <a:rPr lang="lv-LV" sz="2400" b="1" dirty="0">
                <a:solidFill>
                  <a:srgbClr val="0FD21A"/>
                </a:solidFill>
                <a:effectLst>
                  <a:reflection blurRad="6350" stA="55000" endA="300" endPos="45500" dir="5400000" sy="-100000" algn="bl" rotWithShape="0"/>
                </a:effectLst>
              </a:rPr>
              <a:t>Sacelšanās debesīs</a:t>
            </a:r>
            <a:endParaRPr lang="es-ES" sz="2400" b="1" dirty="0">
              <a:solidFill>
                <a:srgbClr val="0FD21A"/>
              </a:solidFill>
              <a:effectLst>
                <a:reflection blurRad="6350" stA="55000" endA="300" endPos="45500" dir="5400000" sy="-100000" algn="bl" rotWithShape="0"/>
              </a:effectLst>
            </a:endParaRPr>
          </a:p>
          <a:p>
            <a:pPr>
              <a:spcBef>
                <a:spcPts val="1200"/>
              </a:spcBef>
            </a:pPr>
            <a:r>
              <a:rPr lang="lv-LV" sz="2400" b="1" dirty="0">
                <a:solidFill>
                  <a:srgbClr val="0791C1"/>
                </a:solidFill>
                <a:effectLst>
                  <a:reflection blurRad="6350" stA="55000" endA="300" endPos="45500" dir="5400000" sy="-100000" algn="bl" rotWithShape="0"/>
                </a:effectLst>
              </a:rPr>
              <a:t>Sacelšanās uz zemes</a:t>
            </a:r>
            <a:endParaRPr lang="es-ES" sz="2400" b="1" dirty="0">
              <a:solidFill>
                <a:srgbClr val="0791C1"/>
              </a:solidFill>
              <a:effectLst>
                <a:reflection blurRad="6350" stA="55000" endA="300" endPos="45500" dir="5400000" sy="-100000" algn="bl" rotWithShape="0"/>
              </a:effectLst>
            </a:endParaRPr>
          </a:p>
          <a:p>
            <a:pPr>
              <a:spcBef>
                <a:spcPts val="1200"/>
              </a:spcBef>
            </a:pPr>
            <a:r>
              <a:rPr lang="lv-LV" sz="2400" b="1" dirty="0">
                <a:solidFill>
                  <a:srgbClr val="CC0D83"/>
                </a:solidFill>
                <a:effectLst>
                  <a:reflection blurRad="6350" stA="55000" endA="300" endPos="45500" dir="5400000" sy="-100000" algn="bl" rotWithShape="0"/>
                </a:effectLst>
              </a:rPr>
              <a:t>Mīlestība atrod ceļu</a:t>
            </a:r>
            <a:endParaRPr lang="es-ES" sz="2400" b="1" dirty="0">
              <a:solidFill>
                <a:srgbClr val="CC0D83"/>
              </a:solidFill>
              <a:effectLst>
                <a:reflection blurRad="6350" stA="55000" endA="300" endPos="45500" dir="5400000" sy="-100000" algn="bl" rotWithShape="0"/>
              </a:effectLst>
            </a:endParaRPr>
          </a:p>
          <a:p>
            <a:pPr>
              <a:spcBef>
                <a:spcPts val="1200"/>
              </a:spcBef>
            </a:pPr>
            <a:r>
              <a:rPr lang="lv-LV" sz="2400" b="1" dirty="0">
                <a:solidFill>
                  <a:srgbClr val="6106B1"/>
                </a:solidFill>
                <a:effectLst>
                  <a:reflection blurRad="6350" stA="55000" endA="300" endPos="45500" dir="5400000" sy="-100000" algn="bl" rotWithShape="0"/>
                </a:effectLst>
              </a:rPr>
              <a:t>Konflikts šodien</a:t>
            </a:r>
            <a:endParaRPr lang="es-ES" sz="2400" b="1" dirty="0">
              <a:solidFill>
                <a:srgbClr val="6106B1"/>
              </a:solidFill>
              <a:effectLst>
                <a:reflection blurRad="6350" stA="55000" endA="300" endPos="45500" dir="5400000" sy="-100000" algn="bl" rotWithShape="0"/>
              </a:effectLst>
            </a:endParaRP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184935"/>
            <a:ext cx="4878864" cy="1015663"/>
          </a:xfrm>
          <a:prstGeom prst="rect">
            <a:avLst/>
          </a:prstGeom>
          <a:noFill/>
        </p:spPr>
        <p:txBody>
          <a:bodyPr wrap="square" rtlCol="0">
            <a:spAutoFit/>
          </a:bodyPr>
          <a:lstStyle/>
          <a:p>
            <a:pPr>
              <a:spcBef>
                <a:spcPts val="600"/>
              </a:spcBef>
            </a:pPr>
            <a:r>
              <a:rPr lang="lv-LV" sz="2000" b="1" dirty="0"/>
              <a:t>Mēs dzīvojam galaktikas mēroga konfliktā. Pat ja to neapzināmies vai neticam, tomēr tas tā ir un konflikts ir reāls.</a:t>
            </a: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051713"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51713"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051713"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051713"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51713"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929641"/>
            <a:ext cx="4878864" cy="1015663"/>
          </a:xfrm>
          <a:prstGeom prst="rect">
            <a:avLst/>
          </a:prstGeom>
          <a:noFill/>
        </p:spPr>
        <p:txBody>
          <a:bodyPr wrap="square">
            <a:spAutoFit/>
          </a:bodyPr>
          <a:lstStyle/>
          <a:p>
            <a:pPr>
              <a:spcBef>
                <a:spcPts val="600"/>
              </a:spcBef>
            </a:pPr>
            <a:r>
              <a:rPr lang="lv-LV" sz="2000" b="1" dirty="0"/>
              <a:t>Uz spēles bija likta pati Dieva vara, eņģeļu un nekritušo pasauļu uzticība. Šodien uz spēles ir jūsu un mana uzticība.</a:t>
            </a: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449619"/>
            <a:ext cx="4878864" cy="1323439"/>
          </a:xfrm>
          <a:prstGeom prst="rect">
            <a:avLst/>
          </a:prstGeom>
          <a:noFill/>
        </p:spPr>
        <p:txBody>
          <a:bodyPr wrap="square">
            <a:spAutoFit/>
          </a:bodyPr>
          <a:lstStyle/>
          <a:p>
            <a:pPr>
              <a:spcBef>
                <a:spcPts val="600"/>
              </a:spcBef>
            </a:pPr>
            <a:r>
              <a:rPr lang="lv-LV" sz="2000" b="1" dirty="0"/>
              <a:t>Konfliktējošie ir garīgie un mums neredzamie spēki (Ef.6:12). Mēs ļoti labi tomēr  varam sajust šīs kara sekas. Katastrofas, amoralitāte, ļaunums, nāve...</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4400" b="1" dirty="0">
                <a:ln/>
                <a:solidFill>
                  <a:schemeClr val="accent3"/>
                </a:solidFill>
                <a:effectLst>
                  <a:outerShdw blurRad="38100" dist="38100" dir="2700000" algn="tl">
                    <a:schemeClr val="bg1">
                      <a:alpha val="43000"/>
                    </a:schemeClr>
                  </a:outerShdw>
                </a:effectLst>
              </a:rPr>
              <a:t>KONFLIKTA SĀKUMS</a:t>
            </a:r>
            <a:endParaRPr lang="es-ES" sz="4400" b="1" dirty="0">
              <a:ln/>
              <a:solidFill>
                <a:schemeClr val="accent3"/>
              </a:solidFill>
              <a:effectLst>
                <a:outerShdw blurRad="38100" dist="38100" dir="2700000" algn="tl">
                  <a:schemeClr val="bg1">
                    <a:alpha val="43000"/>
                  </a:schemeClr>
                </a:outerShdw>
              </a:effectLst>
            </a:endParaRPr>
          </a:p>
        </p:txBody>
      </p:sp>
      <p:sp>
        <p:nvSpPr>
          <p:cNvPr id="4" name="CuadroTexto 3">
            <a:extLst>
              <a:ext uri="{FF2B5EF4-FFF2-40B4-BE49-F238E27FC236}">
                <a16:creationId xmlns:a16="http://schemas.microsoft.com/office/drawing/2014/main" id="{4991F3F2-E990-5C64-C5FE-815F0E7FCCAA}"/>
              </a:ext>
            </a:extLst>
          </p:cNvPr>
          <p:cNvSpPr txBox="1"/>
          <p:nvPr/>
        </p:nvSpPr>
        <p:spPr>
          <a:xfrm>
            <a:off x="1560753" y="564860"/>
            <a:ext cx="8893903" cy="646331"/>
          </a:xfrm>
          <a:prstGeom prst="rect">
            <a:avLst/>
          </a:prstGeom>
          <a:noFill/>
        </p:spPr>
        <p:txBody>
          <a:bodyPr wrap="square">
            <a:spAutoFit/>
          </a:bodyPr>
          <a:lstStyle/>
          <a:p>
            <a:pPr algn="ctr"/>
            <a:r>
              <a:rPr lang="es-ES" b="1" dirty="0">
                <a:solidFill>
                  <a:srgbClr val="FFFF00"/>
                </a:solidFill>
                <a:effectLst>
                  <a:glow rad="127000">
                    <a:srgbClr val="614E82"/>
                  </a:glow>
                </a:effectLst>
                <a:latin typeface="Comic Sans MS" panose="030F0702030302020204" pitchFamily="66" charset="0"/>
              </a:rPr>
              <a:t>“</a:t>
            </a:r>
            <a:r>
              <a:rPr lang="lv-LV" b="1" dirty="0">
                <a:solidFill>
                  <a:srgbClr val="F4CE23"/>
                </a:solidFill>
                <a:effectLst>
                  <a:glow rad="127000">
                    <a:srgbClr val="614E82"/>
                  </a:glow>
                </a:effectLst>
                <a:latin typeface="Comic Sans MS" panose="030F0702030302020204" pitchFamily="66" charset="0"/>
              </a:rPr>
              <a:t>Nevainojams tu biji savos ceļos no tās dienas, kad tevi iecēla par ķēniņu, </a:t>
            </a:r>
            <a:r>
              <a:rPr lang="lv-LV" b="1" dirty="0">
                <a:solidFill>
                  <a:srgbClr val="FF0000"/>
                </a:solidFill>
                <a:effectLst>
                  <a:glow rad="127000">
                    <a:srgbClr val="614E82"/>
                  </a:glow>
                </a:effectLst>
                <a:latin typeface="Comic Sans MS" panose="030F0702030302020204" pitchFamily="66" charset="0"/>
              </a:rPr>
              <a:t>līdz kamēr atrada tevī noziegumu.</a:t>
            </a:r>
            <a:r>
              <a:rPr lang="es-ES" b="1" dirty="0">
                <a:solidFill>
                  <a:srgbClr val="FFFF00"/>
                </a:solidFill>
                <a:effectLst>
                  <a:glow rad="127000">
                    <a:srgbClr val="614E82"/>
                  </a:glow>
                </a:effectLst>
                <a:latin typeface="Comic Sans MS" panose="030F0702030302020204" pitchFamily="66" charset="0"/>
              </a:rPr>
              <a:t>” </a:t>
            </a:r>
            <a:r>
              <a:rPr lang="es-ES" sz="1400" b="1" dirty="0">
                <a:solidFill>
                  <a:srgbClr val="FFFF00"/>
                </a:solidFill>
                <a:effectLst>
                  <a:glow rad="127000">
                    <a:srgbClr val="614E82"/>
                  </a:glow>
                </a:effectLst>
                <a:latin typeface="Comic Sans MS" panose="030F0702030302020204" pitchFamily="66" charset="0"/>
              </a:rPr>
              <a:t>(E</a:t>
            </a:r>
            <a:r>
              <a:rPr lang="lv-LV" sz="1400" b="1" dirty="0" err="1">
                <a:solidFill>
                  <a:srgbClr val="FFFF00"/>
                </a:solidFill>
                <a:effectLst>
                  <a:glow rad="127000">
                    <a:srgbClr val="614E82"/>
                  </a:glow>
                </a:effectLst>
                <a:latin typeface="Comic Sans MS" panose="030F0702030302020204" pitchFamily="66" charset="0"/>
              </a:rPr>
              <a:t>cehiela</a:t>
            </a:r>
            <a:r>
              <a:rPr lang="lv-LV" sz="1400" b="1" dirty="0">
                <a:solidFill>
                  <a:srgbClr val="FFFF00"/>
                </a:solidFill>
                <a:effectLst>
                  <a:glow rad="127000">
                    <a:srgbClr val="614E82"/>
                  </a:glow>
                </a:effectLst>
                <a:latin typeface="Comic Sans MS" panose="030F0702030302020204" pitchFamily="66" charset="0"/>
              </a:rPr>
              <a:t> </a:t>
            </a:r>
            <a:r>
              <a:rPr lang="es-ES" sz="1400" b="1" dirty="0">
                <a:solidFill>
                  <a:srgbClr val="FFFF00"/>
                </a:solidFill>
                <a:effectLst>
                  <a:glow rad="127000">
                    <a:srgbClr val="614E82"/>
                  </a:glow>
                </a:effectLst>
                <a:latin typeface="Comic Sans MS" panose="030F0702030302020204" pitchFamily="66" charset="0"/>
              </a:rPr>
              <a:t>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6933273" cy="1015663"/>
          </a:xfrm>
          <a:prstGeom prst="rect">
            <a:avLst/>
          </a:prstGeom>
          <a:noFill/>
        </p:spPr>
        <p:txBody>
          <a:bodyPr wrap="square" rtlCol="0">
            <a:spAutoFit/>
          </a:bodyPr>
          <a:lstStyle/>
          <a:p>
            <a:pPr>
              <a:spcBef>
                <a:spcPts val="600"/>
              </a:spcBef>
            </a:pPr>
            <a:r>
              <a:rPr lang="lv-LV" sz="2000" b="1" dirty="0"/>
              <a:t>Tas, ka Ēdenē atradās būtne, kas pamudināja Ievu neuzticēties Dievam, nozīmē, ka sacelšanās pret Dievu sākās jau pirms cilvēces pastāvēšanas (1.Moz.3:1).</a:t>
            </a: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254678"/>
            <a:ext cx="9238981" cy="707886"/>
          </a:xfrm>
          <a:prstGeom prst="rect">
            <a:avLst/>
          </a:prstGeom>
          <a:noFill/>
        </p:spPr>
        <p:txBody>
          <a:bodyPr wrap="square">
            <a:spAutoFit/>
          </a:bodyPr>
          <a:lstStyle/>
          <a:p>
            <a:pPr>
              <a:spcBef>
                <a:spcPts val="600"/>
              </a:spcBef>
            </a:pPr>
            <a:r>
              <a:rPr lang="lv-LV" sz="2000" b="1" dirty="0"/>
              <a:t>Jautājums, ko mums vajadzētu sev uzdot, ir šāds: vai Dievs ir radījis velnu, proti, vai Dievs radīja ļaunu būtni? </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396691" y="3932365"/>
            <a:ext cx="7066993" cy="1323439"/>
          </a:xfrm>
          <a:prstGeom prst="rect">
            <a:avLst/>
          </a:prstGeom>
          <a:noFill/>
        </p:spPr>
        <p:txBody>
          <a:bodyPr wrap="square">
            <a:spAutoFit/>
          </a:bodyPr>
          <a:lstStyle/>
          <a:p>
            <a:pPr>
              <a:spcBef>
                <a:spcPts val="600"/>
              </a:spcBef>
            </a:pPr>
            <a:r>
              <a:rPr lang="lv-LV" sz="2000" b="1" dirty="0"/>
              <a:t>Bībele saka, ka velns ir eņģelis. Viņa vārds ir Lucifers (Jes.14:12). Viņš tika radīts pilnīgs, skaists (Ec.28:12). Viņš tika paaugstināts līdz </a:t>
            </a:r>
            <a:r>
              <a:rPr lang="lv-LV" sz="2000" b="1" dirty="0" err="1"/>
              <a:t>visaugstākam</a:t>
            </a:r>
            <a:r>
              <a:rPr lang="lv-LV" sz="2000" b="1" dirty="0"/>
              <a:t> amatam, bija svaidīts </a:t>
            </a:r>
            <a:r>
              <a:rPr lang="lv-LV" sz="2000" b="1" dirty="0" err="1"/>
              <a:t>ķērubs</a:t>
            </a:r>
            <a:r>
              <a:rPr lang="lv-LV" sz="2000" b="1" dirty="0"/>
              <a:t>, kas sargā (Ec.28:13-14).</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226655"/>
            <a:ext cx="6802827" cy="1015663"/>
          </a:xfrm>
          <a:prstGeom prst="rect">
            <a:avLst/>
          </a:prstGeom>
          <a:noFill/>
        </p:spPr>
        <p:txBody>
          <a:bodyPr wrap="square">
            <a:spAutoFit/>
          </a:bodyPr>
          <a:lstStyle/>
          <a:p>
            <a:pPr>
              <a:spcBef>
                <a:spcPts val="600"/>
              </a:spcBef>
            </a:pPr>
            <a:r>
              <a:rPr lang="lv-LV" sz="2000" b="1" dirty="0"/>
              <a:t>Šo būtni, kas sēja neuzticību starp Dievu un Viņa radību, Jēzus nosauca par "ienaidnieku", kuru Viņš identificēja kā velnu (Mat.13:39).</a:t>
            </a: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40935" y="5255804"/>
            <a:ext cx="6902959" cy="1323439"/>
          </a:xfrm>
          <a:prstGeom prst="rect">
            <a:avLst/>
          </a:prstGeom>
          <a:noFill/>
        </p:spPr>
        <p:txBody>
          <a:bodyPr wrap="square">
            <a:spAutoFit/>
          </a:bodyPr>
          <a:lstStyle/>
          <a:p>
            <a:pPr>
              <a:spcBef>
                <a:spcPts val="600"/>
              </a:spcBef>
            </a:pPr>
            <a:r>
              <a:rPr lang="lv-LV" sz="2000" b="1" dirty="0"/>
              <a:t>Ja Lucifers bija perfekts, kā viņš kļuva par velnu? Kā sākās šis konflikts viņam ar Dievu? Dievs visām radītajām būtnēm, piešķīra izvēles brīvību. Neizskaidrojamā kārtā, Lucifers sacēlās un tiecās ieņemt Dieva troni (Ec.28:15; Jes.14:13-14).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lv-LV"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SACELŠANĀS DEBESĪS</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646331"/>
          </a:xfrm>
          <a:prstGeom prst="rect">
            <a:avLst/>
          </a:prstGeom>
          <a:noFill/>
        </p:spPr>
        <p:txBody>
          <a:bodyPr wrap="square">
            <a:spAutoFit/>
          </a:bodyPr>
          <a:lstStyle/>
          <a:p>
            <a:pPr algn="ctr"/>
            <a:r>
              <a:rPr lang="es-E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Viņa aste noslaucīja trešo daļu zvaigžņu no debesīm un nometa tās uz zemi</a:t>
            </a:r>
            <a:r>
              <a:rPr lang="es-E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a:t>
            </a:r>
            <a:r>
              <a:rPr lang="lv-LV" sz="14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tklāsmes</a:t>
            </a:r>
            <a:r>
              <a:rPr lang="lv-LV"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12:4a)</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40" y="1313352"/>
            <a:ext cx="4933174" cy="1938992"/>
          </a:xfrm>
          <a:prstGeom prst="rect">
            <a:avLst/>
          </a:prstGeom>
          <a:noFill/>
        </p:spPr>
        <p:txBody>
          <a:bodyPr wrap="square" rtlCol="0">
            <a:spAutoFit/>
          </a:bodyPr>
          <a:lstStyle/>
          <a:p>
            <a:pPr>
              <a:spcBef>
                <a:spcPts val="600"/>
              </a:spcBef>
            </a:pPr>
            <a:r>
              <a:rPr lang="lv-LV" sz="2000" b="1" dirty="0"/>
              <a:t>Iekārojot Dieva troni, Lucifers eņģeļiem iesēja šaubas par dievišķās valdības taisnīgumu. Vai visi viņi nebija brīvi? Sekoja iebildumi, apvainojumi, kāpēc pakļauties bargiem, netaisniem likumiem?</a:t>
            </a: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111267" cy="1015663"/>
          </a:xfrm>
          <a:prstGeom prst="rect">
            <a:avLst/>
          </a:prstGeom>
          <a:noFill/>
        </p:spPr>
        <p:txBody>
          <a:bodyPr wrap="square">
            <a:spAutoFit/>
          </a:bodyPr>
          <a:lstStyle/>
          <a:p>
            <a:pPr>
              <a:spcBef>
                <a:spcPts val="600"/>
              </a:spcBef>
            </a:pPr>
            <a:r>
              <a:rPr lang="lv-LV" sz="2000" b="1" dirty="0"/>
              <a:t>Sacelšanās kļuva par atklātu konfliktu. Šajā karā, ikvienam eņģelim bija jāpieņem savs lēmums. Trešā daļa eņģeļu sekoja sātanam, bet pārējie palika uzticīgi Dievam (Atkl.12:4a).</a:t>
            </a: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201357"/>
            <a:ext cx="4933174" cy="1323439"/>
          </a:xfrm>
          <a:prstGeom prst="rect">
            <a:avLst/>
          </a:prstGeom>
          <a:noFill/>
        </p:spPr>
        <p:txBody>
          <a:bodyPr wrap="square">
            <a:spAutoFit/>
          </a:bodyPr>
          <a:lstStyle/>
          <a:p>
            <a:pPr>
              <a:spcBef>
                <a:spcPts val="600"/>
              </a:spcBef>
            </a:pPr>
            <a:r>
              <a:rPr lang="lv-LV" sz="2000" b="1" dirty="0"/>
              <a:t>Lucifers kļuva sātans, apsūdzētājs (Atkl.gr.12:10; Īj.1:6, 9-10). Viņš noraidīja visus Dieva mīlošos aicinājumus mainīt savu attieksmi.</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70515"/>
            <a:ext cx="8392126" cy="1323439"/>
          </a:xfrm>
          <a:prstGeom prst="rect">
            <a:avLst/>
          </a:prstGeom>
          <a:noFill/>
        </p:spPr>
        <p:txBody>
          <a:bodyPr wrap="square">
            <a:spAutoFit/>
          </a:bodyPr>
          <a:lstStyle/>
          <a:p>
            <a:pPr>
              <a:spcBef>
                <a:spcPts val="600"/>
              </a:spcBef>
            </a:pPr>
            <a:r>
              <a:rPr lang="lv-LV" sz="2000" b="1" dirty="0"/>
              <a:t>Šodien karš turpinās. Sātans joprojām ir aktīvs. Viņš cenšas iesaistīt ikvienu cilvēku sacelties pret Dievu. Ir tikai divas grupas. Tie, kas vēlas Dievam paklausīt, Viņa likumam, un tie, kas to noraida. Izvēle ir dota katram (5.Moz.30:11.16.19; Joz.24:15).</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75924" y="1422907"/>
            <a:ext cx="10517154" cy="3970318"/>
          </a:xfrm>
          <a:prstGeom prst="rect">
            <a:avLst/>
          </a:prstGeom>
          <a:noFill/>
        </p:spPr>
        <p:txBody>
          <a:bodyPr wrap="square">
            <a:spAutoFit/>
          </a:bodyPr>
          <a:lstStyle/>
          <a:p>
            <a:pPr>
              <a:spcBef>
                <a:spcPts val="600"/>
              </a:spcBef>
            </a:pPr>
            <a:r>
              <a:rPr lang="es-ES" sz="2800" b="1" dirty="0">
                <a:latin typeface="Constantia" panose="02030602050306030303" pitchFamily="18" charset="0"/>
              </a:rPr>
              <a:t>“</a:t>
            </a:r>
            <a:r>
              <a:rPr lang="lv-LV" sz="2800" b="1" dirty="0">
                <a:latin typeface="Constantia" panose="02030602050306030303" pitchFamily="18" charset="0"/>
              </a:rPr>
              <a:t>Lielais Dievs varēja uzreiz izraidīt šo krāpnieku no debesīm, bet tas nebija Viņa mērķis. Viņš deva dumpiniekiem atklāties, iesaistoties cīņā ar Dieva Dēlu un Viņa uzticīgajiem eņģeļiem. Šajā cīņā katram eņģelim bija jāizvēlas kurā pusē nostāties un to darīt zināmu visiem. [...] Ja Dievs būtu izmantojis Savu varu, lai sodītu šo dumpīgo vadoni, tad dumpīgie eņģeļi nebūtu atklājuši savu patieso raksturu. Tāpēc Dievs izvēlējās citu ceļu. Viņš visiem debesu pulkiem vēlējās parādīt skaidri Savu taisnīgumu un spriedumu.</a:t>
            </a:r>
            <a:r>
              <a:rPr lang="es-ES"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8477677" y="6395085"/>
            <a:ext cx="3602075" cy="338554"/>
          </a:xfrm>
          <a:prstGeom prst="rect">
            <a:avLst/>
          </a:prstGeom>
          <a:noFill/>
        </p:spPr>
        <p:txBody>
          <a:bodyPr wrap="none" rtlCol="0">
            <a:spAutoFit/>
          </a:bodyPr>
          <a:lstStyle/>
          <a:p>
            <a:pPr algn="r"/>
            <a:r>
              <a:rPr lang="fr-FR" sz="1600" b="1" dirty="0"/>
              <a:t>E. G. </a:t>
            </a:r>
            <a:r>
              <a:rPr lang="lv-LV" sz="1600" b="1" dirty="0"/>
              <a:t>V</a:t>
            </a:r>
            <a:r>
              <a:rPr lang="fr-FR" sz="1600" b="1" dirty="0"/>
              <a:t>. (</a:t>
            </a:r>
            <a:r>
              <a:rPr lang="fr-FR" sz="1600" b="1" dirty="0" err="1"/>
              <a:t>Stāsts</a:t>
            </a:r>
            <a:r>
              <a:rPr lang="fr-FR" sz="1600" b="1" dirty="0"/>
              <a:t> par </a:t>
            </a:r>
            <a:r>
              <a:rPr lang="fr-FR" sz="1600" b="1" dirty="0" err="1"/>
              <a:t>pestīšanu</a:t>
            </a:r>
            <a:r>
              <a:rPr lang="fr-FR" sz="1600" b="1" dirty="0"/>
              <a:t>, 17. </a:t>
            </a:r>
            <a:r>
              <a:rPr lang="fr-FR" sz="1600" b="1" dirty="0" err="1"/>
              <a:t>lpp</a:t>
            </a:r>
            <a:r>
              <a:rPr lang="fr-FR" sz="1600" b="1" dirty="0"/>
              <a:t>.)</a:t>
            </a:r>
            <a:endParaRPr lang="es-ES" sz="1600" b="1" dirty="0"/>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r>
              <a:rPr lang="lv-LV"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SACELŠANĀS UZ ZEMES</a:t>
            </a:r>
            <a:endParaRPr lang="es-ES"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endParaRP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646331"/>
          </a:xfrm>
          <a:prstGeom prst="rect">
            <a:avLst/>
          </a:prstGeom>
          <a:noFill/>
        </p:spPr>
        <p:txBody>
          <a:bodyPr wrap="square">
            <a:spAutoFit/>
          </a:bodyPr>
          <a:lstStyle/>
          <a:p>
            <a:pPr algn="ctr"/>
            <a:r>
              <a:rPr lang="es-ES" b="1" dirty="0">
                <a:solidFill>
                  <a:schemeClr val="accent1">
                    <a:lumMod val="50000"/>
                  </a:schemeClr>
                </a:solidFill>
                <a:latin typeface="Comic Sans MS" panose="030F0702030302020204" pitchFamily="66" charset="0"/>
              </a:rPr>
              <a:t>“</a:t>
            </a:r>
            <a:r>
              <a:rPr lang="lv-LV" b="1" dirty="0">
                <a:solidFill>
                  <a:schemeClr val="accent1">
                    <a:lumMod val="50000"/>
                  </a:schemeClr>
                </a:solidFill>
                <a:latin typeface="Comic Sans MS" panose="030F0702030302020204" pitchFamily="66" charset="0"/>
              </a:rPr>
              <a:t>Bet Viņš sacīja: "Kas tev ir teicis, ka tu esi kails? Vai tu neesi ēdis no koka, no kura Es tev aizliedzu ēst</a:t>
            </a:r>
            <a:r>
              <a:rPr lang="es-ES" b="1" dirty="0">
                <a:solidFill>
                  <a:schemeClr val="accent1">
                    <a:lumMod val="50000"/>
                  </a:schemeClr>
                </a:solidFill>
                <a:latin typeface="Comic Sans MS" panose="030F0702030302020204" pitchFamily="66" charset="0"/>
              </a:rPr>
              <a:t>?” </a:t>
            </a:r>
            <a:r>
              <a:rPr lang="es-ES" sz="1400" b="1" dirty="0">
                <a:solidFill>
                  <a:schemeClr val="accent1">
                    <a:lumMod val="50000"/>
                  </a:schemeClr>
                </a:solidFill>
                <a:latin typeface="Comic Sans MS" panose="030F0702030302020204" pitchFamily="66" charset="0"/>
              </a:rPr>
              <a:t>(</a:t>
            </a:r>
            <a:r>
              <a:rPr lang="lv-LV" sz="1400" b="1" dirty="0">
                <a:solidFill>
                  <a:schemeClr val="accent1">
                    <a:lumMod val="50000"/>
                  </a:schemeClr>
                </a:solidFill>
                <a:latin typeface="Comic Sans MS" panose="030F0702030302020204" pitchFamily="66" charset="0"/>
              </a:rPr>
              <a:t>1.Mozus </a:t>
            </a:r>
            <a:r>
              <a:rPr lang="es-ES" sz="1400" b="1" dirty="0">
                <a:solidFill>
                  <a:schemeClr val="accent1">
                    <a:lumMod val="50000"/>
                  </a:schemeClr>
                </a:solidFill>
                <a:latin typeface="Comic Sans MS" panose="030F0702030302020204" pitchFamily="66" charset="0"/>
              </a:rPr>
              <a:t>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154275" y="1558284"/>
            <a:ext cx="7825065" cy="707886"/>
          </a:xfrm>
          <a:prstGeom prst="rect">
            <a:avLst/>
          </a:prstGeom>
          <a:noFill/>
        </p:spPr>
        <p:txBody>
          <a:bodyPr wrap="square" rtlCol="0">
            <a:spAutoFit/>
          </a:bodyPr>
          <a:lstStyle/>
          <a:p>
            <a:pPr>
              <a:spcBef>
                <a:spcPts val="600"/>
              </a:spcBef>
            </a:pPr>
            <a:r>
              <a:rPr lang="lv-LV" sz="2000" b="1" dirty="0"/>
              <a:t>Dievs radīja eņģeļus bezgrēcīgā, perfektā vidē. Tāpat Dievs arī cilvēci radīja perfektā, bezgrēcīgā vidē (1.Moz.1:31).</a:t>
            </a: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2" y="3535954"/>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30" y="3535954"/>
            <a:ext cx="6826718" cy="1631216"/>
          </a:xfrm>
          <a:prstGeom prst="rect">
            <a:avLst/>
          </a:prstGeom>
          <a:noFill/>
        </p:spPr>
        <p:txBody>
          <a:bodyPr wrap="square">
            <a:spAutoFit/>
          </a:bodyPr>
          <a:lstStyle/>
          <a:p>
            <a:pPr>
              <a:spcBef>
                <a:spcPts val="600"/>
              </a:spcBef>
            </a:pPr>
            <a:r>
              <a:rPr lang="lv-LV" sz="2000" b="1" dirty="0"/>
              <a:t>Tas bija vienīgais punkts, kurā sātans varēja viņiem likt šaubīties. Viņš ar viltu panāca savu mērķi. Ādams un Ieva sāka apšaubīt Dievu, nepaklausīja un novērsās no dzīvības Avota (1.Moz.3:6.9-13.19). Ādams atvēra durvis grēkam un  nāve  ienāca šajā pasaulē  pie visiem radījumiem (Rom.5:12).</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07886"/>
          </a:xfrm>
          <a:prstGeom prst="rect">
            <a:avLst/>
          </a:prstGeom>
          <a:noFill/>
        </p:spPr>
        <p:txBody>
          <a:bodyPr wrap="square">
            <a:spAutoFit/>
          </a:bodyPr>
          <a:lstStyle/>
          <a:p>
            <a:pPr>
              <a:spcBef>
                <a:spcPts val="600"/>
              </a:spcBef>
            </a:pPr>
            <a:r>
              <a:rPr lang="lv-LV" sz="2000" b="1" dirty="0"/>
              <a:t>No tā brīža cilvēce pasaulē sastopas ar sāpēm, slimībām un nāvi. Vai mēs visi maksājam par Ādama grēkiem?</a:t>
            </a: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154275" y="2389191"/>
            <a:ext cx="7969447" cy="1015663"/>
          </a:xfrm>
          <a:prstGeom prst="rect">
            <a:avLst/>
          </a:prstGeom>
          <a:noFill/>
        </p:spPr>
        <p:txBody>
          <a:bodyPr wrap="square">
            <a:spAutoFit/>
          </a:bodyPr>
          <a:lstStyle/>
          <a:p>
            <a:pPr>
              <a:spcBef>
                <a:spcPts val="600"/>
              </a:spcBef>
            </a:pPr>
            <a:r>
              <a:rPr lang="lv-LV" sz="2000" b="1" dirty="0"/>
              <a:t>Tāpat kā eņģeļus, arī Dievs mūs ir radījis ar brīvām izvēles tiesībām. Ādamam un Ievai  Dievs sacīja: "No visiem dārza kokiem ēzdams ēd, bet no laba un ļauna atzīšanas koka tev nebūs ēst" (1. Moz.2:17).</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pPr>
              <a:spcBef>
                <a:spcPts val="600"/>
              </a:spcBef>
            </a:pPr>
            <a:r>
              <a:rPr lang="lv-LV" sz="2000" b="1" dirty="0"/>
              <a:t>Mēs katrs maksājam par saviem grēkiem: "jo visi ir grēkojuši un visiem trūkst dievišķās godības" (Rom.3:23).</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r>
              <a:rPr lang="lv-LV"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MĪLESTĪBA ATROD CEĻU</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r>
              <a:rPr lang="es-ES"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lv-LV" b="1" dirty="0">
                <a:solidFill>
                  <a:srgbClr val="D2ECB6"/>
                </a:solidFill>
                <a:effectLst>
                  <a:outerShdw blurRad="38100" dist="38100" dir="2700000" algn="tl">
                    <a:srgbClr val="000000">
                      <a:alpha val="43137"/>
                    </a:srgbClr>
                  </a:outerShdw>
                </a:effectLst>
                <a:latin typeface="Comic Sans MS" panose="030F0702030302020204" pitchFamily="66" charset="0"/>
              </a:rPr>
              <a:t>Šī ir tā mīlestība nevis, ka mēs esam mīlējuši Dievu, bet ka Viņš mūs mīlējis un sūtījis Savu Dēlu mūsu grēku izpirkšanai.</a:t>
            </a:r>
            <a:r>
              <a:rPr lang="es-E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(1</a:t>
            </a:r>
            <a:r>
              <a:rPr lang="lv-LV" sz="1400"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J</a:t>
            </a:r>
            <a:r>
              <a:rPr lang="lv-LV" sz="1400" b="1" dirty="0" err="1">
                <a:solidFill>
                  <a:srgbClr val="D2ECB6"/>
                </a:solidFill>
                <a:effectLst>
                  <a:outerShdw blurRad="38100" dist="38100" dir="2700000" algn="tl">
                    <a:srgbClr val="000000">
                      <a:alpha val="43137"/>
                    </a:srgbClr>
                  </a:outerShdw>
                </a:effectLst>
                <a:latin typeface="Comic Sans MS" panose="030F0702030302020204" pitchFamily="66" charset="0"/>
              </a:rPr>
              <a:t>āņa</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 4:10)</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3291840" y="1381462"/>
            <a:ext cx="8797491" cy="707886"/>
          </a:xfrm>
          <a:prstGeom prst="rect">
            <a:avLst/>
          </a:prstGeom>
          <a:noFill/>
        </p:spPr>
        <p:txBody>
          <a:bodyPr wrap="square" rtlCol="0">
            <a:spAutoFit/>
          </a:bodyPr>
          <a:lstStyle/>
          <a:p>
            <a:pPr>
              <a:spcBef>
                <a:spcPts val="600"/>
              </a:spcBef>
            </a:pPr>
            <a:r>
              <a:rPr lang="lv-LV" sz="2000" b="1" dirty="0"/>
              <a:t>Jau pirms grēkā krišanai Dievs paziņoja Ādamam un Ievai, ka Viņam  ir plāns viņu atpirkšanai un glābšanai (1.Moz.3:15).</a:t>
            </a: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2213" y="1157420"/>
            <a:ext cx="2825818" cy="275516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239351" cy="1323439"/>
          </a:xfrm>
          <a:prstGeom prst="rect">
            <a:avLst/>
          </a:prstGeom>
          <a:noFill/>
        </p:spPr>
        <p:txBody>
          <a:bodyPr wrap="square">
            <a:spAutoFit/>
          </a:bodyPr>
          <a:lstStyle/>
          <a:p>
            <a:pPr>
              <a:spcBef>
                <a:spcPts val="600"/>
              </a:spcBef>
            </a:pPr>
            <a:r>
              <a:rPr lang="lv-LV" sz="2000" b="1" dirty="0"/>
              <a:t>Mūsos nav nekā tāda, kas mūs padarītu cienīgus Dieva mīlestībai. Ar katru asins lāsi, ko Jēzus izlēja Golgātā, Dievs mums saka: "Es tevi mīlu"!</a:t>
            </a: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845459"/>
            <a:ext cx="3703320" cy="1631216"/>
          </a:xfrm>
          <a:prstGeom prst="rect">
            <a:avLst/>
          </a:prstGeom>
          <a:noFill/>
        </p:spPr>
        <p:txBody>
          <a:bodyPr wrap="square">
            <a:spAutoFit/>
          </a:bodyPr>
          <a:lstStyle/>
          <a:p>
            <a:pPr>
              <a:spcBef>
                <a:spcPts val="600"/>
              </a:spcBef>
            </a:pPr>
            <a:r>
              <a:rPr lang="lv-LV" sz="2000" b="1" dirty="0"/>
              <a:t>Nāvei nav jābūt grēcinieka mūžīgajam liktenim. Jēzus parādīja Savu mīlestību, samaksāja par grēku ar Savu dzīvību (Rom.5:8).</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291839" y="2060773"/>
            <a:ext cx="8713271" cy="1015663"/>
          </a:xfrm>
          <a:prstGeom prst="rect">
            <a:avLst/>
          </a:prstGeom>
          <a:noFill/>
        </p:spPr>
        <p:txBody>
          <a:bodyPr wrap="square">
            <a:spAutoFit/>
          </a:bodyPr>
          <a:lstStyle/>
          <a:p>
            <a:pPr>
              <a:spcBef>
                <a:spcPts val="600"/>
              </a:spcBef>
            </a:pPr>
            <a:r>
              <a:rPr lang="lv-LV" sz="2000" b="1" dirty="0"/>
              <a:t>Cilvēce labprātīgi atdalījās no Radītāja. Dievs tomēr neatstāja Savus nepateicīgos bērnus, bet atklāja Savu patieso raksturu,  neiedomājami tos mīlēdams (Jņ.3:16).</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lv-LV" sz="2000" b="1" dirty="0"/>
              <a:t>Kā Jēzus parādīja mums Savu mīlestību?</a:t>
            </a: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3725156022"/>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r>
              <a:rPr lang="lv-LV"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MĪLESTĪBA ATROD CEĻU</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646331"/>
          </a:xfrm>
          <a:prstGeom prst="rect">
            <a:avLst/>
          </a:prstGeom>
          <a:noFill/>
        </p:spPr>
        <p:txBody>
          <a:bodyPr wrap="square">
            <a:spAutoFit/>
          </a:bodyPr>
          <a:lstStyle/>
          <a:p>
            <a:pPr algn="ctr"/>
            <a:r>
              <a:rPr lang="es-ES"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lv-LV" b="1" dirty="0">
                <a:solidFill>
                  <a:srgbClr val="D2ECB6"/>
                </a:solidFill>
                <a:effectLst>
                  <a:outerShdw blurRad="38100" dist="38100" dir="2700000" algn="tl">
                    <a:srgbClr val="000000">
                      <a:alpha val="43137"/>
                    </a:srgbClr>
                  </a:outerShdw>
                </a:effectLst>
                <a:latin typeface="Comic Sans MS" panose="030F0702030302020204" pitchFamily="66" charset="0"/>
              </a:rPr>
              <a:t>Šī ir tā mīlestība nevis, ka mēs esam mīlējuši Dievu, bet ka Viņš mūs mīlējis un sūtījis Savu Dēlu mūsu grēku izpirkšanai.</a:t>
            </a:r>
            <a:r>
              <a:rPr lang="es-ES"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(1</a:t>
            </a:r>
            <a:r>
              <a:rPr lang="lv-LV" sz="1400"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J</a:t>
            </a:r>
            <a:r>
              <a:rPr lang="lv-LV" sz="1400" b="1" dirty="0" err="1">
                <a:solidFill>
                  <a:srgbClr val="D2ECB6"/>
                </a:solidFill>
                <a:effectLst>
                  <a:outerShdw blurRad="38100" dist="38100" dir="2700000" algn="tl">
                    <a:srgbClr val="000000">
                      <a:alpha val="43137"/>
                    </a:srgbClr>
                  </a:outerShdw>
                </a:effectLst>
                <a:latin typeface="Comic Sans MS" panose="030F0702030302020204" pitchFamily="66" charset="0"/>
              </a:rPr>
              <a:t>āņa</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 4:10)</a:t>
            </a: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1368</TotalTime>
  <Words>1416</Words>
  <Application>Microsoft Office PowerPoint</Application>
  <PresentationFormat>Panorámica</PresentationFormat>
  <Paragraphs>64</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2024-03-24T10:47:51Z</dcterms:created>
  <dcterms:modified xsi:type="dcterms:W3CDTF">2024-03-31T10:07:00Z</dcterms:modified>
</cp:coreProperties>
</file>