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0"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03/04/2024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03/04/2024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a:r>
              <a:rPr lang="es-ES" sz="7200" b="1" dirty="0">
                <a:ln w="25400" cmpd="sng">
                  <a:solidFill>
                    <a:srgbClr val="FFFF00"/>
                  </a:solidFill>
                  <a:prstDash val="solid"/>
                </a:ln>
                <a:solidFill>
                  <a:schemeClr val="bg1"/>
                </a:solidFill>
              </a:rPr>
              <a:t>GAISMA SPĪD</a:t>
            </a:r>
          </a:p>
          <a:p>
            <a:pPr algn="ctr"/>
            <a:r>
              <a:rPr lang="es-ES" sz="7200" b="1" dirty="0">
                <a:ln w="25400" cmpd="sng">
                  <a:solidFill>
                    <a:srgbClr val="FFFF00"/>
                  </a:solidFill>
                  <a:prstDash val="solid"/>
                </a:ln>
                <a:solidFill>
                  <a:schemeClr val="bg1"/>
                </a:solidFill>
              </a:rPr>
              <a:t>TUMSĀ</a:t>
            </a:r>
          </a:p>
        </p:txBody>
      </p:sp>
      <p:sp>
        <p:nvSpPr>
          <p:cNvPr id="5" name="CuadroTexto 4">
            <a:extLst>
              <a:ext uri="{FF2B5EF4-FFF2-40B4-BE49-F238E27FC236}">
                <a16:creationId xmlns:a16="http://schemas.microsoft.com/office/drawing/2014/main" id="{F8258DF7-4841-EEAF-4B52-78106B53AFEA}"/>
              </a:ext>
            </a:extLst>
          </p:cNvPr>
          <p:cNvSpPr txBox="1"/>
          <p:nvPr/>
        </p:nvSpPr>
        <p:spPr>
          <a:xfrm>
            <a:off x="10000683" y="6447415"/>
            <a:ext cx="2103332" cy="338554"/>
          </a:xfrm>
          <a:prstGeom prst="rect">
            <a:avLst/>
          </a:prstGeom>
          <a:noFill/>
        </p:spPr>
        <p:txBody>
          <a:bodyPr wrap="none" rtlCol="0">
            <a:spAutoFit/>
          </a:bodyPr>
          <a:lstStyle/>
          <a:p>
            <a:pPr algn="r"/>
            <a:r>
              <a:rPr lang="es-ES" sz="1600" b="1" dirty="0">
                <a:solidFill>
                  <a:srgbClr val="D8DBCF"/>
                </a:solidFill>
              </a:rPr>
              <a:t>3</a:t>
            </a:r>
            <a:r>
              <a:rPr lang="lv-LV" sz="1600" b="1" dirty="0">
                <a:solidFill>
                  <a:srgbClr val="D8DBCF"/>
                </a:solidFill>
              </a:rPr>
              <a:t>.tēma</a:t>
            </a:r>
            <a:r>
              <a:rPr lang="es-ES" sz="1600" b="1" dirty="0">
                <a:solidFill>
                  <a:srgbClr val="D8DBCF"/>
                </a:solidFill>
              </a:rPr>
              <a:t> 20</a:t>
            </a:r>
            <a:r>
              <a:rPr lang="lv-LV" sz="1600" b="1" dirty="0">
                <a:solidFill>
                  <a:srgbClr val="D8DBCF"/>
                </a:solidFill>
              </a:rPr>
              <a:t>.aprīlī,</a:t>
            </a:r>
            <a:r>
              <a:rPr lang="es-ES" sz="1600" b="1" dirty="0">
                <a:solidFill>
                  <a:srgbClr val="D8DBCF"/>
                </a:solidFill>
              </a:rPr>
              <a:t> 2024</a:t>
            </a: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84760" y="1604823"/>
            <a:ext cx="10609444" cy="41703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pPr>
            <a:r>
              <a:rPr lang="lv-LV" sz="2600" b="1" dirty="0">
                <a:latin typeface="Constantia" panose="02030602050306030303" pitchFamily="18" charset="0"/>
              </a:rPr>
              <a:t>"Garīgā tumsa ir pārklājusi zemi un bieza tumsa - cilvēkus. Daudzās draudzēs valda skepse un neticība attiecībā uz Rakstu skaidrojumu. Daudzi, ļoti daudzi šaubās par Svēto Rakstu patiesumu un patiesību. Cilvēciskā domāšana un cilvēka sirds iztēle grauj Dieva Vārda iedvesmu [...].</a:t>
            </a:r>
          </a:p>
          <a:p>
            <a:pPr>
              <a:spcBef>
                <a:spcPts val="600"/>
              </a:spcBef>
            </a:pPr>
            <a:r>
              <a:rPr lang="lv-LV" sz="2600" b="1" dirty="0">
                <a:latin typeface="Constantia" panose="02030602050306030303" pitchFamily="18" charset="0"/>
              </a:rPr>
              <a:t>Šī Svētā Grāmata ir izturējusi sātana uzbrukumus, kurš ir apvienojies ar bezdievjiem, lai visu, kas ir dievišķa rakstura, apvilktu ar mākoņiem un tumsu. Taču Kungs ar Savu brīnumaino spēku ir saglabājis šo Svēto Grāmatu tās pašreizējā formā kā karti jeb ceļa rādītāju cilvēcei, lai norādītu mums ceļu uz debesīm....."</a:t>
            </a: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pPr algn="ctr"/>
            <a:r>
              <a:rPr lang="lv-LV" sz="1400" b="1" dirty="0"/>
              <a:t>E. G. V. (Izvēlētie ziņojumi, 1. sējums, 17. lpp.)</a:t>
            </a:r>
            <a:endParaRPr lang="es-ES" sz="1400" b="1" dirty="0"/>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es-ES" sz="6000" b="1" dirty="0">
                <a:ln w="6600">
                  <a:solidFill>
                    <a:srgbClr val="132960"/>
                  </a:solidFill>
                  <a:prstDash val="solid"/>
                </a:ln>
                <a:solidFill>
                  <a:srgbClr val="FFFFFF"/>
                </a:solidFill>
                <a:effectLst>
                  <a:outerShdw dist="50800" dir="2700000" algn="tl" rotWithShape="0">
                    <a:srgbClr val="132960"/>
                  </a:outerShdw>
                </a:effectLst>
              </a:rPr>
              <a:t>CĪŅA PAR PRĀTU</a:t>
            </a: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8" y="442425"/>
            <a:ext cx="10126494" cy="646331"/>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bg1"/>
                </a:solidFill>
                <a:effectLst>
                  <a:outerShdw blurRad="38100" dist="38100" dir="2700000" algn="tl">
                    <a:srgbClr val="000000">
                      <a:alpha val="43137"/>
                    </a:srgbClr>
                  </a:outerShdw>
                </a:effectLst>
                <a:latin typeface="Comic Sans MS" panose="030F0702030302020204" pitchFamily="66" charset="0"/>
              </a:rPr>
              <a:t>kuriem šīs pasaules dievs ir apstulbojis neticīgo sirdi, ka tiem nespīd Kristus godības evaņģēlija gaišums, kas ir Dieva attēls.</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(2</a:t>
            </a:r>
            <a:r>
              <a:rPr lang="lv-LV"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chemeClr val="bg1"/>
                </a:solidFill>
                <a:effectLst>
                  <a:outerShdw blurRad="38100" dist="38100" dir="2700000" algn="tl">
                    <a:srgbClr val="000000">
                      <a:alpha val="43137"/>
                    </a:srgbClr>
                  </a:outerShdw>
                </a:effectLst>
                <a:latin typeface="Comic Sans MS" panose="030F0702030302020204" pitchFamily="66" charset="0"/>
              </a:rPr>
              <a:t>Kor</a:t>
            </a:r>
            <a:r>
              <a:rPr lang="lv-LV"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4:4)</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274555"/>
            <a:ext cx="8943724" cy="1015663"/>
          </a:xfrm>
          <a:prstGeom prst="rect">
            <a:avLst/>
          </a:prstGeom>
          <a:noFill/>
        </p:spPr>
        <p:txBody>
          <a:bodyPr wrap="square" rtlCol="0">
            <a:spAutoFit/>
          </a:bodyPr>
          <a:lstStyle/>
          <a:p>
            <a:pPr>
              <a:spcBef>
                <a:spcPts val="600"/>
              </a:spcBef>
            </a:pPr>
            <a:r>
              <a:rPr lang="lv-LV" sz="2000" b="1" dirty="0"/>
              <a:t>Kāds spāņu sakāmvārds saka: "Sliktākais, ja aklais nevēlas redzēt." Tas nozīmē, ka ir bezjēdzīgi pārliecināt cilvēku redzēt to, ko viņš nevēlas redzēt. Tā tas ir ar tiem, kurus "šīs pasaules dievs" ir apstulbojis (2.Ko r.4:4).</a:t>
            </a:r>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497" y="3646717"/>
            <a:ext cx="3121152" cy="3121152"/>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650111"/>
            <a:ext cx="5328326" cy="1631216"/>
          </a:xfrm>
          <a:prstGeom prst="rect">
            <a:avLst/>
          </a:prstGeom>
          <a:noFill/>
        </p:spPr>
        <p:txBody>
          <a:bodyPr wrap="square">
            <a:spAutoFit/>
          </a:bodyPr>
          <a:lstStyle/>
          <a:p>
            <a:pPr>
              <a:spcBef>
                <a:spcPts val="600"/>
              </a:spcBef>
            </a:pPr>
            <a:r>
              <a:rPr lang="lv-LV" sz="2000" b="1" dirty="0"/>
              <a:t>Taču nevienam nav jāpaliek garīgā prāta tumsā. Ir dota gaisma, kas vēlas un to grib pieņemt, tad var tikt apgaismots: "Gaisma [Jēzus] spīd tumsībā, bet tumsība to neuzņēma" (Jņ.1:5).</a:t>
            </a:r>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61365" y="2290218"/>
            <a:ext cx="8943724" cy="1015663"/>
          </a:xfrm>
          <a:prstGeom prst="rect">
            <a:avLst/>
          </a:prstGeom>
          <a:noFill/>
        </p:spPr>
        <p:txBody>
          <a:bodyPr wrap="square">
            <a:spAutoFit/>
          </a:bodyPr>
          <a:lstStyle/>
          <a:p>
            <a:pPr>
              <a:spcBef>
                <a:spcPts val="600"/>
              </a:spcBef>
            </a:pPr>
            <a:r>
              <a:rPr lang="lv-LV" sz="2000" b="1" dirty="0"/>
              <a:t>Zināšanu trūkums tiem, kas pazuduši, nav tāpēc, ka viņiem </a:t>
            </a:r>
            <a:r>
              <a:rPr lang="lv-LV" sz="2000" b="1"/>
              <a:t>nebūtu iespējas </a:t>
            </a:r>
            <a:r>
              <a:rPr lang="lv-LV" sz="2000" b="1" dirty="0"/>
              <a:t>zināt. Tas ir tāpēc, ka </a:t>
            </a:r>
            <a:r>
              <a:rPr lang="lv-LV" sz="2000" b="1" i="1" dirty="0"/>
              <a:t>viņi nevēlas zināt</a:t>
            </a:r>
            <a:r>
              <a:rPr lang="lv-LV" sz="2000" b="1" dirty="0"/>
              <a:t>. Velns ir aizņēmis viņu prātus ar daudzām lietām, kas neļauj viņiem domāt par to, kas patiešām ir svarīgs  viņu glābšanai.</a:t>
            </a:r>
            <a:endParaRPr lang="es-ES" sz="2000" b="1" dirty="0"/>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440640"/>
            <a:ext cx="5328326" cy="1015663"/>
          </a:xfrm>
          <a:prstGeom prst="rect">
            <a:avLst/>
          </a:prstGeom>
          <a:noFill/>
        </p:spPr>
        <p:txBody>
          <a:bodyPr wrap="square">
            <a:spAutoFit/>
          </a:bodyPr>
          <a:lstStyle/>
          <a:p>
            <a:pPr>
              <a:spcBef>
                <a:spcPts val="600"/>
              </a:spcBef>
            </a:pPr>
            <a:r>
              <a:rPr lang="lv-LV" sz="2000" b="1" dirty="0"/>
              <a:t>Tie, kas pieņem patiesības Gaismu, var atcelt ienaidnieka darbu un izgaismot tumsu ar Jēzus Gaismu.</a:t>
            </a:r>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523743" y="1439876"/>
            <a:ext cx="9046205" cy="38625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pPr>
            <a:r>
              <a:rPr lang="es-ES" sz="2400" b="1" dirty="0">
                <a:latin typeface="Constantia" panose="02030602050306030303" pitchFamily="18" charset="0"/>
              </a:rPr>
              <a:t>“</a:t>
            </a:r>
            <a:r>
              <a:rPr lang="lv-LV" sz="2400" b="1" dirty="0">
                <a:latin typeface="Constantia" panose="02030602050306030303" pitchFamily="18" charset="0"/>
              </a:rPr>
              <a:t>Visiem, kas dodas ceļā uz debesīm, ir vajadzīgs drošs Ceļvedis. Mums nav jāvadās pēc cilvēciskas gudrības. Mūsu privilēģija ir klausīties Kristus balsī, kas mūs uzrunā ceļā, un Viņa Vārdi vienmēr ir gudrības Vārdi. ...</a:t>
            </a:r>
          </a:p>
          <a:p>
            <a:pPr>
              <a:spcBef>
                <a:spcPts val="600"/>
              </a:spcBef>
            </a:pPr>
            <a:r>
              <a:rPr lang="lv-LV" sz="2400" b="1" dirty="0">
                <a:latin typeface="Constantia" panose="02030602050306030303" pitchFamily="18" charset="0"/>
              </a:rPr>
              <a:t>Sātans ar lielu centību strādā, lai cilvēku dvēselēs radītu postu. [...] Mūsu vienīgā drošība ir cieši sekot Kristum, staigājot Viņa gudrībā un praktizējot Viņa patiesību. Mēs ne vienmēr varam ātri atklāt sātana darbību; mēs nezinām, kur viņš liek savas lamatas. Bet Jēzus izprot ienaidnieka viltīgās viltības, un Viņš var noturēt mūsu kājas uz droša ceļa."</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8130410" y="5850916"/>
            <a:ext cx="3854067" cy="307777"/>
          </a:xfrm>
          <a:prstGeom prst="rect">
            <a:avLst/>
          </a:prstGeom>
          <a:noFill/>
        </p:spPr>
        <p:txBody>
          <a:bodyPr wrap="none" rtlCol="0">
            <a:spAutoFit/>
          </a:bodyPr>
          <a:lstStyle/>
          <a:p>
            <a:pPr algn="r"/>
            <a:r>
              <a:rPr lang="lv-LV" sz="1400" b="1" dirty="0">
                <a:solidFill>
                  <a:srgbClr val="E6E7D5"/>
                </a:solidFill>
                <a:effectLst>
                  <a:outerShdw blurRad="38100" dist="38100" dir="2700000" algn="tl">
                    <a:srgbClr val="000000">
                      <a:alpha val="43137"/>
                    </a:srgbClr>
                  </a:outerShdw>
                </a:effectLst>
              </a:rPr>
              <a:t>E. G. V. (Mūsu augstais aicinājums, 10. janvāris)</a:t>
            </a: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757360"/>
            <a:ext cx="4471416" cy="5047536"/>
          </a:xfrm>
          <a:prstGeom prst="rect">
            <a:avLst/>
          </a:prstGeom>
          <a:noFill/>
        </p:spPr>
        <p:txBody>
          <a:bodyPr wrap="square">
            <a:spAutoFit/>
            <a:scene3d>
              <a:camera prst="orthographicFront"/>
              <a:lightRig rig="threePt" dir="t"/>
            </a:scene3d>
            <a:sp3d extrusionH="57150">
              <a:bevelT w="38100" h="38100"/>
            </a:sp3d>
          </a:bodyPr>
          <a:lstStyle/>
          <a:p>
            <a:pPr algn="ctr"/>
            <a:r>
              <a:rPr lang="es-ES" sz="3200" b="1" dirty="0">
                <a:solidFill>
                  <a:srgbClr val="7E9721"/>
                </a:solidFill>
                <a:latin typeface="Comic Sans MS" panose="030F0702030302020204" pitchFamily="66" charset="0"/>
              </a:rPr>
              <a:t>“</a:t>
            </a:r>
            <a:r>
              <a:rPr lang="lv-LV" sz="3200" b="1" dirty="0">
                <a:solidFill>
                  <a:srgbClr val="7E9721"/>
                </a:solidFill>
                <a:latin typeface="Comic Sans MS" panose="030F0702030302020204" pitchFamily="66" charset="0"/>
              </a:rPr>
              <a:t>Tad Jēzus viņiem sacīja: "Vēl mazu brīdi Gaisma ir pie jums. Staigājiet, kamēr jums ir Gaisma, lai tumsība jūs neapņem. Jo, kas tumsā staigā, nezina, kurp viņš iet.</a:t>
            </a:r>
            <a:r>
              <a:rPr lang="es-ES" sz="3200" b="1" dirty="0">
                <a:solidFill>
                  <a:srgbClr val="7E9721"/>
                </a:solidFill>
                <a:latin typeface="Comic Sans MS" panose="030F0702030302020204" pitchFamily="66" charset="0"/>
              </a:rPr>
              <a:t>”</a:t>
            </a:r>
          </a:p>
          <a:p>
            <a:pPr algn="ctr">
              <a:spcBef>
                <a:spcPts val="1200"/>
              </a:spcBef>
            </a:pPr>
            <a:r>
              <a:rPr lang="es-ES" sz="2400" b="1" dirty="0">
                <a:solidFill>
                  <a:srgbClr val="7E9721"/>
                </a:solidFill>
                <a:latin typeface="Comic Sans MS" panose="030F0702030302020204" pitchFamily="66" charset="0"/>
              </a:rPr>
              <a:t>(J</a:t>
            </a:r>
            <a:r>
              <a:rPr lang="lv-LV" sz="2400" b="1" dirty="0" err="1">
                <a:solidFill>
                  <a:srgbClr val="7E9721"/>
                </a:solidFill>
                <a:latin typeface="Comic Sans MS" panose="030F0702030302020204" pitchFamily="66" charset="0"/>
              </a:rPr>
              <a:t>āņa</a:t>
            </a:r>
            <a:r>
              <a:rPr lang="lv-LV" sz="2400" b="1" dirty="0">
                <a:solidFill>
                  <a:srgbClr val="7E9721"/>
                </a:solidFill>
                <a:latin typeface="Comic Sans MS" panose="030F0702030302020204" pitchFamily="66" charset="0"/>
              </a:rPr>
              <a:t> </a:t>
            </a:r>
            <a:r>
              <a:rPr lang="es-ES" sz="2400" b="1" dirty="0">
                <a:solidFill>
                  <a:srgbClr val="7E9721"/>
                </a:solidFill>
                <a:latin typeface="Comic Sans MS" panose="030F0702030302020204" pitchFamily="66" charset="0"/>
              </a:rPr>
              <a:t>12:35)</a:t>
            </a:r>
            <a:endParaRPr lang="es-ES" sz="3200" b="1" dirty="0">
              <a:solidFill>
                <a:srgbClr val="7E9721"/>
              </a:solidFill>
              <a:latin typeface="Comic Sans MS" panose="030F0702030302020204" pitchFamily="66" charset="0"/>
            </a:endParaRPr>
          </a:p>
        </p:txBody>
      </p:sp>
    </p:spTree>
    <p:extLst>
      <p:ext uri="{BB962C8B-B14F-4D97-AF65-F5344CB8AC3E}">
        <p14:creationId xmlns:p14="http://schemas.microsoft.com/office/powerpoint/2010/main" val="15927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338048" y="3429000"/>
            <a:ext cx="5611007" cy="3293209"/>
          </a:xfrm>
          <a:prstGeom prst="rect">
            <a:avLst/>
          </a:prstGeom>
          <a:noFill/>
        </p:spPr>
        <p:txBody>
          <a:bodyPr wrap="square" rtlCol="0">
            <a:spAutoFit/>
          </a:bodyPr>
          <a:lstStyle/>
          <a:p>
            <a:pPr>
              <a:spcBef>
                <a:spcPts val="600"/>
              </a:spcBef>
            </a:pPr>
            <a:r>
              <a:rPr lang="lv-LV" sz="2400" b="1" dirty="0">
                <a:solidFill>
                  <a:srgbClr val="176653"/>
                </a:solidFill>
              </a:rPr>
              <a:t>Cīņa par patiesību:</a:t>
            </a:r>
          </a:p>
          <a:p>
            <a:pPr>
              <a:spcBef>
                <a:spcPts val="600"/>
              </a:spcBef>
            </a:pPr>
            <a:r>
              <a:rPr lang="lv-LV" sz="2400" b="1" dirty="0"/>
              <a:t>	Sātana viltīgā stratēģija.</a:t>
            </a:r>
          </a:p>
          <a:p>
            <a:pPr>
              <a:spcBef>
                <a:spcPts val="600"/>
              </a:spcBef>
            </a:pPr>
            <a:r>
              <a:rPr lang="lv-LV" sz="2400" b="1" dirty="0"/>
              <a:t>	Mežonīgi vilki.</a:t>
            </a:r>
          </a:p>
          <a:p>
            <a:pPr>
              <a:spcBef>
                <a:spcPts val="1200"/>
              </a:spcBef>
            </a:pPr>
            <a:r>
              <a:rPr lang="lv-LV" sz="2400" b="1" dirty="0">
                <a:solidFill>
                  <a:srgbClr val="791974"/>
                </a:solidFill>
              </a:rPr>
              <a:t>Cīņa par Dieva Vārdu:</a:t>
            </a:r>
          </a:p>
          <a:p>
            <a:pPr>
              <a:spcBef>
                <a:spcPts val="600"/>
              </a:spcBef>
            </a:pPr>
            <a:r>
              <a:rPr lang="lv-LV" sz="2400" b="1" dirty="0"/>
              <a:t>	Vārda pasargāti.</a:t>
            </a:r>
          </a:p>
          <a:p>
            <a:pPr>
              <a:spcBef>
                <a:spcPts val="600"/>
              </a:spcBef>
            </a:pPr>
            <a:r>
              <a:rPr lang="lv-LV" sz="2400" b="1" dirty="0"/>
              <a:t>	Cilvēku domas ārpus Rakstiem.</a:t>
            </a:r>
          </a:p>
          <a:p>
            <a:pPr>
              <a:spcBef>
                <a:spcPts val="1200"/>
              </a:spcBef>
            </a:pPr>
            <a:r>
              <a:rPr lang="lv-LV" sz="2400" b="1" dirty="0">
                <a:solidFill>
                  <a:srgbClr val="713518"/>
                </a:solidFill>
              </a:rPr>
              <a:t>Cīņa par prātu.</a:t>
            </a: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135791"/>
            <a:ext cx="5898776" cy="400110"/>
          </a:xfrm>
          <a:prstGeom prst="rect">
            <a:avLst/>
          </a:prstGeom>
          <a:noFill/>
        </p:spPr>
        <p:txBody>
          <a:bodyPr wrap="square" rtlCol="0">
            <a:spAutoFit/>
          </a:bodyPr>
          <a:lstStyle/>
          <a:p>
            <a:pPr>
              <a:spcBef>
                <a:spcPts val="600"/>
              </a:spcBef>
            </a:pPr>
            <a:r>
              <a:rPr lang="lv-LV" sz="2000" b="1" dirty="0">
                <a:solidFill>
                  <a:schemeClr val="bg1"/>
                </a:solidFill>
                <a:effectLst>
                  <a:glow rad="127000">
                    <a:srgbClr val="836729"/>
                  </a:glow>
                  <a:outerShdw blurRad="38100" dist="38100" dir="2700000" algn="tl">
                    <a:srgbClr val="000000">
                      <a:alpha val="43137"/>
                    </a:srgbClr>
                  </a:outerShdw>
                </a:effectLst>
              </a:rPr>
              <a:t>Karš  kaujā tiek uzvarēts vai zaudēts.</a:t>
            </a: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83886" y="573811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83886" y="4334397"/>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83886" y="5283987"/>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83886" y="3894738"/>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310" y="6221970"/>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10"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707886"/>
          </a:xfrm>
          <a:prstGeom prst="rect">
            <a:avLst/>
          </a:prstGeom>
          <a:noFill/>
        </p:spPr>
        <p:txBody>
          <a:bodyPr wrap="square">
            <a:spAutoFit/>
          </a:bodyPr>
          <a:lstStyle/>
          <a:p>
            <a:pPr>
              <a:spcBef>
                <a:spcPts val="600"/>
              </a:spcBef>
            </a:pPr>
            <a:r>
              <a:rPr lang="lv-LV" sz="2000" b="1" dirty="0">
                <a:solidFill>
                  <a:schemeClr val="bg1"/>
                </a:solidFill>
                <a:effectLst>
                  <a:glow rad="127000">
                    <a:srgbClr val="836729"/>
                  </a:glow>
                  <a:outerShdw blurRad="38100" dist="38100" dir="2700000" algn="tl">
                    <a:srgbClr val="000000">
                      <a:alpha val="43137"/>
                    </a:srgbClr>
                  </a:outerShdw>
                </a:effectLst>
              </a:rPr>
              <a:t>Mūsu vienīgā aizsardzība šajā cīņā turēties pie Jēzus un Viņa Svētā Vārda. Viņš  ir  Patiesība un Dzīvība!</a:t>
            </a: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5258" y="682205"/>
            <a:ext cx="5898776" cy="1323439"/>
          </a:xfrm>
          <a:prstGeom prst="rect">
            <a:avLst/>
          </a:prstGeom>
          <a:noFill/>
        </p:spPr>
        <p:txBody>
          <a:bodyPr wrap="square">
            <a:spAutoFit/>
          </a:bodyPr>
          <a:lstStyle/>
          <a:p>
            <a:pPr>
              <a:spcBef>
                <a:spcPts val="600"/>
              </a:spcBef>
            </a:pPr>
            <a:r>
              <a:rPr lang="lv-LV" sz="2000" b="1" dirty="0">
                <a:solidFill>
                  <a:schemeClr val="bg1"/>
                </a:solidFill>
                <a:effectLst>
                  <a:glow rad="127000">
                    <a:srgbClr val="836729"/>
                  </a:glow>
                  <a:outerShdw blurRad="38100" dist="38100" dir="2700000" algn="tl">
                    <a:srgbClr val="000000">
                      <a:alpha val="43137"/>
                    </a:srgbClr>
                  </a:outerShdw>
                </a:effectLst>
              </a:rPr>
              <a:t>Kad sātans zaudēja cīņu vajāšanās, viņš izdomāja jaunu plānu - kompromisu. Patiesības un melu sajaukums ir ievilinājis miljonus, lai tie pieņemtu viltotu, nedzīvu patiesību.</a:t>
            </a: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2000"/>
                            </p:stCondLst>
                            <p:childTnLst>
                              <p:par>
                                <p:cTn id="70" presetID="35"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style.rotation</p:attrName>
                                        </p:attrNameLst>
                                      </p:cBhvr>
                                      <p:tavLst>
                                        <p:tav tm="0">
                                          <p:val>
                                            <p:fltVal val="720"/>
                                          </p:val>
                                        </p:tav>
                                        <p:tav tm="100000">
                                          <p:val>
                                            <p:fltVal val="0"/>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90"/>
                                          </p:val>
                                        </p:tav>
                                        <p:tav tm="100000">
                                          <p:val>
                                            <p:fltVal val="0"/>
                                          </p:val>
                                        </p:tav>
                                      </p:tavLst>
                                    </p:anim>
                                    <p:animEffect transition="in" filter="fade">
                                      <p:cBhvr>
                                        <p:cTn id="87" dur="500"/>
                                        <p:tgtEl>
                                          <p:spTgt spid="3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35"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style.rotation</p:attrName>
                                        </p:attrNameLst>
                                      </p:cBhvr>
                                      <p:tavLst>
                                        <p:tav tm="0">
                                          <p:val>
                                            <p:fltVal val="720"/>
                                          </p:val>
                                        </p:tav>
                                        <p:tav tm="100000">
                                          <p:val>
                                            <p:fltVal val="0"/>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ppt_w</p:attrName>
                                        </p:attrNameLst>
                                      </p:cBhvr>
                                      <p:tavLst>
                                        <p:tav tm="0">
                                          <p:val>
                                            <p:fltVal val="0"/>
                                          </p:val>
                                        </p:tav>
                                        <p:tav tm="100000">
                                          <p:val>
                                            <p:strVal val="#ppt_w"/>
                                          </p:val>
                                        </p:tav>
                                      </p:tavLst>
                                    </p:anim>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20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childTnLst>
                          </p:cTn>
                        </p:par>
                        <p:par>
                          <p:cTn id="110" fill="hold">
                            <p:stCondLst>
                              <p:cond delay="2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style.rotation</p:attrName>
                                        </p:attrNameLst>
                                      </p:cBhvr>
                                      <p:tavLst>
                                        <p:tav tm="0">
                                          <p:val>
                                            <p:fltVal val="90"/>
                                          </p:val>
                                        </p:tav>
                                        <p:tav tm="100000">
                                          <p:val>
                                            <p:fltVal val="0"/>
                                          </p:val>
                                        </p:tav>
                                      </p:tavLst>
                                    </p:anim>
                                    <p:animEffect transition="in" filter="fade">
                                      <p:cBhvr>
                                        <p:cTn id="121" dur="500"/>
                                        <p:tgtEl>
                                          <p:spTgt spid="24"/>
                                        </p:tgtEl>
                                      </p:cBhvr>
                                    </p:animEffect>
                                  </p:childTnLst>
                                </p:cTn>
                              </p:par>
                            </p:childTnLst>
                          </p:cTn>
                        </p:par>
                        <p:par>
                          <p:cTn id="122" fill="hold">
                            <p:stCondLst>
                              <p:cond delay="500"/>
                            </p:stCondLst>
                            <p:childTnLst>
                              <p:par>
                                <p:cTn id="123" presetID="2" presetClass="entr" presetSubtype="8" fill="hold"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 calcmode="lin" valueType="num">
                                      <p:cBhvr additive="base">
                                        <p:cTn id="1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es-ES" sz="6000" b="1" dirty="0">
                <a:ln w="6600">
                  <a:solidFill>
                    <a:srgbClr val="862256"/>
                  </a:solidFill>
                  <a:prstDash val="solid"/>
                </a:ln>
                <a:solidFill>
                  <a:srgbClr val="FFFFFF"/>
                </a:solidFill>
                <a:effectLst>
                  <a:outerShdw dist="50800" dir="2700000" algn="tl" rotWithShape="0">
                    <a:srgbClr val="862256"/>
                  </a:outerShdw>
                </a:effectLst>
              </a:rPr>
              <a:t>CĪŅA PAR PATIESĪBU</a:t>
            </a: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8216"/>
            <a:ext cx="12191999" cy="769441"/>
          </a:xfrm>
          <a:prstGeom prst="rect">
            <a:avLst/>
          </a:prstGeom>
          <a:noFill/>
        </p:spPr>
        <p:txBody>
          <a:bodyPr wrap="square">
            <a:spAutoFit/>
          </a:bodyPr>
          <a:lstStyle/>
          <a:p>
            <a:pPr algn="ctr"/>
            <a:r>
              <a:rPr lang="lv-LV"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SĀTANA VILTĪGĀ STRATĒĢIJA</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2609089" y="638565"/>
            <a:ext cx="6300038" cy="646331"/>
          </a:xfrm>
          <a:prstGeom prst="rect">
            <a:avLst/>
          </a:prstGeom>
          <a:noFill/>
        </p:spPr>
        <p:txBody>
          <a:bodyPr wrap="square">
            <a:spAutoFit/>
          </a:bodyPr>
          <a:lstStyle/>
          <a:p>
            <a:pPr algn="ctr"/>
            <a:r>
              <a:rPr lang="es-E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a:t>
            </a:r>
            <a:r>
              <a:rPr lang="lv-LV"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Jēzus: "ES ESMU ceļš, patiesība un dzīvība; neviens netiek pie Tēva kā vien caur Mani.</a:t>
            </a:r>
            <a:r>
              <a:rPr lang="es-E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(J</a:t>
            </a:r>
            <a:r>
              <a:rPr lang="lv-LV" sz="14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ņ.</a:t>
            </a:r>
            <a:r>
              <a:rPr lang="es-ES" sz="14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14:6)</a:t>
            </a:r>
            <a:endParaRPr lang="es-E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91435" y="1490636"/>
            <a:ext cx="5599257" cy="1323439"/>
          </a:xfrm>
          <a:prstGeom prst="rect">
            <a:avLst/>
          </a:prstGeom>
          <a:noFill/>
        </p:spPr>
        <p:txBody>
          <a:bodyPr wrap="square" rtlCol="0">
            <a:spAutoFit/>
          </a:bodyPr>
          <a:lstStyle/>
          <a:p>
            <a:pPr>
              <a:spcBef>
                <a:spcPts val="600"/>
              </a:spcBef>
            </a:pPr>
            <a:r>
              <a:rPr lang="lv-LV" sz="2000" b="1" dirty="0"/>
              <a:t>Jēzus ir Patiesība un līdz ar to visas patiesības Tēvs (Jņ.14:6). Viss, kas ir drošs, viss, kas ir uzticams, viss, kas ir patiess, nāk no Viņa.  Viņa Patiesība rada dzīvību mūsos.</a:t>
            </a:r>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6" y="761225"/>
            <a:ext cx="2900185" cy="3770265"/>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8909126" y="761225"/>
            <a:ext cx="3066125" cy="3383412"/>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4633" y="5223960"/>
            <a:ext cx="5724494" cy="1631216"/>
          </a:xfrm>
          <a:prstGeom prst="rect">
            <a:avLst/>
          </a:prstGeom>
          <a:noFill/>
        </p:spPr>
        <p:txBody>
          <a:bodyPr wrap="square">
            <a:spAutoFit/>
          </a:bodyPr>
          <a:lstStyle/>
          <a:p>
            <a:pPr>
              <a:spcBef>
                <a:spcPts val="600"/>
              </a:spcBef>
            </a:pPr>
            <a:r>
              <a:rPr lang="lv-LV" sz="2000" b="1" dirty="0"/>
              <a:t>Tāpēc velns ir centies iznīcināt Bībeli, vai nu slēpjot to, vai arī sagrozot. Un viņam tas izdevās (lai gan ne pilnībā) ar Romas baznīcas starpniecību viduslaikos (sauktie "tumšie viduslaiki").</a:t>
            </a:r>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5" y="4144637"/>
            <a:ext cx="5599257" cy="1015663"/>
          </a:xfrm>
          <a:prstGeom prst="rect">
            <a:avLst/>
          </a:prstGeom>
          <a:noFill/>
        </p:spPr>
        <p:txBody>
          <a:bodyPr wrap="square">
            <a:spAutoFit/>
          </a:bodyPr>
          <a:lstStyle/>
          <a:p>
            <a:pPr>
              <a:spcBef>
                <a:spcPts val="600"/>
              </a:spcBef>
            </a:pPr>
            <a:r>
              <a:rPr lang="lv-LV" sz="2000" b="1" dirty="0"/>
              <a:t>Konfrontācijā ar ienaidnieku Jēzus izmantoja Bībeli kā patiesības Avotu: "Stāv rakstīts" (Mat.4:4; 21:13).</a:t>
            </a:r>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5" y="2821198"/>
            <a:ext cx="5599257" cy="1323439"/>
          </a:xfrm>
          <a:prstGeom prst="rect">
            <a:avLst/>
          </a:prstGeom>
          <a:noFill/>
        </p:spPr>
        <p:txBody>
          <a:bodyPr wrap="square">
            <a:spAutoFit/>
          </a:bodyPr>
          <a:lstStyle/>
          <a:p>
            <a:pPr>
              <a:spcBef>
                <a:spcPts val="600"/>
              </a:spcBef>
            </a:pPr>
            <a:r>
              <a:rPr lang="lv-LV" sz="2000" b="1" dirty="0"/>
              <a:t>Gluži pretēji, sātans ir melu tēvs (Jņ.8:44). Katrs malds, katra ļaunprātīga viltība, katra sagrozīta patiesība nāk no viņa. Un viņa meli rada mūsos nāvi.</a:t>
            </a:r>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4400" b="1" dirty="0">
                <a:ln/>
                <a:solidFill>
                  <a:srgbClr val="A400A4"/>
                </a:solidFill>
              </a:rPr>
              <a:t>MEŽONĪGI VILKI</a:t>
            </a:r>
            <a:endParaRPr lang="es-ES" sz="4400" b="1" dirty="0">
              <a:ln/>
              <a:solidFill>
                <a:srgbClr val="A400A4"/>
              </a:solidFill>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412956" y="752667"/>
            <a:ext cx="11488992"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3">
                    <a:lumMod val="75000"/>
                  </a:schemeClr>
                </a:solidFill>
                <a:latin typeface="Comic Sans MS" panose="030F0702030302020204" pitchFamily="66" charset="0"/>
              </a:rPr>
              <a:t>“</a:t>
            </a:r>
            <a:r>
              <a:rPr lang="lv-LV" b="1" dirty="0">
                <a:solidFill>
                  <a:schemeClr val="accent3">
                    <a:lumMod val="75000"/>
                  </a:schemeClr>
                </a:solidFill>
                <a:latin typeface="Comic Sans MS" panose="030F0702030302020204" pitchFamily="66" charset="0"/>
              </a:rPr>
              <a:t>Es zinu, ka pēc manas aiziešanas pie jums iebruks plēsīgi vilki, kas nesaudzēs ganāmo pulku. No jūsu pašu vidus celsies vīri, ačgārnības runādami, lai aizrautu mācekļus sev līdzi.</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lv-LV" sz="1400" b="1" dirty="0" err="1">
                <a:solidFill>
                  <a:schemeClr val="accent3">
                    <a:lumMod val="75000"/>
                  </a:schemeClr>
                </a:solidFill>
                <a:latin typeface="Comic Sans MS" panose="030F0702030302020204" pitchFamily="66" charset="0"/>
              </a:rPr>
              <a:t>Ap.d</a:t>
            </a:r>
            <a:r>
              <a:rPr lang="lv-LV" sz="1400" b="1" dirty="0">
                <a:solidFill>
                  <a:schemeClr val="accent3">
                    <a:lumMod val="75000"/>
                  </a:schemeClr>
                </a:solidFill>
                <a:latin typeface="Comic Sans MS" panose="030F0702030302020204" pitchFamily="66" charset="0"/>
              </a:rPr>
              <a:t>.</a:t>
            </a:r>
            <a:r>
              <a:rPr lang="es-ES" sz="1400" b="1" dirty="0">
                <a:solidFill>
                  <a:schemeClr val="accent3">
                    <a:lumMod val="75000"/>
                  </a:schemeClr>
                </a:solidFill>
                <a:latin typeface="Comic Sans MS" panose="030F0702030302020204" pitchFamily="66" charset="0"/>
              </a:rPr>
              <a:t>20:29-30)</a:t>
            </a: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1" y="1533854"/>
            <a:ext cx="7546527" cy="1015663"/>
          </a:xfrm>
          <a:prstGeom prst="rect">
            <a:avLst/>
          </a:prstGeom>
          <a:noFill/>
        </p:spPr>
        <p:txBody>
          <a:bodyPr wrap="square" rtlCol="0">
            <a:spAutoFit/>
          </a:bodyPr>
          <a:lstStyle/>
          <a:p>
            <a:pPr>
              <a:spcBef>
                <a:spcPts val="600"/>
              </a:spcBef>
            </a:pPr>
            <a:r>
              <a:rPr lang="lv-LV" sz="2000" b="1" dirty="0">
                <a:solidFill>
                  <a:schemeClr val="bg1"/>
                </a:solidFill>
                <a:effectLst>
                  <a:glow rad="127000">
                    <a:srgbClr val="3A5782"/>
                  </a:glow>
                  <a:outerShdw blurRad="38100" dist="38100" dir="2700000" algn="tl">
                    <a:srgbClr val="000000">
                      <a:alpha val="43137"/>
                    </a:srgbClr>
                  </a:outerShdw>
                </a:effectLst>
              </a:rPr>
              <a:t>Atvadoties no efeziešu vecajiem, Pāvils pauda bažas par ārējām un iekšējām problēmām, ar kurām viņiem nāksies saskarties nākotnē (Ap.d.20:29-30).</a:t>
            </a: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323439"/>
          </a:xfrm>
          <a:prstGeom prst="rect">
            <a:avLst/>
          </a:prstGeom>
          <a:noFill/>
        </p:spPr>
        <p:txBody>
          <a:bodyPr wrap="square" rtlCol="0">
            <a:spAutoFit/>
          </a:bodyPr>
          <a:lstStyle/>
          <a:p>
            <a:pPr marL="342900" indent="-342900">
              <a:buFont typeface="+mj-lt"/>
              <a:buAutoNum type="arabicPeriod"/>
            </a:pPr>
            <a:r>
              <a:rPr lang="lv-LV" sz="2000" b="1" dirty="0">
                <a:solidFill>
                  <a:srgbClr val="FFFF99"/>
                </a:solidFill>
                <a:effectLst>
                  <a:glow rad="127000">
                    <a:srgbClr val="3A5782"/>
                  </a:glow>
                  <a:outerShdw blurRad="38100" dist="38100" dir="2700000" algn="tl">
                    <a:srgbClr val="000000">
                      <a:alpha val="43137"/>
                    </a:srgbClr>
                  </a:outerShdw>
                </a:effectLst>
              </a:rPr>
              <a:t>Plēsīgi vilki. </a:t>
            </a:r>
            <a:r>
              <a:rPr lang="lv-LV" sz="2000" b="1" dirty="0">
                <a:solidFill>
                  <a:schemeClr val="bg1"/>
                </a:solidFill>
                <a:effectLst>
                  <a:glow rad="127000">
                    <a:srgbClr val="3A5782"/>
                  </a:glow>
                  <a:outerShdw blurRad="38100" dist="38100" dir="2700000" algn="tl">
                    <a:srgbClr val="000000">
                      <a:alpha val="43137"/>
                    </a:srgbClr>
                  </a:outerShdw>
                </a:effectLst>
              </a:rPr>
              <a:t>No 64. līdz 311. gadam (</a:t>
            </a:r>
            <a:r>
              <a:rPr lang="lv-LV" sz="2000" b="1" dirty="0" err="1">
                <a:solidFill>
                  <a:schemeClr val="bg1"/>
                </a:solidFill>
                <a:effectLst>
                  <a:glow rad="127000">
                    <a:srgbClr val="3A5782"/>
                  </a:glow>
                  <a:outerShdw blurRad="38100" dist="38100" dir="2700000" algn="tl">
                    <a:srgbClr val="000000">
                      <a:alpha val="43137"/>
                    </a:srgbClr>
                  </a:outerShdw>
                </a:effectLst>
              </a:rPr>
              <a:t>Serdikas</a:t>
            </a:r>
            <a:r>
              <a:rPr lang="lv-LV" sz="2000" b="1" dirty="0">
                <a:solidFill>
                  <a:schemeClr val="bg1"/>
                </a:solidFill>
                <a:effectLst>
                  <a:glow rad="127000">
                    <a:srgbClr val="3A5782"/>
                  </a:glow>
                  <a:outerShdw blurRad="38100" dist="38100" dir="2700000" algn="tl">
                    <a:srgbClr val="000000">
                      <a:alpha val="43137"/>
                    </a:srgbClr>
                  </a:outerShdw>
                </a:effectLst>
              </a:rPr>
              <a:t> tolerances edikts) Baznīca cieta no nežēlīgām Romas impērijas vajāšanām.</a:t>
            </a:r>
          </a:p>
          <a:p>
            <a:pPr marL="342900" indent="-342900">
              <a:buFont typeface="+mj-lt"/>
              <a:buAutoNum type="arabicPeriod"/>
            </a:pPr>
            <a:r>
              <a:rPr lang="lv-LV" sz="2000" b="1" dirty="0">
                <a:solidFill>
                  <a:srgbClr val="FFFF99"/>
                </a:solidFill>
                <a:effectLst>
                  <a:glow rad="127000">
                    <a:srgbClr val="3A5782"/>
                  </a:glow>
                  <a:outerShdw blurRad="38100" dist="38100" dir="2700000" algn="tl">
                    <a:srgbClr val="000000">
                      <a:alpha val="43137"/>
                    </a:srgbClr>
                  </a:outerShdw>
                </a:effectLst>
              </a:rPr>
              <a:t>Ļaunprātīgi cilvēki. </a:t>
            </a:r>
            <a:r>
              <a:rPr lang="lv-LV" sz="2000" b="1" dirty="0">
                <a:solidFill>
                  <a:schemeClr val="bg1"/>
                </a:solidFill>
                <a:effectLst>
                  <a:glow rad="127000">
                    <a:srgbClr val="3A5782"/>
                  </a:glow>
                  <a:outerShdw blurRad="38100" dist="38100" dir="2700000" algn="tl">
                    <a:srgbClr val="000000">
                      <a:alpha val="43137"/>
                    </a:srgbClr>
                  </a:outerShdw>
                </a:effectLst>
              </a:rPr>
              <a:t>Sākot ar 4. gadsimtu, Baznīcā ienāca neatgriezti vīri, kuri sajauca pagānismu ar patiesību.</a:t>
            </a: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247868"/>
            <a:ext cx="3523824" cy="1631216"/>
          </a:xfrm>
          <a:prstGeom prst="rect">
            <a:avLst/>
          </a:prstGeom>
          <a:noFill/>
        </p:spPr>
        <p:txBody>
          <a:bodyPr wrap="square" rtlCol="0">
            <a:spAutoFit/>
          </a:bodyPr>
          <a:lstStyle/>
          <a:p>
            <a:pPr>
              <a:spcBef>
                <a:spcPts val="600"/>
              </a:spcBef>
            </a:pPr>
            <a:r>
              <a:rPr lang="lv-LV" sz="2000" b="1" dirty="0">
                <a:solidFill>
                  <a:schemeClr val="bg1"/>
                </a:solidFill>
                <a:effectLst>
                  <a:glow rad="127000">
                    <a:srgbClr val="3A5782"/>
                  </a:glow>
                  <a:outerShdw blurRad="38100" dist="38100" dir="2700000" algn="tl">
                    <a:srgbClr val="000000">
                      <a:alpha val="43137"/>
                    </a:srgbClr>
                  </a:outerShdw>
                </a:effectLst>
              </a:rPr>
              <a:t>Sātans izmantoja savu "iekšējo" stratēģiju, lai sagrozītu patiesību un ieviestu draudzēs </a:t>
            </a:r>
            <a:r>
              <a:rPr lang="lv-LV" sz="2000" b="1" dirty="0" err="1">
                <a:solidFill>
                  <a:schemeClr val="bg1"/>
                </a:solidFill>
                <a:effectLst>
                  <a:glow rad="127000">
                    <a:srgbClr val="3A5782"/>
                  </a:glow>
                  <a:outerShdw blurRad="38100" dist="38100" dir="2700000" algn="tl">
                    <a:srgbClr val="000000">
                      <a:alpha val="43137"/>
                    </a:srgbClr>
                  </a:outerShdw>
                </a:effectLst>
              </a:rPr>
              <a:t>elkdievību</a:t>
            </a:r>
            <a:r>
              <a:rPr lang="lv-LV" sz="2000" b="1" dirty="0">
                <a:solidFill>
                  <a:schemeClr val="bg1"/>
                </a:solidFill>
                <a:effectLst>
                  <a:glow rad="127000">
                    <a:srgbClr val="3A5782"/>
                  </a:glow>
                  <a:outerShdw blurRad="38100" dist="38100" dir="2700000" algn="tl">
                    <a:srgbClr val="000000">
                      <a:alpha val="43137"/>
                    </a:srgbClr>
                  </a:outerShdw>
                </a:effectLst>
              </a:rPr>
              <a:t> un svētdienas svinēšanu. </a:t>
            </a: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3986028"/>
              <a:ext cx="1424573" cy="2031325"/>
            </a:xfrm>
            <a:prstGeom prst="rect">
              <a:avLst/>
            </a:prstGeom>
            <a:noFill/>
          </p:spPr>
          <p:txBody>
            <a:bodyPr wrap="square">
              <a:spAutoFit/>
            </a:bodyPr>
            <a:lstStyle/>
            <a:p>
              <a:pPr algn="ctr"/>
              <a:r>
                <a:rPr lang="lv-LV" sz="1400" b="1" dirty="0"/>
                <a:t>Romas dieva Jupitera statuja uz Kapitolija kalna Romā, tika atkārtoti izmantota un pārveidota par svētā Pētera statuju.</a:t>
              </a:r>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144218"/>
            <a:ext cx="12192000" cy="707886"/>
          </a:xfrm>
          <a:prstGeom prst="rect">
            <a:avLst/>
          </a:prstGeom>
          <a:noFill/>
        </p:spPr>
        <p:txBody>
          <a:bodyPr wrap="square">
            <a:spAutoFit/>
          </a:bodyPr>
          <a:lstStyle/>
          <a:p>
            <a:r>
              <a:rPr lang="lv-LV" sz="2000" b="1" dirty="0">
                <a:solidFill>
                  <a:schemeClr val="bg1"/>
                </a:solidFill>
                <a:effectLst>
                  <a:glow rad="127000">
                    <a:srgbClr val="3A5782"/>
                  </a:glow>
                  <a:outerShdw blurRad="38100" dist="38100" dir="2700000" algn="tl">
                    <a:srgbClr val="000000">
                      <a:alpha val="43137"/>
                    </a:srgbClr>
                  </a:outerShdw>
                </a:effectLst>
              </a:rPr>
              <a:t>Kā Pāvils brīdināja, šīs kļūdas tika pieņemtas un paliks līdz laika galam starp tiem, kas nevēlas zināt patiesību (2.Tes.2:7-12). Noslēgumā cīņas pamatā būs kompromiss attiecībā uz sabatu.</a:t>
            </a: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459504"/>
            <a:ext cx="9278754" cy="1015663"/>
          </a:xfrm>
          <a:prstGeom prst="rect">
            <a:avLst/>
          </a:prstGeom>
          <a:noFill/>
        </p:spPr>
        <p:txBody>
          <a:bodyPr wrap="square">
            <a:spAutoFit/>
          </a:bodyPr>
          <a:lstStyle/>
          <a:p>
            <a:pPr algn="ctr"/>
            <a:r>
              <a:rPr lang="es-ES" sz="6000" b="1" dirty="0">
                <a:ln w="6600">
                  <a:solidFill>
                    <a:srgbClr val="5E2F0C"/>
                  </a:solidFill>
                  <a:prstDash val="solid"/>
                </a:ln>
                <a:solidFill>
                  <a:srgbClr val="FFFFFF"/>
                </a:solidFill>
                <a:effectLst>
                  <a:outerShdw dist="50800" dir="2700000" algn="tl" rotWithShape="0">
                    <a:srgbClr val="5E2F0C"/>
                  </a:outerShdw>
                </a:effectLst>
              </a:rPr>
              <a:t>CĪŅA PAR DIEVA VĀRDU</a:t>
            </a: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1" y="-48640"/>
            <a:ext cx="12191999" cy="769441"/>
          </a:xfrm>
          <a:prstGeom prst="rect">
            <a:avLst/>
          </a:prstGeom>
          <a:noFill/>
        </p:spPr>
        <p:txBody>
          <a:bodyPr wrap="square">
            <a:spAutoFit/>
          </a:bodyPr>
          <a:lstStyle/>
          <a:p>
            <a:pPr algn="ctr"/>
            <a:r>
              <a:rPr lang="lv-LV"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VĀRDA PASARGĀTI</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2034987" y="638565"/>
            <a:ext cx="8122024" cy="369332"/>
          </a:xfrm>
          <a:prstGeom prst="rect">
            <a:avLst/>
          </a:prstGeom>
          <a:noFill/>
        </p:spPr>
        <p:txBody>
          <a:bodyPr wrap="square">
            <a:spAutoFit/>
          </a:bodyPr>
          <a:lstStyle/>
          <a:p>
            <a:pPr algn="ctr"/>
            <a:r>
              <a:rPr lang="lv-LV" b="1" dirty="0">
                <a:solidFill>
                  <a:schemeClr val="accent5">
                    <a:lumMod val="75000"/>
                  </a:schemeClr>
                </a:solidFill>
                <a:latin typeface="Comic Sans MS" panose="030F0702030302020204" pitchFamily="66" charset="0"/>
              </a:rPr>
              <a:t>“Svētī tos patiesībā; Tavi Vārdi ir patiesība.” </a:t>
            </a:r>
            <a:r>
              <a:rPr lang="lv-LV" sz="1400" b="1" dirty="0">
                <a:solidFill>
                  <a:schemeClr val="accent5">
                    <a:lumMod val="75000"/>
                  </a:schemeClr>
                </a:solidFill>
                <a:latin typeface="Comic Sans MS" panose="030F0702030302020204" pitchFamily="66" charset="0"/>
              </a:rPr>
              <a:t>(Jāņa 17:17)</a:t>
            </a: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707886"/>
          </a:xfrm>
          <a:prstGeom prst="rect">
            <a:avLst/>
          </a:prstGeom>
          <a:noFill/>
        </p:spPr>
        <p:txBody>
          <a:bodyPr wrap="square" rtlCol="0">
            <a:spAutoFit/>
          </a:bodyPr>
          <a:lstStyle/>
          <a:p>
            <a:pPr>
              <a:spcBef>
                <a:spcPts val="600"/>
              </a:spcBef>
            </a:pPr>
            <a:r>
              <a:rPr lang="lv-LV" sz="2000" b="1" dirty="0"/>
              <a:t>Bībele ir nekļūdīga Dieva gribas atklāsme. Tajā ir atklāts debesu plāns cilvēces glābšanai.</a:t>
            </a:r>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8393" y="3881594"/>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03690"/>
            <a:ext cx="5128532" cy="1631216"/>
          </a:xfrm>
          <a:prstGeom prst="rect">
            <a:avLst/>
          </a:prstGeom>
          <a:noFill/>
        </p:spPr>
        <p:txBody>
          <a:bodyPr wrap="square">
            <a:spAutoFit/>
          </a:bodyPr>
          <a:lstStyle/>
          <a:p>
            <a:pPr>
              <a:spcBef>
                <a:spcPts val="600"/>
              </a:spcBef>
            </a:pPr>
            <a:r>
              <a:rPr lang="lv-LV" sz="2000" b="1" dirty="0"/>
              <a:t>Ja noraidām daļu no Vārda (piemēram, 1.Moz.1. un 2.n. par radīšanas aprakstu), noraidot jebkuru no tajā mācītajām doktrīnām. Tad, kāda drošība būtu, lai uzticētos pārējai Bībeles daļai?</a:t>
            </a:r>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1" y="4060793"/>
            <a:ext cx="3518289" cy="1015663"/>
          </a:xfrm>
          <a:custGeom>
            <a:avLst/>
            <a:gdLst>
              <a:gd name="connsiteX0" fmla="*/ 0 w 3518289"/>
              <a:gd name="connsiteY0" fmla="*/ 0 h 1015663"/>
              <a:gd name="connsiteX1" fmla="*/ 586382 w 3518289"/>
              <a:gd name="connsiteY1" fmla="*/ 0 h 1015663"/>
              <a:gd name="connsiteX2" fmla="*/ 1102397 w 3518289"/>
              <a:gd name="connsiteY2" fmla="*/ 0 h 1015663"/>
              <a:gd name="connsiteX3" fmla="*/ 1618413 w 3518289"/>
              <a:gd name="connsiteY3" fmla="*/ 0 h 1015663"/>
              <a:gd name="connsiteX4" fmla="*/ 2204794 w 3518289"/>
              <a:gd name="connsiteY4" fmla="*/ 0 h 1015663"/>
              <a:gd name="connsiteX5" fmla="*/ 2755993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2931908 w 3518289"/>
              <a:gd name="connsiteY9" fmla="*/ 1015663 h 1015663"/>
              <a:gd name="connsiteX10" fmla="*/ 2380709 w 3518289"/>
              <a:gd name="connsiteY10" fmla="*/ 1015663 h 1015663"/>
              <a:gd name="connsiteX11" fmla="*/ 1723962 w 3518289"/>
              <a:gd name="connsiteY11" fmla="*/ 1015663 h 1015663"/>
              <a:gd name="connsiteX12" fmla="*/ 1207946 w 3518289"/>
              <a:gd name="connsiteY12" fmla="*/ 1015663 h 1015663"/>
              <a:gd name="connsiteX13" fmla="*/ 691930 w 3518289"/>
              <a:gd name="connsiteY13" fmla="*/ 1015663 h 1015663"/>
              <a:gd name="connsiteX14" fmla="*/ 0 w 3518289"/>
              <a:gd name="connsiteY14" fmla="*/ 1015663 h 1015663"/>
              <a:gd name="connsiteX15" fmla="*/ 0 w 3518289"/>
              <a:gd name="connsiteY15" fmla="*/ 497675 h 1015663"/>
              <a:gd name="connsiteX16" fmla="*/ 0 w 3518289"/>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015663"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73807" y="221136"/>
                  <a:pt x="3474539" y="334133"/>
                  <a:pt x="3518289" y="487518"/>
                </a:cubicBezTo>
                <a:cubicBezTo>
                  <a:pt x="3562039" y="640903"/>
                  <a:pt x="3458027" y="772221"/>
                  <a:pt x="3518289" y="1015663"/>
                </a:cubicBezTo>
                <a:cubicBezTo>
                  <a:pt x="3246028" y="1068682"/>
                  <a:pt x="3112951" y="968525"/>
                  <a:pt x="2931908" y="1015663"/>
                </a:cubicBezTo>
                <a:cubicBezTo>
                  <a:pt x="2750865" y="1062801"/>
                  <a:pt x="2617154" y="1014553"/>
                  <a:pt x="2380709" y="1015663"/>
                </a:cubicBezTo>
                <a:cubicBezTo>
                  <a:pt x="2144264" y="1016773"/>
                  <a:pt x="1936205" y="937190"/>
                  <a:pt x="1723962" y="1015663"/>
                </a:cubicBezTo>
                <a:cubicBezTo>
                  <a:pt x="1511719" y="1094136"/>
                  <a:pt x="1402813" y="977241"/>
                  <a:pt x="1207946" y="1015663"/>
                </a:cubicBezTo>
                <a:cubicBezTo>
                  <a:pt x="1013079" y="1054085"/>
                  <a:pt x="853529" y="973931"/>
                  <a:pt x="691930" y="1015663"/>
                </a:cubicBezTo>
                <a:cubicBezTo>
                  <a:pt x="530331" y="1057395"/>
                  <a:pt x="193860" y="1000963"/>
                  <a:pt x="0" y="1015663"/>
                </a:cubicBezTo>
                <a:cubicBezTo>
                  <a:pt x="-56877" y="769209"/>
                  <a:pt x="33108" y="643748"/>
                  <a:pt x="0" y="497675"/>
                </a:cubicBezTo>
                <a:cubicBezTo>
                  <a:pt x="-33108" y="351602"/>
                  <a:pt x="4357" y="220356"/>
                  <a:pt x="0" y="0"/>
                </a:cubicBezTo>
                <a:close/>
              </a:path>
              <a:path w="3518289" h="1015663"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21014" y="198394"/>
                  <a:pt x="3488834" y="328515"/>
                  <a:pt x="3518289" y="487518"/>
                </a:cubicBezTo>
                <a:cubicBezTo>
                  <a:pt x="3547744" y="646521"/>
                  <a:pt x="3476463" y="789465"/>
                  <a:pt x="3518289" y="1015663"/>
                </a:cubicBezTo>
                <a:cubicBezTo>
                  <a:pt x="3269020" y="1059547"/>
                  <a:pt x="3177404" y="1003230"/>
                  <a:pt x="3002273" y="1015663"/>
                </a:cubicBezTo>
                <a:cubicBezTo>
                  <a:pt x="2827142" y="1028096"/>
                  <a:pt x="2635706" y="1013768"/>
                  <a:pt x="2345526" y="1015663"/>
                </a:cubicBezTo>
                <a:cubicBezTo>
                  <a:pt x="2055346" y="1017558"/>
                  <a:pt x="1907072" y="982083"/>
                  <a:pt x="1688779" y="1015663"/>
                </a:cubicBezTo>
                <a:cubicBezTo>
                  <a:pt x="1470486" y="1049243"/>
                  <a:pt x="1299668" y="954038"/>
                  <a:pt x="1067214" y="1015663"/>
                </a:cubicBezTo>
                <a:cubicBezTo>
                  <a:pt x="834760" y="1077288"/>
                  <a:pt x="803347" y="992895"/>
                  <a:pt x="551199" y="1015663"/>
                </a:cubicBezTo>
                <a:cubicBezTo>
                  <a:pt x="299051" y="1038431"/>
                  <a:pt x="133357" y="967366"/>
                  <a:pt x="0" y="1015663"/>
                </a:cubicBezTo>
                <a:cubicBezTo>
                  <a:pt x="-5204" y="777892"/>
                  <a:pt x="40693" y="740264"/>
                  <a:pt x="0" y="538301"/>
                </a:cubicBezTo>
                <a:cubicBezTo>
                  <a:pt x="-40693" y="336338"/>
                  <a:pt x="25393" y="155709"/>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es-ES" sz="2000" b="1" dirty="0">
                <a:solidFill>
                  <a:schemeClr val="accent6">
                    <a:lumMod val="50000"/>
                  </a:schemeClr>
                </a:solidFill>
              </a:rPr>
              <a:t>“</a:t>
            </a:r>
            <a:r>
              <a:rPr lang="lv-LV" sz="2000" b="1" dirty="0">
                <a:solidFill>
                  <a:schemeClr val="accent6">
                    <a:lumMod val="50000"/>
                  </a:schemeClr>
                </a:solidFill>
              </a:rPr>
              <a:t>Tavs Vārds ir manu kāju spīdeklis un gaišums uz maniem ceļiem.</a:t>
            </a:r>
            <a:r>
              <a:rPr lang="es-ES" sz="2000" b="1" dirty="0">
                <a:solidFill>
                  <a:schemeClr val="accent6">
                    <a:lumMod val="50000"/>
                  </a:schemeClr>
                </a:solidFill>
              </a:rPr>
              <a:t>” </a:t>
            </a:r>
            <a:r>
              <a:rPr lang="es-ES" b="1" dirty="0">
                <a:solidFill>
                  <a:schemeClr val="accent6">
                    <a:lumMod val="50000"/>
                  </a:schemeClr>
                </a:solidFill>
              </a:rPr>
              <a:t>(</a:t>
            </a:r>
            <a:r>
              <a:rPr lang="lv-LV" b="1" dirty="0" err="1">
                <a:solidFill>
                  <a:schemeClr val="accent6">
                    <a:lumMod val="50000"/>
                  </a:schemeClr>
                </a:solidFill>
              </a:rPr>
              <a:t>Ps</a:t>
            </a:r>
            <a:r>
              <a:rPr lang="lv-LV" b="1" dirty="0">
                <a:solidFill>
                  <a:schemeClr val="accent6">
                    <a:lumMod val="50000"/>
                  </a:schemeClr>
                </a:solidFill>
              </a:rPr>
              <a:t>.</a:t>
            </a:r>
            <a:r>
              <a:rPr lang="es-ES" b="1" dirty="0">
                <a:solidFill>
                  <a:schemeClr val="accent6">
                    <a:lumMod val="50000"/>
                  </a:schemeClr>
                </a:solidFill>
              </a:rPr>
              <a:t>119:105)</a:t>
            </a:r>
          </a:p>
        </p:txBody>
      </p:sp>
      <p:sp>
        <p:nvSpPr>
          <p:cNvPr id="2" name="CuadroTexto 1">
            <a:extLst>
              <a:ext uri="{FF2B5EF4-FFF2-40B4-BE49-F238E27FC236}">
                <a16:creationId xmlns:a16="http://schemas.microsoft.com/office/drawing/2014/main" id="{99847F1A-9664-1EE0-078D-A262FB477A80}"/>
              </a:ext>
            </a:extLst>
          </p:cNvPr>
          <p:cNvSpPr txBox="1"/>
          <p:nvPr/>
        </p:nvSpPr>
        <p:spPr>
          <a:xfrm>
            <a:off x="8406741" y="5257652"/>
            <a:ext cx="3518289" cy="984885"/>
          </a:xfrm>
          <a:custGeom>
            <a:avLst/>
            <a:gdLst>
              <a:gd name="connsiteX0" fmla="*/ 0 w 3518289"/>
              <a:gd name="connsiteY0" fmla="*/ 0 h 984885"/>
              <a:gd name="connsiteX1" fmla="*/ 586382 w 3518289"/>
              <a:gd name="connsiteY1" fmla="*/ 0 h 984885"/>
              <a:gd name="connsiteX2" fmla="*/ 1102397 w 3518289"/>
              <a:gd name="connsiteY2" fmla="*/ 0 h 984885"/>
              <a:gd name="connsiteX3" fmla="*/ 1618413 w 3518289"/>
              <a:gd name="connsiteY3" fmla="*/ 0 h 984885"/>
              <a:gd name="connsiteX4" fmla="*/ 2204794 w 3518289"/>
              <a:gd name="connsiteY4" fmla="*/ 0 h 984885"/>
              <a:gd name="connsiteX5" fmla="*/ 2755993 w 3518289"/>
              <a:gd name="connsiteY5" fmla="*/ 0 h 984885"/>
              <a:gd name="connsiteX6" fmla="*/ 3518289 w 3518289"/>
              <a:gd name="connsiteY6" fmla="*/ 0 h 984885"/>
              <a:gd name="connsiteX7" fmla="*/ 3518289 w 3518289"/>
              <a:gd name="connsiteY7" fmla="*/ 472745 h 984885"/>
              <a:gd name="connsiteX8" fmla="*/ 3518289 w 3518289"/>
              <a:gd name="connsiteY8" fmla="*/ 984885 h 984885"/>
              <a:gd name="connsiteX9" fmla="*/ 2931908 w 3518289"/>
              <a:gd name="connsiteY9" fmla="*/ 984885 h 984885"/>
              <a:gd name="connsiteX10" fmla="*/ 2380709 w 3518289"/>
              <a:gd name="connsiteY10" fmla="*/ 984885 h 984885"/>
              <a:gd name="connsiteX11" fmla="*/ 1723962 w 3518289"/>
              <a:gd name="connsiteY11" fmla="*/ 984885 h 984885"/>
              <a:gd name="connsiteX12" fmla="*/ 1207946 w 3518289"/>
              <a:gd name="connsiteY12" fmla="*/ 984885 h 984885"/>
              <a:gd name="connsiteX13" fmla="*/ 691930 w 3518289"/>
              <a:gd name="connsiteY13" fmla="*/ 984885 h 984885"/>
              <a:gd name="connsiteX14" fmla="*/ 0 w 3518289"/>
              <a:gd name="connsiteY14" fmla="*/ 984885 h 984885"/>
              <a:gd name="connsiteX15" fmla="*/ 0 w 3518289"/>
              <a:gd name="connsiteY15" fmla="*/ 482594 h 984885"/>
              <a:gd name="connsiteX16" fmla="*/ 0 w 3518289"/>
              <a:gd name="connsiteY16" fmla="*/ 0 h 98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984885"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72360" y="203539"/>
                  <a:pt x="3482893" y="370610"/>
                  <a:pt x="3518289" y="472745"/>
                </a:cubicBezTo>
                <a:cubicBezTo>
                  <a:pt x="3553685" y="574880"/>
                  <a:pt x="3504682" y="804852"/>
                  <a:pt x="3518289" y="984885"/>
                </a:cubicBezTo>
                <a:cubicBezTo>
                  <a:pt x="3246028" y="1037904"/>
                  <a:pt x="3112951" y="937747"/>
                  <a:pt x="2931908" y="984885"/>
                </a:cubicBezTo>
                <a:cubicBezTo>
                  <a:pt x="2750865" y="1032023"/>
                  <a:pt x="2617154" y="983775"/>
                  <a:pt x="2380709" y="984885"/>
                </a:cubicBezTo>
                <a:cubicBezTo>
                  <a:pt x="2144264" y="985995"/>
                  <a:pt x="1936205" y="906412"/>
                  <a:pt x="1723962" y="984885"/>
                </a:cubicBezTo>
                <a:cubicBezTo>
                  <a:pt x="1511719" y="1063358"/>
                  <a:pt x="1402813" y="946463"/>
                  <a:pt x="1207946" y="984885"/>
                </a:cubicBezTo>
                <a:cubicBezTo>
                  <a:pt x="1013079" y="1023307"/>
                  <a:pt x="853529" y="943153"/>
                  <a:pt x="691930" y="984885"/>
                </a:cubicBezTo>
                <a:cubicBezTo>
                  <a:pt x="530331" y="1026617"/>
                  <a:pt x="193860" y="970185"/>
                  <a:pt x="0" y="984885"/>
                </a:cubicBezTo>
                <a:cubicBezTo>
                  <a:pt x="-41761" y="863177"/>
                  <a:pt x="9096" y="604264"/>
                  <a:pt x="0" y="482594"/>
                </a:cubicBezTo>
                <a:cubicBezTo>
                  <a:pt x="-9096" y="360924"/>
                  <a:pt x="36513" y="195102"/>
                  <a:pt x="0" y="0"/>
                </a:cubicBezTo>
                <a:close/>
              </a:path>
              <a:path w="3518289" h="984885"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55866" y="126934"/>
                  <a:pt x="3490065" y="278974"/>
                  <a:pt x="3518289" y="472745"/>
                </a:cubicBezTo>
                <a:cubicBezTo>
                  <a:pt x="3546513" y="666517"/>
                  <a:pt x="3471446" y="879809"/>
                  <a:pt x="3518289" y="984885"/>
                </a:cubicBezTo>
                <a:cubicBezTo>
                  <a:pt x="3269020" y="1028769"/>
                  <a:pt x="3177404" y="972452"/>
                  <a:pt x="3002273" y="984885"/>
                </a:cubicBezTo>
                <a:cubicBezTo>
                  <a:pt x="2827142" y="997318"/>
                  <a:pt x="2635706" y="982990"/>
                  <a:pt x="2345526" y="984885"/>
                </a:cubicBezTo>
                <a:cubicBezTo>
                  <a:pt x="2055346" y="986780"/>
                  <a:pt x="1907072" y="951305"/>
                  <a:pt x="1688779" y="984885"/>
                </a:cubicBezTo>
                <a:cubicBezTo>
                  <a:pt x="1470486" y="1018465"/>
                  <a:pt x="1299668" y="923260"/>
                  <a:pt x="1067214" y="984885"/>
                </a:cubicBezTo>
                <a:cubicBezTo>
                  <a:pt x="834760" y="1046510"/>
                  <a:pt x="803347" y="962117"/>
                  <a:pt x="551199" y="984885"/>
                </a:cubicBezTo>
                <a:cubicBezTo>
                  <a:pt x="299051" y="1007653"/>
                  <a:pt x="133357" y="936588"/>
                  <a:pt x="0" y="984885"/>
                </a:cubicBezTo>
                <a:cubicBezTo>
                  <a:pt x="-28877" y="820550"/>
                  <a:pt x="24348" y="737342"/>
                  <a:pt x="0" y="521989"/>
                </a:cubicBezTo>
                <a:cubicBezTo>
                  <a:pt x="-24348" y="306636"/>
                  <a:pt x="12969" y="202797"/>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es-ES" sz="2000" b="1" dirty="0">
                <a:solidFill>
                  <a:schemeClr val="accent1">
                    <a:lumMod val="50000"/>
                  </a:schemeClr>
                </a:solidFill>
              </a:rPr>
              <a:t>“</a:t>
            </a:r>
            <a:r>
              <a:rPr lang="lv-LV" sz="2000" b="1" dirty="0">
                <a:solidFill>
                  <a:schemeClr val="accent1">
                    <a:lumMod val="50000"/>
                  </a:schemeClr>
                </a:solidFill>
              </a:rPr>
              <a:t>Tavi Vārdi, apgaismo un dara vientiesīgos gudrus.</a:t>
            </a:r>
            <a:r>
              <a:rPr lang="es-ES" sz="2000" b="1" dirty="0">
                <a:solidFill>
                  <a:schemeClr val="accent1">
                    <a:lumMod val="50000"/>
                  </a:schemeClr>
                </a:solidFill>
              </a:rPr>
              <a:t>”</a:t>
            </a:r>
            <a:br>
              <a:rPr lang="es-ES" sz="2000" b="1" dirty="0">
                <a:solidFill>
                  <a:schemeClr val="accent1">
                    <a:lumMod val="50000"/>
                  </a:schemeClr>
                </a:solidFill>
              </a:rPr>
            </a:br>
            <a:r>
              <a:rPr lang="es-ES" b="1" dirty="0">
                <a:solidFill>
                  <a:schemeClr val="accent1">
                    <a:lumMod val="50000"/>
                  </a:schemeClr>
                </a:solidFill>
              </a:rPr>
              <a:t>(</a:t>
            </a:r>
            <a:r>
              <a:rPr lang="lv-LV" b="1" dirty="0" err="1">
                <a:solidFill>
                  <a:schemeClr val="accent1">
                    <a:lumMod val="50000"/>
                  </a:schemeClr>
                </a:solidFill>
              </a:rPr>
              <a:t>Ps</a:t>
            </a:r>
            <a:r>
              <a:rPr lang="lv-LV" b="1" dirty="0">
                <a:solidFill>
                  <a:schemeClr val="accent1">
                    <a:lumMod val="50000"/>
                  </a:schemeClr>
                </a:solidFill>
              </a:rPr>
              <a:t>.</a:t>
            </a:r>
            <a:r>
              <a:rPr lang="es-ES" b="1" dirty="0">
                <a:solidFill>
                  <a:schemeClr val="accent1">
                    <a:lumMod val="50000"/>
                  </a:schemeClr>
                </a:solidFill>
              </a:rPr>
              <a:t>119:130 )</a:t>
            </a:r>
          </a:p>
        </p:txBody>
      </p:sp>
      <p:sp>
        <p:nvSpPr>
          <p:cNvPr id="7" name="CuadroTexto 6">
            <a:extLst>
              <a:ext uri="{FF2B5EF4-FFF2-40B4-BE49-F238E27FC236}">
                <a16:creationId xmlns:a16="http://schemas.microsoft.com/office/drawing/2014/main" id="{D48C1833-F17A-048E-F421-11B314694990}"/>
              </a:ext>
            </a:extLst>
          </p:cNvPr>
          <p:cNvSpPr txBox="1"/>
          <p:nvPr/>
        </p:nvSpPr>
        <p:spPr>
          <a:xfrm>
            <a:off x="4942957" y="2461283"/>
            <a:ext cx="7163699" cy="1015663"/>
          </a:xfrm>
          <a:prstGeom prst="rect">
            <a:avLst/>
          </a:prstGeom>
          <a:noFill/>
        </p:spPr>
        <p:txBody>
          <a:bodyPr wrap="square">
            <a:spAutoFit/>
          </a:bodyPr>
          <a:lstStyle/>
          <a:p>
            <a:pPr>
              <a:spcBef>
                <a:spcPts val="600"/>
              </a:spcBef>
            </a:pPr>
            <a:r>
              <a:rPr lang="lv-LV" sz="2000" b="1" dirty="0"/>
              <a:t>Tajā mēs atrodam velna stratēģiju, radīšanu, Jēzus piedzimšanu, dzīvi, nāvi, augšāmcelšanos un aizlūgšanu, grēku piedošanu, otro atnākšanu, mūžīgo dzīvi Jaunajā zemē.....</a:t>
            </a:r>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42957" y="1768786"/>
            <a:ext cx="7163698" cy="707886"/>
          </a:xfrm>
          <a:prstGeom prst="rect">
            <a:avLst/>
          </a:prstGeom>
          <a:noFill/>
        </p:spPr>
        <p:txBody>
          <a:bodyPr wrap="square">
            <a:spAutoFit/>
          </a:bodyPr>
          <a:lstStyle/>
          <a:p>
            <a:pPr>
              <a:spcBef>
                <a:spcPts val="600"/>
              </a:spcBef>
            </a:pPr>
            <a:r>
              <a:rPr lang="lv-LV" sz="2000" b="1" dirty="0"/>
              <a:t>Tāpēc mūsu drošība ir atrodama tikai Bībelē un katrā no tās grāmatām, nodaļām un pantiem (2.Tim.3:16).</a:t>
            </a:r>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3600" b="1" dirty="0">
                <a:ln/>
                <a:solidFill>
                  <a:schemeClr val="accent4"/>
                </a:solidFill>
              </a:rPr>
              <a:t>CILVĒKA </a:t>
            </a:r>
            <a:r>
              <a:rPr lang="lv-LV" sz="3600" b="1" dirty="0">
                <a:ln/>
                <a:solidFill>
                  <a:schemeClr val="accent4"/>
                </a:solidFill>
              </a:rPr>
              <a:t>DOMAS ĀRPUS RAKSTIEM</a:t>
            </a:r>
            <a:endParaRPr lang="es-ES" sz="3600" b="1" dirty="0">
              <a:ln/>
              <a:solidFill>
                <a:schemeClr val="accent4"/>
              </a:solidFill>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2" y="605822"/>
            <a:ext cx="6781322" cy="646331"/>
          </a:xfrm>
          <a:prstGeom prst="rect">
            <a:avLst/>
          </a:prstGeom>
          <a:noFill/>
        </p:spPr>
        <p:txBody>
          <a:bodyPr wrap="square">
            <a:spAutoFit/>
          </a:bodyPr>
          <a:lstStyle/>
          <a:p>
            <a:pPr algn="ctr"/>
            <a:r>
              <a:rPr lang="es-ES" b="1" dirty="0">
                <a:solidFill>
                  <a:srgbClr val="A0DDE0"/>
                </a:solidFill>
                <a:effectLst>
                  <a:outerShdw blurRad="38100" dist="38100" dir="2700000" algn="tl">
                    <a:srgbClr val="000000">
                      <a:alpha val="43137"/>
                    </a:srgbClr>
                  </a:outerShdw>
                </a:effectLst>
                <a:latin typeface="Comic Sans MS" panose="030F0702030302020204" pitchFamily="66" charset="0"/>
              </a:rPr>
              <a:t>“</a:t>
            </a:r>
            <a:r>
              <a:rPr lang="lv-LV" b="1" dirty="0">
                <a:solidFill>
                  <a:srgbClr val="A0DDE0"/>
                </a:solidFill>
                <a:effectLst>
                  <a:outerShdw blurRad="38100" dist="38100" dir="2700000" algn="tl">
                    <a:srgbClr val="000000">
                      <a:alpha val="43137"/>
                    </a:srgbClr>
                  </a:outerShdw>
                </a:effectLst>
                <a:latin typeface="Comic Sans MS" panose="030F0702030302020204" pitchFamily="66" charset="0"/>
              </a:rPr>
              <a:t>Dažam cilvēkam kāds ceļš iesākumā visai patīk, bet beigu beigās tas viņu tomēr noved nāvē.</a:t>
            </a:r>
            <a:r>
              <a:rPr lang="es-ES" b="1" dirty="0">
                <a:solidFill>
                  <a:srgbClr val="A0DDE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A0DDE0"/>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rgbClr val="A0DDE0"/>
                </a:solidFill>
                <a:effectLst>
                  <a:outerShdw blurRad="38100" dist="38100" dir="2700000" algn="tl">
                    <a:srgbClr val="000000">
                      <a:alpha val="43137"/>
                    </a:srgbClr>
                  </a:outerShdw>
                </a:effectLst>
                <a:latin typeface="Comic Sans MS" panose="030F0702030302020204" pitchFamily="66" charset="0"/>
              </a:rPr>
              <a:t>S.pam</a:t>
            </a:r>
            <a:r>
              <a:rPr lang="lv-LV" sz="1400" b="1" dirty="0">
                <a:solidFill>
                  <a:srgbClr val="A0DDE0"/>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A0DDE0"/>
                </a:solidFill>
                <a:effectLst>
                  <a:outerShdw blurRad="38100" dist="38100" dir="2700000" algn="tl">
                    <a:srgbClr val="000000">
                      <a:alpha val="43137"/>
                    </a:srgbClr>
                  </a:outerShdw>
                </a:effectLst>
                <a:latin typeface="Comic Sans MS" panose="030F0702030302020204" pitchFamily="66" charset="0"/>
              </a:rPr>
              <a:t>16:25)</a:t>
            </a: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313648"/>
            <a:ext cx="5688049" cy="707886"/>
          </a:xfrm>
          <a:prstGeom prst="rect">
            <a:avLst/>
          </a:prstGeom>
          <a:noFill/>
        </p:spPr>
        <p:txBody>
          <a:bodyPr wrap="square" rtlCol="0">
            <a:spAutoFit/>
          </a:bodyPr>
          <a:lstStyle/>
          <a:p>
            <a:pPr>
              <a:spcBef>
                <a:spcPts val="600"/>
              </a:spcBef>
            </a:pPr>
            <a:r>
              <a:rPr lang="lv-LV" sz="2000" b="1" dirty="0">
                <a:solidFill>
                  <a:schemeClr val="bg1"/>
                </a:solidFill>
                <a:effectLst>
                  <a:glow rad="127000">
                    <a:srgbClr val="474062"/>
                  </a:glow>
                  <a:outerShdw blurRad="38100" dist="38100" dir="2700000" algn="tl">
                    <a:srgbClr val="000000">
                      <a:alpha val="43137"/>
                    </a:srgbClr>
                  </a:outerShdw>
                </a:effectLst>
              </a:rPr>
              <a:t>Ja Dievs ir iedvesmojis Bībeli, tad kurš var to interpretēt (2.Pēt.1:20; Jņ.14:26)?</a:t>
            </a: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30" y="3513970"/>
            <a:ext cx="7588570" cy="707886"/>
          </a:xfrm>
          <a:prstGeom prst="rect">
            <a:avLst/>
          </a:prstGeom>
          <a:noFill/>
        </p:spPr>
        <p:txBody>
          <a:bodyPr wrap="square">
            <a:spAutoFit/>
          </a:bodyPr>
          <a:lstStyle/>
          <a:p>
            <a:pPr>
              <a:spcBef>
                <a:spcPts val="600"/>
              </a:spcBef>
            </a:pPr>
            <a:r>
              <a:rPr lang="lv-LV" sz="2000" b="1" dirty="0">
                <a:solidFill>
                  <a:schemeClr val="bg1"/>
                </a:solidFill>
                <a:effectLst>
                  <a:glow rad="127000">
                    <a:srgbClr val="474062"/>
                  </a:glow>
                  <a:outerShdw blurRad="38100" dist="38100" dir="2700000" algn="tl">
                    <a:srgbClr val="000000">
                      <a:alpha val="43137"/>
                    </a:srgbClr>
                  </a:outerShdw>
                </a:effectLst>
              </a:rPr>
              <a:t>Cilvēciskās domāšanas piemērs ir augstā kritika, kas kopš 18. gadsimta ir piedāvājusi "zinātnisku" Bībeles interpretāciju.</a:t>
            </a: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9" y="2043584"/>
            <a:ext cx="7588570" cy="1323439"/>
          </a:xfrm>
          <a:prstGeom prst="rect">
            <a:avLst/>
          </a:prstGeom>
          <a:noFill/>
        </p:spPr>
        <p:txBody>
          <a:bodyPr wrap="square">
            <a:spAutoFit/>
          </a:bodyPr>
          <a:lstStyle/>
          <a:p>
            <a:pPr>
              <a:spcBef>
                <a:spcPts val="600"/>
              </a:spcBef>
            </a:pPr>
            <a:r>
              <a:rPr lang="lv-LV" sz="2000" b="1" dirty="0">
                <a:solidFill>
                  <a:schemeClr val="bg1"/>
                </a:solidFill>
                <a:effectLst>
                  <a:glow rad="127000">
                    <a:srgbClr val="474062"/>
                  </a:glow>
                  <a:outerShdw blurRad="38100" dist="38100" dir="2700000" algn="tl">
                    <a:srgbClr val="000000">
                      <a:alpha val="43137"/>
                    </a:srgbClr>
                  </a:outerShdw>
                </a:effectLst>
              </a:rPr>
              <a:t>Bez Svētā Gara palīdzības neviens cilvēks nespēj pareizi interpretēt Bībeli, jo "kam nav Gara, tas nepieņem to, kas nāk no Dieva Gara, jo viņam tā ir ģeķība. Viņš to nespēj saprast, jo tas ir garīgi apspriežams" (1. </a:t>
            </a:r>
            <a:r>
              <a:rPr lang="lv-LV" sz="2000" b="1" dirty="0" err="1">
                <a:solidFill>
                  <a:schemeClr val="bg1"/>
                </a:solidFill>
                <a:effectLst>
                  <a:glow rad="127000">
                    <a:srgbClr val="474062"/>
                  </a:glow>
                  <a:outerShdw blurRad="38100" dist="38100" dir="2700000" algn="tl">
                    <a:srgbClr val="000000">
                      <a:alpha val="43137"/>
                    </a:srgbClr>
                  </a:outerShdw>
                </a:effectLst>
              </a:rPr>
              <a:t>Kor</a:t>
            </a:r>
            <a:r>
              <a:rPr lang="lv-LV" sz="2000" b="1" dirty="0">
                <a:solidFill>
                  <a:schemeClr val="bg1"/>
                </a:solidFill>
                <a:effectLst>
                  <a:glow rad="127000">
                    <a:srgbClr val="474062"/>
                  </a:glow>
                  <a:outerShdw blurRad="38100" dist="38100" dir="2700000" algn="tl">
                    <a:srgbClr val="000000">
                      <a:alpha val="43137"/>
                    </a:srgbClr>
                  </a:outerShdw>
                </a:effectLst>
              </a:rPr>
              <a:t> .2:14).</a:t>
            </a: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603427" y="6080053"/>
            <a:ext cx="7588569" cy="707886"/>
          </a:xfrm>
          <a:prstGeom prst="rect">
            <a:avLst/>
          </a:prstGeom>
          <a:noFill/>
        </p:spPr>
        <p:txBody>
          <a:bodyPr wrap="square">
            <a:spAutoFit/>
          </a:bodyPr>
          <a:lstStyle/>
          <a:p>
            <a:pPr>
              <a:spcBef>
                <a:spcPts val="600"/>
              </a:spcBef>
            </a:pPr>
            <a:r>
              <a:rPr lang="lv-LV" sz="2000" b="1" dirty="0">
                <a:solidFill>
                  <a:schemeClr val="bg1"/>
                </a:solidFill>
                <a:effectLst>
                  <a:glow rad="127000">
                    <a:srgbClr val="474062"/>
                  </a:glow>
                  <a:outerShdw blurRad="38100" dist="38100" dir="2700000" algn="tl">
                    <a:srgbClr val="000000">
                      <a:alpha val="43137"/>
                    </a:srgbClr>
                  </a:outerShdw>
                </a:effectLst>
              </a:rPr>
              <a:t>Nav šaubu, ka ienaidnieks izdomā ceļus, kas šķiet taisni, bet viņa mērķis ir nāve (</a:t>
            </a:r>
            <a:r>
              <a:rPr lang="lv-LV" sz="2000" b="1" dirty="0" err="1">
                <a:solidFill>
                  <a:schemeClr val="bg1"/>
                </a:solidFill>
                <a:effectLst>
                  <a:glow rad="127000">
                    <a:srgbClr val="474062"/>
                  </a:glow>
                  <a:outerShdw blurRad="38100" dist="38100" dir="2700000" algn="tl">
                    <a:srgbClr val="000000">
                      <a:alpha val="43137"/>
                    </a:srgbClr>
                  </a:outerShdw>
                </a:effectLst>
              </a:rPr>
              <a:t>Sal</a:t>
            </a:r>
            <a:r>
              <a:rPr lang="lv-LV" sz="2000" b="1" dirty="0">
                <a:solidFill>
                  <a:schemeClr val="bg1"/>
                </a:solidFill>
                <a:effectLst>
                  <a:glow rad="127000">
                    <a:srgbClr val="474062"/>
                  </a:glow>
                  <a:outerShdw blurRad="38100" dist="38100" dir="2700000" algn="tl">
                    <a:srgbClr val="000000">
                      <a:alpha val="43137"/>
                    </a:srgbClr>
                  </a:outerShdw>
                </a:effectLst>
              </a:rPr>
              <a:t> .pam.16:25).</a:t>
            </a: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30" y="4576067"/>
            <a:ext cx="7588570" cy="1323439"/>
          </a:xfrm>
          <a:prstGeom prst="rect">
            <a:avLst/>
          </a:prstGeom>
          <a:noFill/>
        </p:spPr>
        <p:txBody>
          <a:bodyPr wrap="square">
            <a:spAutoFit/>
          </a:bodyPr>
          <a:lstStyle/>
          <a:p>
            <a:pPr>
              <a:spcBef>
                <a:spcPts val="600"/>
              </a:spcBef>
            </a:pPr>
            <a:r>
              <a:rPr lang="lv-LV" sz="2000" b="1" dirty="0">
                <a:solidFill>
                  <a:schemeClr val="bg1"/>
                </a:solidFill>
                <a:effectLst>
                  <a:glow rad="127000">
                    <a:srgbClr val="474062"/>
                  </a:glow>
                  <a:outerShdw blurRad="38100" dist="38100" dir="2700000" algn="tl">
                    <a:srgbClr val="000000">
                      <a:alpha val="43137"/>
                    </a:srgbClr>
                  </a:outerShdw>
                </a:effectLst>
              </a:rPr>
              <a:t>Tās </a:t>
            </a:r>
            <a:r>
              <a:rPr lang="lv-LV" sz="2000" b="1" dirty="0" err="1">
                <a:solidFill>
                  <a:schemeClr val="bg1"/>
                </a:solidFill>
                <a:effectLst>
                  <a:glow rad="127000">
                    <a:srgbClr val="474062"/>
                  </a:glow>
                  <a:outerShdw blurRad="38100" dist="38100" dir="2700000" algn="tl">
                    <a:srgbClr val="000000">
                      <a:alpha val="43137"/>
                    </a:srgbClr>
                  </a:outerShdw>
                </a:effectLst>
              </a:rPr>
              <a:t>pamatpieeja</a:t>
            </a:r>
            <a:r>
              <a:rPr lang="lv-LV" sz="2000" b="1" dirty="0">
                <a:solidFill>
                  <a:schemeClr val="bg1"/>
                </a:solidFill>
                <a:effectLst>
                  <a:glow rad="127000">
                    <a:srgbClr val="474062"/>
                  </a:glow>
                  <a:outerShdw blurRad="38100" dist="38100" dir="2700000" algn="tl">
                    <a:srgbClr val="000000">
                      <a:alpha val="43137"/>
                    </a:srgbClr>
                  </a:outerShdw>
                </a:effectLst>
              </a:rPr>
              <a:t> ir brīnumu noliegšana un nākotnes paredzēšanas neiespējamība. Saskaņā ar šo pieeju, kādu labumu mēs varam gūt no Dieva Vārda, ja noliedzam tās spēku vai spēju zināt nākotni, kas mūs sagaida?</a:t>
            </a: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955</TotalTime>
  <Words>1284</Words>
  <Application>Microsoft Office PowerPoint</Application>
  <PresentationFormat>Panorámica</PresentationFormat>
  <Paragraphs>58</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2024-03-31T16:03:06Z</dcterms:created>
  <dcterms:modified xsi:type="dcterms:W3CDTF">2024-04-03T20:50:26Z</dcterms:modified>
</cp:coreProperties>
</file>