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284" r:id="rId4"/>
    <p:sldId id="257" r:id="rId5"/>
    <p:sldId id="258" r:id="rId6"/>
    <p:sldId id="269" r:id="rId7"/>
    <p:sldId id="265" r:id="rId8"/>
    <p:sldId id="260" r:id="rId9"/>
    <p:sldId id="268" r:id="rId10"/>
    <p:sldId id="262" r:id="rId11"/>
    <p:sldId id="263" r:id="rId12"/>
    <p:sldId id="264" r:id="rId13"/>
    <p:sldId id="267"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DE4"/>
    <a:srgbClr val="FFD743"/>
    <a:srgbClr val="F9C300"/>
    <a:srgbClr val="E9DE12"/>
    <a:srgbClr val="F5E2B8"/>
    <a:srgbClr val="E5BDD7"/>
    <a:srgbClr val="979700"/>
    <a:srgbClr val="D10164"/>
    <a:srgbClr val="0462B8"/>
    <a:srgbClr val="9F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lstStyle/>
        <a:p>
          <a:r>
            <a:rPr lang="lv-LV" sz="2000" b="1" dirty="0">
              <a:solidFill>
                <a:schemeClr val="bg1"/>
              </a:solidFill>
              <a:effectLst>
                <a:outerShdw blurRad="38100" dist="38100" dir="2700000" algn="tl">
                  <a:srgbClr val="000000">
                    <a:alpha val="43137"/>
                  </a:srgbClr>
                </a:outerShdw>
              </a:effectLst>
            </a:rPr>
            <a:t>Dievs viņiem parādījās</a:t>
          </a:r>
          <a:endParaRPr lang="es-ES_tradnl" sz="2000" b="1" dirty="0">
            <a:solidFill>
              <a:schemeClr val="bg1"/>
            </a:solidFill>
            <a:effectLst>
              <a:outerShdw blurRad="38100" dist="38100" dir="2700000" algn="tl">
                <a:srgbClr val="000000">
                  <a:alpha val="43137"/>
                </a:srgbClr>
              </a:outerShdw>
            </a:effectLst>
          </a:endParaRPr>
        </a:p>
        <a:p>
          <a:r>
            <a:rPr lang="es-ES_tradnl" sz="1800" b="1" dirty="0">
              <a:solidFill>
                <a:schemeClr val="bg1"/>
              </a:solidFill>
              <a:effectLst>
                <a:outerShdw blurRad="38100" dist="38100" dir="2700000" algn="tl">
                  <a:srgbClr val="000000">
                    <a:alpha val="43137"/>
                  </a:srgbClr>
                </a:outerShdw>
              </a:effectLst>
            </a:rPr>
            <a:t>(2.Moz.3:2-4; Joz.5:13</a:t>
          </a:r>
          <a:r>
            <a:rPr lang="lv-LV" sz="1800" b="1" dirty="0">
              <a:solidFill>
                <a:schemeClr val="bg1"/>
              </a:solidFill>
              <a:effectLst>
                <a:outerShdw blurRad="38100" dist="38100" dir="2700000" algn="tl">
                  <a:srgbClr val="000000">
                    <a:alpha val="43137"/>
                  </a:srgbClr>
                </a:outerShdw>
              </a:effectLst>
            </a:rPr>
            <a:t>.</a:t>
          </a:r>
          <a:r>
            <a:rPr lang="es-ES_tradnl" sz="1800" b="1" dirty="0">
              <a:solidFill>
                <a:schemeClr val="bg1"/>
              </a:solidFill>
              <a:effectLst>
                <a:outerShdw blurRad="38100" dist="38100" dir="2700000" algn="tl">
                  <a:srgbClr val="000000">
                    <a:alpha val="43137"/>
                  </a:srgbClr>
                </a:outerShdw>
              </a:effectLst>
            </a:rPr>
            <a:t>14)</a:t>
          </a:r>
          <a:endParaRPr lang="es-ES" sz="2000" dirty="0">
            <a:solidFill>
              <a:schemeClr val="bg1"/>
            </a:solidFill>
            <a:effectLst>
              <a:outerShdw blurRad="38100" dist="38100" dir="2700000" algn="tl">
                <a:srgbClr val="000000">
                  <a:alpha val="43137"/>
                </a:srgbClr>
              </a:outerShdw>
            </a:effectLst>
          </a:endParaRP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lstStyle/>
        <a:p>
          <a:r>
            <a:rPr lang="lv-LV" sz="2000" b="1" dirty="0">
              <a:solidFill>
                <a:schemeClr val="bg1"/>
              </a:solidFill>
              <a:effectLst>
                <a:outerShdw blurRad="38100" dist="38100" dir="2700000" algn="tl">
                  <a:srgbClr val="000000">
                    <a:alpha val="43137"/>
                  </a:srgbClr>
                </a:outerShdw>
              </a:effectLst>
            </a:rPr>
            <a:t>Viņiem lūdza novilkt apavus </a:t>
          </a:r>
          <a:r>
            <a:rPr lang="pl-PL" sz="2000" b="1" dirty="0">
              <a:solidFill>
                <a:schemeClr val="bg1"/>
              </a:solidFill>
              <a:effectLst>
                <a:outerShdw blurRad="38100" dist="38100" dir="2700000" algn="tl">
                  <a:srgbClr val="000000">
                    <a:alpha val="43137"/>
                  </a:srgbClr>
                </a:outerShdw>
              </a:effectLst>
            </a:rPr>
            <a:t>(3:5; Joz. 5:15; Joz. 5:15.</a:t>
          </a:r>
          <a:r>
            <a:rPr lang="es-ES" sz="2000" b="1" dirty="0">
              <a:solidFill>
                <a:schemeClr val="bg1"/>
              </a:solidFill>
              <a:effectLst>
                <a:outerShdw blurRad="38100" dist="38100" dir="2700000" algn="tl">
                  <a:srgbClr val="000000">
                    <a:alpha val="43137"/>
                  </a:srgbClr>
                </a:outerShdw>
              </a:effectLst>
            </a:rPr>
            <a:t>)</a:t>
          </a:r>
          <a:endParaRPr lang="es-ES" sz="2000" dirty="0">
            <a:solidFill>
              <a:schemeClr val="bg1"/>
            </a:solidFill>
            <a:effectLst>
              <a:outerShdw blurRad="38100" dist="38100" dir="2700000" algn="tl">
                <a:srgbClr val="000000">
                  <a:alpha val="43137"/>
                </a:srgbClr>
              </a:outerShdw>
            </a:effectLst>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lstStyle/>
        <a:p>
          <a:r>
            <a:rPr lang="lv-LV" sz="2000" b="1" dirty="0">
              <a:solidFill>
                <a:schemeClr val="bg1"/>
              </a:solidFill>
              <a:effectLst>
                <a:outerShdw blurRad="38100" dist="38100" dir="2700000" algn="tl">
                  <a:srgbClr val="000000">
                    <a:alpha val="43137"/>
                  </a:srgbClr>
                </a:outerShdw>
              </a:effectLst>
            </a:rPr>
            <a:t>Dievs apsolīja, būt ar viņiem </a:t>
          </a:r>
          <a:r>
            <a:rPr lang="es-ES_tradnl" sz="2000" b="1" dirty="0">
              <a:solidFill>
                <a:schemeClr val="bg1"/>
              </a:solidFill>
              <a:effectLst>
                <a:outerShdw blurRad="38100" dist="38100" dir="2700000" algn="tl">
                  <a:srgbClr val="000000">
                    <a:alpha val="43137"/>
                  </a:srgbClr>
                </a:outerShdw>
              </a:effectLst>
            </a:rPr>
            <a:t>(2.Moz.3:12; Joz.1:5)</a:t>
          </a:r>
          <a:endParaRPr lang="es-ES" sz="2000" dirty="0">
            <a:solidFill>
              <a:schemeClr val="bg1"/>
            </a:solidFill>
            <a:effectLst>
              <a:outerShdw blurRad="38100" dist="38100" dir="2700000" algn="tl">
                <a:srgbClr val="000000">
                  <a:alpha val="43137"/>
                </a:srgbClr>
              </a:outerShdw>
            </a:effectLst>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r>
            <a:rPr lang="lv-LV" sz="2000" b="1" dirty="0">
              <a:solidFill>
                <a:schemeClr val="bg1"/>
              </a:solidFill>
              <a:effectLst>
                <a:outerShdw blurRad="38100" dist="38100" dir="2700000" algn="tl">
                  <a:srgbClr val="000000">
                    <a:alpha val="43137"/>
                  </a:srgbClr>
                </a:outerShdw>
              </a:effectLst>
            </a:rPr>
            <a:t>Viņi svinēja Pashā </a:t>
          </a:r>
          <a:r>
            <a:rPr lang="es-ES_tradnl" sz="2000" b="1" dirty="0">
              <a:solidFill>
                <a:schemeClr val="bg1"/>
              </a:solidFill>
              <a:effectLst>
                <a:outerShdw blurRad="38100" dist="38100" dir="2700000" algn="tl">
                  <a:srgbClr val="000000">
                    <a:alpha val="43137"/>
                  </a:srgbClr>
                </a:outerShdw>
              </a:effectLst>
            </a:rPr>
            <a:t>(2.Moz.12:21-23; Joz.5:10)</a:t>
          </a:r>
          <a:endParaRPr lang="es-ES" sz="2000" dirty="0">
            <a:solidFill>
              <a:schemeClr val="bg1"/>
            </a:solidFill>
            <a:effectLst>
              <a:outerShdw blurRad="38100" dist="38100" dir="2700000" algn="tl">
                <a:srgbClr val="000000">
                  <a:alpha val="43137"/>
                </a:srgbClr>
              </a:outerShdw>
            </a:effectLst>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r>
            <a:rPr lang="lv-LV" sz="1800" b="1" dirty="0">
              <a:solidFill>
                <a:schemeClr val="bg1"/>
              </a:solidFill>
              <a:effectLst>
                <a:outerShdw blurRad="38100" dist="38100" dir="2700000" algn="tl">
                  <a:srgbClr val="000000">
                    <a:alpha val="43137"/>
                  </a:srgbClr>
                </a:outerShdw>
              </a:effectLst>
            </a:rPr>
            <a:t>Viņi gāja cauri ūdenim pa sausu zemi (2.Moz.14:21-22; </a:t>
          </a:r>
          <a:r>
            <a:rPr lang="es-ES_tradnl" sz="1800" b="1" dirty="0" err="1">
              <a:solidFill>
                <a:schemeClr val="bg1"/>
              </a:solidFill>
              <a:effectLst>
                <a:outerShdw blurRad="38100" dist="38100" dir="2700000" algn="tl">
                  <a:srgbClr val="000000">
                    <a:alpha val="43137"/>
                  </a:srgbClr>
                </a:outerShdw>
              </a:effectLst>
            </a:rPr>
            <a:t>Joz</a:t>
          </a:r>
          <a:r>
            <a:rPr lang="lv-LV" sz="1800" b="1" dirty="0">
              <a:solidFill>
                <a:schemeClr val="bg1"/>
              </a:solidFill>
              <a:effectLst>
                <a:outerShdw blurRad="38100" dist="38100" dir="2700000" algn="tl">
                  <a:srgbClr val="000000">
                    <a:alpha val="43137"/>
                  </a:srgbClr>
                </a:outerShdw>
              </a:effectLst>
            </a:rPr>
            <a:t>.</a:t>
          </a:r>
          <a:r>
            <a:rPr lang="es-ES_tradnl" sz="1800" b="1" dirty="0">
              <a:solidFill>
                <a:schemeClr val="bg1"/>
              </a:solidFill>
              <a:effectLst>
                <a:outerShdw blurRad="38100" dist="38100" dir="2700000" algn="tl">
                  <a:srgbClr val="000000">
                    <a:alpha val="43137"/>
                  </a:srgbClr>
                </a:outerShdw>
              </a:effectLst>
            </a:rPr>
            <a:t>3:14-17)</a:t>
          </a:r>
          <a:endParaRPr lang="es-ES" sz="1800" dirty="0">
            <a:solidFill>
              <a:schemeClr val="bg1"/>
            </a:solidFill>
            <a:effectLst>
              <a:outerShdw blurRad="38100" dist="38100" dir="2700000" algn="tl">
                <a:srgbClr val="000000">
                  <a:alpha val="43137"/>
                </a:srgbClr>
              </a:outerShdw>
            </a:effectLst>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r>
            <a:rPr lang="lv-LV" sz="1800" b="1" dirty="0"/>
            <a:t>Ar vienu nāca manna, ar otru tā izbeidzās (2. Moz. 16:4–5, 31; Joz. 5:11–12)</a:t>
          </a:r>
          <a:endParaRPr lang="es-ES" sz="1800" b="1" dirty="0">
            <a:solidFill>
              <a:schemeClr val="bg1"/>
            </a:solidFill>
            <a:effectLst>
              <a:outerShdw blurRad="38100" dist="38100" dir="2700000" algn="tl">
                <a:srgbClr val="000000">
                  <a:alpha val="43137"/>
                </a:srgbClr>
              </a:outerShdw>
            </a:effectLst>
          </a:endParaRP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lstStyle/>
        <a:p>
          <a:r>
            <a:rPr lang="lv-LV" sz="2000" b="1" noProof="0" dirty="0">
              <a:solidFill>
                <a:schemeClr val="bg1"/>
              </a:solidFill>
              <a:effectLst>
                <a:outerShdw blurRad="38100" dist="38100" dir="2700000" algn="tl">
                  <a:srgbClr val="000000">
                    <a:alpha val="43137"/>
                  </a:srgbClr>
                </a:outerShdw>
              </a:effectLst>
            </a:rPr>
            <a:t>Viņi sūtīja izlūkus izpētīt zemi (4. Moz. 13:1-3; Joz. 2:1)</a:t>
          </a:r>
          <a:endParaRPr lang="lv-LV" sz="2000" noProof="0" dirty="0">
            <a:solidFill>
              <a:schemeClr val="bg1"/>
            </a:solidFill>
            <a:effectLst>
              <a:outerShdw blurRad="38100" dist="38100" dir="2700000" algn="tl">
                <a:srgbClr val="000000">
                  <a:alpha val="43137"/>
                </a:srgbClr>
              </a:outerShdw>
            </a:effectLst>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custLinFactNeighborX="-6891" custLinFactNeighborY="430">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lv-LV" sz="2000" b="1" dirty="0">
              <a:effectLst>
                <a:outerShdw blurRad="38100" dist="38100" dir="2700000" algn="tl">
                  <a:srgbClr val="000000">
                    <a:alpha val="43137"/>
                  </a:srgbClr>
                </a:outerShdw>
              </a:effectLst>
            </a:rPr>
            <a:t>CEĻĀ UZ Kānaānu</a:t>
          </a:r>
          <a:endParaRPr lang="es-ES" sz="2000" b="1" dirty="0">
            <a:effectLst>
              <a:outerShdw blurRad="38100" dist="38100" dir="2700000" algn="tl">
                <a:srgbClr val="000000">
                  <a:alpha val="43137"/>
                </a:srgbClr>
              </a:outerShdw>
            </a:effectLst>
          </a:endParaRP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es-ES" sz="2000" b="1" dirty="0"/>
            <a:t>Jo</a:t>
          </a:r>
          <a:r>
            <a:rPr lang="lv-LV" sz="2000" b="1" dirty="0"/>
            <a:t>zua</a:t>
          </a:r>
          <a:r>
            <a:rPr lang="es-ES" sz="2000" b="1" dirty="0"/>
            <a:t> 1:1-9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es-ES" sz="2000" b="1" dirty="0"/>
            <a:t>Jo</a:t>
          </a:r>
          <a:r>
            <a:rPr lang="lv-LV" sz="2000" b="1" dirty="0"/>
            <a:t>zua</a:t>
          </a:r>
          <a:r>
            <a:rPr lang="es-ES" sz="2000" b="1" dirty="0"/>
            <a:t>  1:1-5:12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lang="lv-LV" sz="2000" b="1" dirty="0">
              <a:effectLst>
                <a:outerShdw blurRad="38100" dist="38100" dir="2700000" algn="tl">
                  <a:srgbClr val="000000">
                    <a:alpha val="43137"/>
                  </a:srgbClr>
                </a:outerShdw>
              </a:effectLst>
            </a:rPr>
            <a:t>IEŅEMT Kānaānu</a:t>
          </a:r>
          <a:endParaRPr lang="es-ES" sz="2000" b="1" dirty="0">
            <a:effectLst>
              <a:outerShdw blurRad="38100" dist="38100" dir="2700000" algn="tl">
                <a:srgbClr val="000000">
                  <a:alpha val="43137"/>
                </a:srgbClr>
              </a:outerShdw>
            </a:effectLst>
          </a:endParaRP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es-ES" sz="2000" b="1" dirty="0"/>
            <a:t>Jo</a:t>
          </a:r>
          <a:r>
            <a:rPr lang="lv-LV" sz="2000" b="1" dirty="0"/>
            <a:t>zua</a:t>
          </a:r>
          <a:r>
            <a:rPr lang="es-ES" sz="2000" b="1" dirty="0"/>
            <a:t> 1:10-11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es-ES" sz="2000" b="1" dirty="0"/>
            <a:t>Jo</a:t>
          </a:r>
          <a:r>
            <a:rPr lang="lv-LV" sz="2000" b="1" dirty="0"/>
            <a:t>zua</a:t>
          </a:r>
          <a:r>
            <a:rPr lang="es-ES" sz="2000" b="1" dirty="0"/>
            <a:t> 5:13-12:24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lv-LV" sz="2000" b="1" dirty="0">
              <a:effectLst>
                <a:outerShdw blurRad="38100" dist="38100" dir="2700000" algn="tl">
                  <a:srgbClr val="000000">
                    <a:alpha val="43137"/>
                  </a:srgbClr>
                </a:outerShdw>
              </a:effectLst>
            </a:rPr>
            <a:t>SADALĪT  zemi</a:t>
          </a:r>
          <a:endParaRPr lang="es-ES" sz="2000" b="1" dirty="0">
            <a:effectLst>
              <a:outerShdw blurRad="38100" dist="38100" dir="2700000" algn="tl">
                <a:srgbClr val="000000">
                  <a:alpha val="43137"/>
                </a:srgbClr>
              </a:outerShdw>
            </a:effectLst>
          </a:endParaRP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es-ES" sz="2000" b="1" dirty="0"/>
            <a:t>Jo</a:t>
          </a:r>
          <a:r>
            <a:rPr lang="lv-LV" sz="2000" b="1" dirty="0"/>
            <a:t>zua</a:t>
          </a:r>
          <a:r>
            <a:rPr lang="es-ES" sz="2000" b="1" dirty="0"/>
            <a:t> 1:12-15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es-ES" sz="2000" b="1" dirty="0"/>
            <a:t>Jo</a:t>
          </a:r>
          <a:r>
            <a:rPr lang="lv-LV" sz="2000" b="1" dirty="0"/>
            <a:t>zua</a:t>
          </a:r>
          <a:r>
            <a:rPr lang="es-ES" sz="2000" b="1" dirty="0"/>
            <a:t> 13:1-21:45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lang="lv-LV" sz="2000" b="1" dirty="0">
              <a:effectLst>
                <a:outerShdw blurRad="38100" dist="38100" dir="2700000" algn="tl">
                  <a:srgbClr val="000000">
                    <a:alpha val="43137"/>
                  </a:srgbClr>
                </a:outerShdw>
              </a:effectLst>
            </a:rPr>
            <a:t>KALPOT, paklausot likumam</a:t>
          </a:r>
          <a:endParaRPr lang="es-ES" sz="2000" b="1" dirty="0">
            <a:effectLst>
              <a:outerShdw blurRad="38100" dist="38100" dir="2700000" algn="tl">
                <a:srgbClr val="000000">
                  <a:alpha val="43137"/>
                </a:srgbClr>
              </a:outerShdw>
            </a:effectLst>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es-ES" sz="2000" b="1" dirty="0"/>
            <a:t>Jo</a:t>
          </a:r>
          <a:r>
            <a:rPr lang="lv-LV" sz="2000" b="1" dirty="0"/>
            <a:t>zua</a:t>
          </a:r>
          <a:r>
            <a:rPr lang="es-ES" sz="2000" b="1" dirty="0"/>
            <a:t> 1:16-18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es-ES" sz="2000" b="1" dirty="0"/>
            <a:t>Jo</a:t>
          </a:r>
          <a:r>
            <a:rPr lang="lv-LV" sz="2000" b="1" dirty="0"/>
            <a:t>zua</a:t>
          </a:r>
          <a:r>
            <a:rPr lang="es-ES" sz="2000" b="1" dirty="0"/>
            <a:t> 22:1-24:33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custLinFactNeighborY="3445">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s-ES"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outerShdw blurRad="38100" dist="38100" dir="2700000" algn="tl">
                  <a:srgbClr val="000000">
                    <a:alpha val="43137"/>
                  </a:srgbClr>
                </a:outerShdw>
              </a:effectLst>
            </a:rPr>
            <a:t>Dievs viņiem parādījās</a:t>
          </a:r>
          <a:endParaRPr lang="es-ES_tradnl" sz="2000" b="1" kern="1200" dirty="0">
            <a:solidFill>
              <a:schemeClr val="bg1"/>
            </a:solidFill>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s-ES_tradnl" sz="1800" b="1" kern="1200" dirty="0">
              <a:solidFill>
                <a:schemeClr val="bg1"/>
              </a:solidFill>
              <a:effectLst>
                <a:outerShdw blurRad="38100" dist="38100" dir="2700000" algn="tl">
                  <a:srgbClr val="000000">
                    <a:alpha val="43137"/>
                  </a:srgbClr>
                </a:outerShdw>
              </a:effectLst>
            </a:rPr>
            <a:t>(2.Moz.3:2-4; Joz.5:13</a:t>
          </a:r>
          <a:r>
            <a:rPr lang="lv-LV" sz="1800" b="1" kern="1200" dirty="0">
              <a:solidFill>
                <a:schemeClr val="bg1"/>
              </a:solidFill>
              <a:effectLst>
                <a:outerShdw blurRad="38100" dist="38100" dir="2700000" algn="tl">
                  <a:srgbClr val="000000">
                    <a:alpha val="43137"/>
                  </a:srgbClr>
                </a:outerShdw>
              </a:effectLst>
            </a:rPr>
            <a:t>.</a:t>
          </a:r>
          <a:r>
            <a:rPr lang="es-ES_tradnl" sz="1800" b="1" kern="1200" dirty="0">
              <a:solidFill>
                <a:schemeClr val="bg1"/>
              </a:solidFill>
              <a:effectLst>
                <a:outerShdw blurRad="38100" dist="38100" dir="2700000" algn="tl">
                  <a:srgbClr val="000000">
                    <a:alpha val="43137"/>
                  </a:srgbClr>
                </a:outerShdw>
              </a:effectLst>
            </a:rPr>
            <a:t>14)</a:t>
          </a:r>
          <a:endParaRPr lang="es-ES" sz="2000" kern="1200" dirty="0">
            <a:solidFill>
              <a:schemeClr val="bg1"/>
            </a:solidFill>
            <a:effectLst>
              <a:outerShdw blurRad="38100" dist="38100" dir="2700000" algn="tl">
                <a:srgbClr val="000000">
                  <a:alpha val="43137"/>
                </a:srgbClr>
              </a:outerShdw>
            </a:effectLst>
          </a:endParaRP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outerShdw blurRad="38100" dist="38100" dir="2700000" algn="tl">
                  <a:srgbClr val="000000">
                    <a:alpha val="43137"/>
                  </a:srgbClr>
                </a:outerShdw>
              </a:effectLst>
            </a:rPr>
            <a:t>Viņiem lūdza novilkt apavus </a:t>
          </a:r>
          <a:r>
            <a:rPr lang="pl-PL" sz="2000" b="1" kern="1200" dirty="0">
              <a:solidFill>
                <a:schemeClr val="bg1"/>
              </a:solidFill>
              <a:effectLst>
                <a:outerShdw blurRad="38100" dist="38100" dir="2700000" algn="tl">
                  <a:srgbClr val="000000">
                    <a:alpha val="43137"/>
                  </a:srgbClr>
                </a:outerShdw>
              </a:effectLst>
            </a:rPr>
            <a:t>(3:5; Joz. 5:15; Joz. 5:15.</a:t>
          </a:r>
          <a:r>
            <a:rPr lang="es-ES" sz="2000" b="1" kern="1200" dirty="0">
              <a:solidFill>
                <a:schemeClr val="bg1"/>
              </a:solidFill>
              <a:effectLst>
                <a:outerShdw blurRad="38100" dist="38100" dir="2700000" algn="tl">
                  <a:srgbClr val="000000">
                    <a:alpha val="43137"/>
                  </a:srgbClr>
                </a:outerShdw>
              </a:effectLst>
            </a:rPr>
            <a:t>)</a:t>
          </a:r>
          <a:endParaRPr lang="es-ES" sz="2000" kern="1200" dirty="0">
            <a:solidFill>
              <a:schemeClr val="bg1"/>
            </a:solidFill>
            <a:effectLst>
              <a:outerShdw blurRad="38100" dist="38100" dir="2700000" algn="tl">
                <a:srgbClr val="000000">
                  <a:alpha val="43137"/>
                </a:srgbClr>
              </a:outerShdw>
            </a:effectLst>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outerShdw blurRad="38100" dist="38100" dir="2700000" algn="tl">
                  <a:srgbClr val="000000">
                    <a:alpha val="43137"/>
                  </a:srgbClr>
                </a:outerShdw>
              </a:effectLst>
            </a:rPr>
            <a:t>Dievs apsolīja, būt ar viņiem </a:t>
          </a:r>
          <a:r>
            <a:rPr lang="es-ES_tradnl" sz="2000" b="1" kern="1200" dirty="0">
              <a:solidFill>
                <a:schemeClr val="bg1"/>
              </a:solidFill>
              <a:effectLst>
                <a:outerShdw blurRad="38100" dist="38100" dir="2700000" algn="tl">
                  <a:srgbClr val="000000">
                    <a:alpha val="43137"/>
                  </a:srgbClr>
                </a:outerShdw>
              </a:effectLst>
            </a:rPr>
            <a:t>(2.Moz.3:12; Joz.1:5)</a:t>
          </a:r>
          <a:endParaRPr lang="es-ES" sz="2000" kern="1200" dirty="0">
            <a:solidFill>
              <a:schemeClr val="bg1"/>
            </a:solidFill>
            <a:effectLst>
              <a:outerShdw blurRad="38100" dist="38100" dir="2700000" algn="tl">
                <a:srgbClr val="000000">
                  <a:alpha val="43137"/>
                </a:srgbClr>
              </a:outerShdw>
            </a:effectLst>
          </a:endParaRPr>
        </a:p>
      </dsp:txBody>
      <dsp:txXfrm>
        <a:off x="44851" y="1909590"/>
        <a:ext cx="2948773" cy="801675"/>
      </dsp:txXfrm>
    </dsp:sp>
    <dsp:sp modelId="{014199BF-6FDE-44AA-97A9-E90C9F001B98}">
      <dsp:nvSpPr>
        <dsp:cNvPr id="0" name=""/>
        <dsp:cNvSpPr/>
      </dsp:nvSpPr>
      <dsp:spPr>
        <a:xfrm>
          <a:off x="0" y="280287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bg1"/>
              </a:solidFill>
              <a:effectLst>
                <a:outerShdw blurRad="38100" dist="38100" dir="2700000" algn="tl">
                  <a:srgbClr val="000000">
                    <a:alpha val="43137"/>
                  </a:srgbClr>
                </a:outerShdw>
              </a:effectLst>
            </a:rPr>
            <a:t>Viņi svinēja Pashā </a:t>
          </a:r>
          <a:r>
            <a:rPr lang="es-ES_tradnl" sz="2000" b="1" kern="1200" dirty="0">
              <a:solidFill>
                <a:schemeClr val="bg1"/>
              </a:solidFill>
              <a:effectLst>
                <a:outerShdw blurRad="38100" dist="38100" dir="2700000" algn="tl">
                  <a:srgbClr val="000000">
                    <a:alpha val="43137"/>
                  </a:srgbClr>
                </a:outerShdw>
              </a:effectLst>
            </a:rPr>
            <a:t>(2.Moz.12:21-23; Joz.5:10)</a:t>
          </a:r>
          <a:endParaRPr lang="es-ES" sz="2000" kern="1200" dirty="0">
            <a:solidFill>
              <a:schemeClr val="bg1"/>
            </a:solidFill>
            <a:effectLst>
              <a:outerShdw blurRad="38100" dist="38100" dir="2700000" algn="tl">
                <a:srgbClr val="000000">
                  <a:alpha val="43137"/>
                </a:srgbClr>
              </a:outerShdw>
            </a:effectLst>
          </a:endParaRPr>
        </a:p>
      </dsp:txBody>
      <dsp:txXfrm>
        <a:off x="43369" y="284624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dirty="0">
              <a:solidFill>
                <a:schemeClr val="bg1"/>
              </a:solidFill>
              <a:effectLst>
                <a:outerShdw blurRad="38100" dist="38100" dir="2700000" algn="tl">
                  <a:srgbClr val="000000">
                    <a:alpha val="43137"/>
                  </a:srgbClr>
                </a:outerShdw>
              </a:effectLst>
            </a:rPr>
            <a:t>Viņi gāja cauri ūdenim pa sausu zemi (2.Moz.14:21-22; </a:t>
          </a:r>
          <a:r>
            <a:rPr lang="es-ES_tradnl" sz="1800" b="1" kern="1200" dirty="0" err="1">
              <a:solidFill>
                <a:schemeClr val="bg1"/>
              </a:solidFill>
              <a:effectLst>
                <a:outerShdw blurRad="38100" dist="38100" dir="2700000" algn="tl">
                  <a:srgbClr val="000000">
                    <a:alpha val="43137"/>
                  </a:srgbClr>
                </a:outerShdw>
              </a:effectLst>
            </a:rPr>
            <a:t>Joz</a:t>
          </a:r>
          <a:r>
            <a:rPr lang="lv-LV" sz="1800" b="1" kern="1200" dirty="0">
              <a:solidFill>
                <a:schemeClr val="bg1"/>
              </a:solidFill>
              <a:effectLst>
                <a:outerShdw blurRad="38100" dist="38100" dir="2700000" algn="tl">
                  <a:srgbClr val="000000">
                    <a:alpha val="43137"/>
                  </a:srgbClr>
                </a:outerShdw>
              </a:effectLst>
            </a:rPr>
            <a:t>.</a:t>
          </a:r>
          <a:r>
            <a:rPr lang="es-ES_tradnl" sz="1800" b="1" kern="1200" dirty="0">
              <a:solidFill>
                <a:schemeClr val="bg1"/>
              </a:solidFill>
              <a:effectLst>
                <a:outerShdw blurRad="38100" dist="38100" dir="2700000" algn="tl">
                  <a:srgbClr val="000000">
                    <a:alpha val="43137"/>
                  </a:srgbClr>
                </a:outerShdw>
              </a:effectLst>
            </a:rPr>
            <a:t>3:14-17)</a:t>
          </a:r>
          <a:endParaRPr lang="es-ES" sz="1800" kern="1200" dirty="0">
            <a:solidFill>
              <a:schemeClr val="bg1"/>
            </a:solidFill>
            <a:effectLst>
              <a:outerShdw blurRad="38100" dist="38100" dir="2700000" algn="tl">
                <a:srgbClr val="000000">
                  <a:alpha val="43137"/>
                </a:srgbClr>
              </a:outerShdw>
            </a:effectLst>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dirty="0"/>
            <a:t>Ar vienu nāca manna, ar otru tā izbeidzās (2. Moz. 16:4–5, 31; Joz. 5:11–12)</a:t>
          </a:r>
          <a:endParaRPr lang="es-ES" sz="1800" b="1" kern="1200" dirty="0">
            <a:solidFill>
              <a:schemeClr val="bg1"/>
            </a:solidFill>
            <a:effectLst>
              <a:outerShdw blurRad="38100" dist="38100" dir="2700000" algn="tl">
                <a:srgbClr val="000000">
                  <a:alpha val="43137"/>
                </a:srgbClr>
              </a:outerShdw>
            </a:effectLst>
          </a:endParaRP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alpha val="43137"/>
                  </a:srgbClr>
                </a:outerShdw>
              </a:effectLst>
            </a:rPr>
            <a:t>Viņi sūtīja izlūkus izpētīt zemi (4. Moz. 13:1-3; Joz. 2:1)</a:t>
          </a:r>
          <a:endParaRPr lang="lv-LV" sz="2000" kern="1200" noProof="0" dirty="0">
            <a:solidFill>
              <a:schemeClr val="bg1"/>
            </a:solidFill>
            <a:effectLst>
              <a:outerShdw blurRad="38100" dist="38100" dir="2700000" algn="tl">
                <a:srgbClr val="000000">
                  <a:alpha val="43137"/>
                </a:srgbClr>
              </a:outerShdw>
            </a:effectLst>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KALPOT, paklausot likumam</a:t>
          </a:r>
          <a:endParaRPr lang="es-ES" sz="2000" b="1" kern="1200" dirty="0">
            <a:effectLst>
              <a:outerShdw blurRad="38100" dist="38100" dir="2700000" algn="tl">
                <a:srgbClr val="000000">
                  <a:alpha val="43137"/>
                </a:srgbClr>
              </a:outerShdw>
            </a:effectLst>
          </a:endParaRP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1:16-18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22:1-24:33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SADALĪT  zemi</a:t>
          </a:r>
          <a:endParaRPr lang="es-ES" sz="2000" b="1" kern="1200" dirty="0">
            <a:effectLst>
              <a:outerShdw blurRad="38100" dist="38100" dir="2700000" algn="tl">
                <a:srgbClr val="000000">
                  <a:alpha val="43137"/>
                </a:srgbClr>
              </a:outerShdw>
            </a:effectLst>
          </a:endParaRP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1:12-15</a:t>
          </a:r>
        </a:p>
      </dsp:txBody>
      <dsp:txXfrm>
        <a:off x="0" y="2353172"/>
        <a:ext cx="3324224" cy="301620"/>
      </dsp:txXfrm>
    </dsp:sp>
    <dsp:sp modelId="{F2BAAD51-47A8-4931-9083-B97BAFCB2B65}">
      <dsp:nvSpPr>
        <dsp:cNvPr id="0" name=""/>
        <dsp:cNvSpPr/>
      </dsp:nvSpPr>
      <dsp:spPr>
        <a:xfrm>
          <a:off x="3324225" y="2363563"/>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13:1-21:45</a:t>
          </a:r>
        </a:p>
      </dsp:txBody>
      <dsp:txXfrm>
        <a:off x="3324225" y="2363563"/>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IEŅEMT Kānaānu</a:t>
          </a:r>
          <a:endParaRPr lang="es-ES" sz="2000" b="1" kern="1200" dirty="0">
            <a:effectLst>
              <a:outerShdw blurRad="38100" dist="38100" dir="2700000" algn="tl">
                <a:srgbClr val="000000">
                  <a:alpha val="43137"/>
                </a:srgbClr>
              </a:outerShdw>
            </a:effectLst>
          </a:endParaRP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1:10-11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5:13-12:24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CEĻĀ UZ Kānaānu</a:t>
          </a:r>
          <a:endParaRPr lang="es-ES" sz="2000" b="1" kern="1200" dirty="0">
            <a:effectLst>
              <a:outerShdw blurRad="38100" dist="38100" dir="2700000" algn="tl">
                <a:srgbClr val="000000">
                  <a:alpha val="43137"/>
                </a:srgbClr>
              </a:outerShdw>
            </a:effectLst>
          </a:endParaRP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1:1-9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Jo</a:t>
          </a:r>
          <a:r>
            <a:rPr lang="lv-LV" sz="2000" b="1" kern="1200" dirty="0"/>
            <a:t>zua</a:t>
          </a:r>
          <a:r>
            <a:rPr lang="es-ES" sz="2000" b="1" kern="1200" dirty="0"/>
            <a:t>  1:1-5:12</a:t>
          </a:r>
        </a:p>
      </dsp:txBody>
      <dsp:txXfrm>
        <a:off x="3324225"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AA4C8C-580D-455A-BD76-D192E415292A}" type="datetimeFigureOut">
              <a:rPr lang="es-ES_tradnl" smtClean="0"/>
              <a:t>07/09/2025</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905DA-AA96-4853-9FE6-A9C0561E0388}" type="slidenum">
              <a:rPr lang="es-ES_tradnl" smtClean="0"/>
              <a:t>‹Nº›</a:t>
            </a:fld>
            <a:endParaRPr lang="es-ES_tradnl"/>
          </a:p>
        </p:txBody>
      </p:sp>
    </p:spTree>
    <p:extLst>
      <p:ext uri="{BB962C8B-B14F-4D97-AF65-F5344CB8AC3E}">
        <p14:creationId xmlns:p14="http://schemas.microsoft.com/office/powerpoint/2010/main" val="2394502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07F905DA-AA96-4853-9FE6-A9C0561E0388}" type="slidenum">
              <a:rPr lang="es-ES_tradnl" smtClean="0"/>
              <a:t>9</a:t>
            </a:fld>
            <a:endParaRPr lang="es-ES_tradnl"/>
          </a:p>
        </p:txBody>
      </p:sp>
    </p:spTree>
    <p:extLst>
      <p:ext uri="{BB962C8B-B14F-4D97-AF65-F5344CB8AC3E}">
        <p14:creationId xmlns:p14="http://schemas.microsoft.com/office/powerpoint/2010/main" val="73125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07/09/2025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07/09/2025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07/09/2025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diagramData" Target="../diagrams/data1.xml"/><Relationship Id="rId21" Type="http://schemas.openxmlformats.org/officeDocument/2006/relationships/image" Target="../media/image31.jpeg"/><Relationship Id="rId7" Type="http://schemas.microsoft.com/office/2007/relationships/diagramDrawing" Target="../diagrams/drawing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jpe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jpeg"/><Relationship Id="rId5" Type="http://schemas.openxmlformats.org/officeDocument/2006/relationships/diagramQuickStyle" Target="../diagrams/quickStyle1.xml"/><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105710" y="336884"/>
            <a:ext cx="5602071" cy="2123658"/>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es-ES" sz="6600" b="1" dirty="0">
                <a:blipFill dpi="0" rotWithShape="1">
                  <a:blip r:embed="rId3"/>
                  <a:srcRect/>
                  <a:stretch>
                    <a:fillRect/>
                  </a:stretch>
                </a:blipFill>
              </a:rPr>
              <a:t>PANĀKUMU FORMULA</a:t>
            </a:r>
          </a:p>
        </p:txBody>
      </p:sp>
      <p:sp>
        <p:nvSpPr>
          <p:cNvPr id="5" name="CuadroTexto 4">
            <a:extLst>
              <a:ext uri="{FF2B5EF4-FFF2-40B4-BE49-F238E27FC236}">
                <a16:creationId xmlns:a16="http://schemas.microsoft.com/office/drawing/2014/main" id="{35594EB5-BE8E-1CC5-D2FB-9700B815D5DB}"/>
              </a:ext>
            </a:extLst>
          </p:cNvPr>
          <p:cNvSpPr txBox="1"/>
          <p:nvPr/>
        </p:nvSpPr>
        <p:spPr>
          <a:xfrm>
            <a:off x="0" y="6519446"/>
            <a:ext cx="3696268" cy="338554"/>
          </a:xfrm>
          <a:prstGeom prst="rect">
            <a:avLst/>
          </a:prstGeom>
          <a:noFill/>
        </p:spPr>
        <p:txBody>
          <a:bodyPr wrap="square" rtlCol="0">
            <a:spAutoFit/>
          </a:bodyPr>
          <a:lstStyle/>
          <a:p>
            <a:r>
              <a:rPr lang="lv-LV" sz="1600" b="1" dirty="0">
                <a:solidFill>
                  <a:srgbClr val="F4CF80"/>
                </a:solidFill>
                <a:effectLst>
                  <a:outerShdw blurRad="38100" dist="38100" dir="2700000" algn="tl">
                    <a:srgbClr val="000000">
                      <a:alpha val="43137"/>
                    </a:srgbClr>
                  </a:outerShdw>
                </a:effectLst>
              </a:rPr>
              <a:t>1.tēma </a:t>
            </a:r>
            <a:r>
              <a:rPr lang="es-ES" sz="1600" b="1" dirty="0">
                <a:solidFill>
                  <a:srgbClr val="F4CF80"/>
                </a:solidFill>
                <a:effectLst>
                  <a:outerShdw blurRad="38100" dist="38100" dir="2700000" algn="tl">
                    <a:srgbClr val="000000">
                      <a:alpha val="43137"/>
                    </a:srgbClr>
                  </a:outerShdw>
                </a:effectLst>
              </a:rPr>
              <a:t> 4</a:t>
            </a:r>
            <a:r>
              <a:rPr lang="lv-LV" sz="1600" b="1" dirty="0">
                <a:solidFill>
                  <a:srgbClr val="F4CF80"/>
                </a:solidFill>
                <a:effectLst>
                  <a:outerShdw blurRad="38100" dist="38100" dir="2700000" algn="tl">
                    <a:srgbClr val="000000">
                      <a:alpha val="43137"/>
                    </a:srgbClr>
                  </a:outerShdw>
                </a:effectLst>
              </a:rPr>
              <a:t>,</a:t>
            </a:r>
            <a:r>
              <a:rPr lang="es-ES" sz="1600" b="1" dirty="0">
                <a:solidFill>
                  <a:srgbClr val="F4CF80"/>
                </a:solidFill>
                <a:effectLst>
                  <a:outerShdw blurRad="38100" dist="38100" dir="2700000" algn="tl">
                    <a:srgbClr val="000000">
                      <a:alpha val="43137"/>
                    </a:srgbClr>
                  </a:outerShdw>
                </a:effectLst>
              </a:rPr>
              <a:t> o</a:t>
            </a:r>
            <a:r>
              <a:rPr lang="lv-LV" sz="1600" b="1" dirty="0">
                <a:solidFill>
                  <a:srgbClr val="F4CF80"/>
                </a:solidFill>
                <a:effectLst>
                  <a:outerShdw blurRad="38100" dist="38100" dir="2700000" algn="tl">
                    <a:srgbClr val="000000">
                      <a:alpha val="43137"/>
                    </a:srgbClr>
                  </a:outerShdw>
                </a:effectLst>
              </a:rPr>
              <a:t>k</a:t>
            </a:r>
            <a:r>
              <a:rPr lang="es-ES" sz="1600" b="1" dirty="0">
                <a:solidFill>
                  <a:srgbClr val="F4CF80"/>
                </a:solidFill>
                <a:effectLst>
                  <a:outerShdw blurRad="38100" dist="38100" dir="2700000" algn="tl">
                    <a:srgbClr val="000000">
                      <a:alpha val="43137"/>
                    </a:srgbClr>
                  </a:outerShdw>
                </a:effectLst>
              </a:rPr>
              <a:t>t</a:t>
            </a:r>
            <a:r>
              <a:rPr lang="lv-LV" sz="1600" b="1" dirty="0">
                <a:solidFill>
                  <a:srgbClr val="F4CF80"/>
                </a:solidFill>
                <a:effectLst>
                  <a:outerShdw blurRad="38100" dist="38100" dir="2700000" algn="tl">
                    <a:srgbClr val="000000">
                      <a:alpha val="43137"/>
                    </a:srgbClr>
                  </a:outerShdw>
                </a:effectLst>
              </a:rPr>
              <a:t>obrī,</a:t>
            </a:r>
            <a:r>
              <a:rPr lang="es-ES" sz="1600" b="1" dirty="0">
                <a:solidFill>
                  <a:srgbClr val="F4CF80"/>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69441"/>
          </a:xfrm>
          <a:prstGeom prst="rect">
            <a:avLst/>
          </a:prstGeom>
          <a:noFill/>
        </p:spPr>
        <p:txBody>
          <a:bodyPr wrap="square">
            <a:spAutoFit/>
          </a:bodyPr>
          <a:lstStyle/>
          <a:p>
            <a:pPr algn="ctr"/>
            <a:r>
              <a:rPr lang="lv-LV"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PŪLES UN DROSME</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FA454D24-A45E-9A4F-FFC8-4DA8A55D8E36}"/>
              </a:ext>
            </a:extLst>
          </p:cNvPr>
          <p:cNvSpPr txBox="1"/>
          <p:nvPr/>
        </p:nvSpPr>
        <p:spPr>
          <a:xfrm>
            <a:off x="4010532" y="615463"/>
            <a:ext cx="5390133" cy="1138773"/>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a:t>
            </a:r>
            <a:r>
              <a:rPr lang="lv-LV" b="1" dirty="0">
                <a:solidFill>
                  <a:schemeClr val="accent5">
                    <a:lumMod val="75000"/>
                  </a:schemeClr>
                </a:solidFill>
                <a:latin typeface="Comic Sans MS" panose="030F0702030302020204" pitchFamily="66" charset="0"/>
              </a:rPr>
              <a:t>Vai Es neesmu tev pavēlējis: esi stiprs un drošs, nebīsties un nebaiļojies! Jo Tas Kungs, tavs Dievs, ir visur ar tevi, kurp vien tu iesi.</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(Jo</a:t>
            </a:r>
            <a:r>
              <a:rPr lang="lv-LV" sz="1400" b="1" dirty="0">
                <a:solidFill>
                  <a:schemeClr val="accent5">
                    <a:lumMod val="75000"/>
                  </a:schemeClr>
                </a:solidFill>
                <a:latin typeface="Comic Sans MS" panose="030F0702030302020204" pitchFamily="66" charset="0"/>
              </a:rPr>
              <a:t>zua</a:t>
            </a:r>
            <a:r>
              <a:rPr lang="es-ES" sz="1400" b="1" dirty="0">
                <a:solidFill>
                  <a:schemeClr val="accent5">
                    <a:lumMod val="75000"/>
                  </a:schemeClr>
                </a:solidFill>
                <a:latin typeface="Comic Sans MS" panose="030F0702030302020204" pitchFamily="66" charset="0"/>
              </a:rPr>
              <a:t> 1:9)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3829426" y="1876217"/>
            <a:ext cx="8362574" cy="1015663"/>
          </a:xfrm>
          <a:prstGeom prst="rect">
            <a:avLst/>
          </a:prstGeom>
          <a:noFill/>
        </p:spPr>
        <p:txBody>
          <a:bodyPr wrap="square" rtlCol="0">
            <a:spAutoFit/>
          </a:bodyPr>
          <a:lstStyle/>
          <a:p>
            <a:pPr>
              <a:spcBef>
                <a:spcPts val="600"/>
              </a:spcBef>
            </a:pPr>
            <a:r>
              <a:rPr lang="lv-LV" sz="2000" b="1" dirty="0"/>
              <a:t>Dievs Jozu aicināja pielikt pūles un būt drosmīgam cīņā (Joz.1:9), Dievs aicināja  papūlēties un nezaudēt drosmi, un paklausītu likumam (Joz.1:7).</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24" y="31080"/>
            <a:ext cx="3953573" cy="3207420"/>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292" y="3581400"/>
            <a:ext cx="2483514"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76899" y="3581400"/>
            <a:ext cx="2484120"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190236" y="3484568"/>
            <a:ext cx="6515363" cy="2246769"/>
          </a:xfrm>
          <a:prstGeom prst="rect">
            <a:avLst/>
          </a:prstGeom>
          <a:noFill/>
        </p:spPr>
        <p:txBody>
          <a:bodyPr wrap="square">
            <a:spAutoFit/>
          </a:bodyPr>
          <a:lstStyle/>
          <a:p>
            <a:pPr>
              <a:spcBef>
                <a:spcPts val="600"/>
              </a:spcBef>
            </a:pPr>
            <a:r>
              <a:rPr lang="lv-LV" sz="2000" b="1" dirty="0"/>
              <a:t>No savas puses Viņš apsola, ka "Viņš būs ar viņiem, lai kur atrastos" (Joz.1:9), palīdzēt mūsu cīņās, kurās esam iesaistīti. Ne fizisku cīņu, "bet gan cīņu pret valdībām un varām, šīs tumsības pasaules valdniekiem un pret ļaunajiem gariem pasaules telpā." (Ef 6:12). Šim nolūkam Viņš mums ir sagādājis nepieciešamos ieročus (Ef.6:13-17).</a:t>
            </a:r>
          </a:p>
        </p:txBody>
      </p:sp>
      <p:sp>
        <p:nvSpPr>
          <p:cNvPr id="7" name="CuadroTexto 6">
            <a:extLst>
              <a:ext uri="{FF2B5EF4-FFF2-40B4-BE49-F238E27FC236}">
                <a16:creationId xmlns:a16="http://schemas.microsoft.com/office/drawing/2014/main" id="{F1072CBA-08C2-5FC8-F003-5EC44E9794BC}"/>
              </a:ext>
            </a:extLst>
          </p:cNvPr>
          <p:cNvSpPr txBox="1"/>
          <p:nvPr/>
        </p:nvSpPr>
        <p:spPr>
          <a:xfrm>
            <a:off x="3824448" y="2834281"/>
            <a:ext cx="8367551" cy="707886"/>
          </a:xfrm>
          <a:prstGeom prst="rect">
            <a:avLst/>
          </a:prstGeom>
          <a:noFill/>
        </p:spPr>
        <p:txBody>
          <a:bodyPr wrap="square">
            <a:spAutoFit/>
          </a:bodyPr>
          <a:lstStyle/>
          <a:p>
            <a:pPr>
              <a:spcBef>
                <a:spcPts val="600"/>
              </a:spcBef>
            </a:pPr>
            <a:r>
              <a:rPr lang="lv-LV" sz="2000" b="1" dirty="0"/>
              <a:t>Arī šodien Dievs prasa, lai mēs censtos ievērot Viņa likumu (Atkl.14:12). Tas no mums prasīs lielu drosmi.</a:t>
            </a:r>
          </a:p>
        </p:txBody>
      </p:sp>
      <p:sp>
        <p:nvSpPr>
          <p:cNvPr id="11" name="CuadroTexto 10">
            <a:extLst>
              <a:ext uri="{FF2B5EF4-FFF2-40B4-BE49-F238E27FC236}">
                <a16:creationId xmlns:a16="http://schemas.microsoft.com/office/drawing/2014/main" id="{24B05A00-6DA2-154D-C987-85C1F1A7C8A6}"/>
              </a:ext>
            </a:extLst>
          </p:cNvPr>
          <p:cNvSpPr txBox="1"/>
          <p:nvPr/>
        </p:nvSpPr>
        <p:spPr>
          <a:xfrm>
            <a:off x="156899" y="5673739"/>
            <a:ext cx="6515363" cy="1015663"/>
          </a:xfrm>
          <a:prstGeom prst="rect">
            <a:avLst/>
          </a:prstGeom>
          <a:noFill/>
        </p:spPr>
        <p:txBody>
          <a:bodyPr wrap="square">
            <a:spAutoFit/>
          </a:bodyPr>
          <a:lstStyle/>
          <a:p>
            <a:pPr>
              <a:spcBef>
                <a:spcPts val="600"/>
              </a:spcBef>
            </a:pPr>
            <a:r>
              <a:rPr lang="lv-LV" sz="2000" b="1" dirty="0"/>
              <a:t>Panākumu atslēga - pilnīgi uzticēties Dievam. Lai to panāktu, mums katru dienu ir jālūdz Viņa klātbūtne (Ef.6:18).</a:t>
            </a: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500"/>
                                        <p:tgtEl>
                                          <p:spTgt spid="8"/>
                                        </p:tgtEl>
                                      </p:cBhvr>
                                    </p:animEffect>
                                  </p:childTnLst>
                                </p:cTn>
                              </p:par>
                            </p:childTnLst>
                          </p:cTn>
                        </p:par>
                        <p:par>
                          <p:cTn id="36" fill="hold">
                            <p:stCondLst>
                              <p:cond delay="500"/>
                            </p:stCondLst>
                            <p:childTnLst>
                              <p:par>
                                <p:cTn id="37" presetID="21"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500"/>
                                        <p:tgtEl>
                                          <p:spTgt spid="1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a:r>
              <a:rPr lang="lv-LV"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MISIJAS PANĀKUMI</a:t>
            </a:r>
            <a:endParaRPr lang="es-E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1138236" y="614273"/>
            <a:ext cx="9915525" cy="923330"/>
          </a:xfrm>
          <a:prstGeom prst="rect">
            <a:avLst/>
          </a:prstGeom>
          <a:noFill/>
        </p:spPr>
        <p:txBody>
          <a:bodyPr wrap="square">
            <a:spAutoFit/>
          </a:bodyPr>
          <a:lstStyle/>
          <a:p>
            <a:pPr algn="ct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D6BDE4"/>
                </a:solidFill>
                <a:effectLst>
                  <a:outerShdw blurRad="38100" dist="38100" dir="2700000" algn="tl">
                    <a:srgbClr val="000000">
                      <a:alpha val="43137"/>
                    </a:srgbClr>
                  </a:outerShdw>
                </a:effectLst>
                <a:latin typeface="Comic Sans MS" panose="030F0702030302020204" pitchFamily="66" charset="0"/>
              </a:rPr>
              <a:t>Lai tava mute nepamet šo bauslības grāmatu, bet apdomā dienām un naktīm, ka tu vari turēt un darīt visu, kas tur ir rakstīts, tad tavi ceļi tev labi izdosies un tad tev laimēsies.</a:t>
            </a: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rgbClr val="D6BDE4"/>
                </a:solidFill>
                <a:effectLst>
                  <a:outerShdw blurRad="38100" dist="38100" dir="2700000" algn="tl">
                    <a:srgbClr val="000000">
                      <a:alpha val="43137"/>
                    </a:srgbClr>
                  </a:outerShdw>
                </a:effectLst>
                <a:latin typeface="Comic Sans MS" panose="030F0702030302020204" pitchFamily="66" charset="0"/>
              </a:rPr>
              <a:t>zua</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 1:8)</a:t>
            </a:r>
          </a:p>
        </p:txBody>
      </p:sp>
      <p:sp>
        <p:nvSpPr>
          <p:cNvPr id="5" name="CuadroTexto 4">
            <a:extLst>
              <a:ext uri="{FF2B5EF4-FFF2-40B4-BE49-F238E27FC236}">
                <a16:creationId xmlns:a16="http://schemas.microsoft.com/office/drawing/2014/main" id="{5974FA6E-5D3D-E395-2350-D957F7B3E2C6}"/>
              </a:ext>
            </a:extLst>
          </p:cNvPr>
          <p:cNvSpPr txBox="1"/>
          <p:nvPr/>
        </p:nvSpPr>
        <p:spPr>
          <a:xfrm>
            <a:off x="114299" y="4050612"/>
            <a:ext cx="6587673" cy="1015663"/>
          </a:xfrm>
          <a:prstGeom prst="rect">
            <a:avLst/>
          </a:prstGeom>
          <a:noFill/>
        </p:spPr>
        <p:txBody>
          <a:bodyPr wrap="square" rtlCol="0">
            <a:spAutoFit/>
          </a:bodyPr>
          <a:lstStyle/>
          <a:p>
            <a:pPr>
              <a:spcBef>
                <a:spcPts val="600"/>
              </a:spcBef>
            </a:pPr>
            <a:r>
              <a:rPr lang="lv-LV" sz="2000" b="1" dirty="0"/>
              <a:t>Mēs gūsim panākumus, ja ievērosim principus un vērtības, kas paustas Dieva likumā. Bet vai šī glābšana nav caur darbiem?</a:t>
            </a:r>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1975" y="1657350"/>
            <a:ext cx="5302996"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162177" y="1728678"/>
            <a:ext cx="4539798" cy="1015663"/>
          </a:xfrm>
          <a:prstGeom prst="rect">
            <a:avLst/>
          </a:prstGeom>
          <a:noFill/>
        </p:spPr>
        <p:txBody>
          <a:bodyPr wrap="square">
            <a:spAutoFit/>
          </a:bodyPr>
          <a:lstStyle/>
          <a:p>
            <a:pPr>
              <a:spcBef>
                <a:spcPts val="600"/>
              </a:spcBef>
            </a:pPr>
            <a:r>
              <a:rPr lang="lv-LV" sz="2000" b="1" dirty="0"/>
              <a:t>Panākumi no dievišķā skatupunkta nav tas pats, kas panākumi no cilvēciskā skatu punkta. </a:t>
            </a:r>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19075" y="1724477"/>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2162175" y="2735757"/>
            <a:ext cx="4539798" cy="1323439"/>
          </a:xfrm>
          <a:prstGeom prst="rect">
            <a:avLst/>
          </a:prstGeom>
          <a:noFill/>
        </p:spPr>
        <p:txBody>
          <a:bodyPr wrap="square">
            <a:spAutoFit/>
          </a:bodyPr>
          <a:lstStyle/>
          <a:p>
            <a:pPr>
              <a:spcBef>
                <a:spcPts val="600"/>
              </a:spcBef>
            </a:pPr>
            <a:r>
              <a:rPr lang="lv-LV" sz="2000" b="1" dirty="0"/>
              <a:t>Šajā pasaulē īslaicīgus panākumus var sasniegta, pārkāpjot dievišķos un cilvēciskos likumus, bet patiesus un mūžīgus panākumus nevar (Jos. 1:8).</a:t>
            </a:r>
          </a:p>
        </p:txBody>
      </p:sp>
      <p:sp>
        <p:nvSpPr>
          <p:cNvPr id="11" name="CuadroTexto 10">
            <a:extLst>
              <a:ext uri="{FF2B5EF4-FFF2-40B4-BE49-F238E27FC236}">
                <a16:creationId xmlns:a16="http://schemas.microsoft.com/office/drawing/2014/main" id="{E850C9FC-1B12-0BFF-EEB6-A08E20D3752E}"/>
              </a:ext>
            </a:extLst>
          </p:cNvPr>
          <p:cNvSpPr txBox="1"/>
          <p:nvPr/>
        </p:nvSpPr>
        <p:spPr>
          <a:xfrm>
            <a:off x="114300" y="5057692"/>
            <a:ext cx="6587673" cy="1631216"/>
          </a:xfrm>
          <a:prstGeom prst="rect">
            <a:avLst/>
          </a:prstGeom>
          <a:noFill/>
        </p:spPr>
        <p:txBody>
          <a:bodyPr wrap="square">
            <a:spAutoFit/>
          </a:bodyPr>
          <a:lstStyle/>
          <a:p>
            <a:pPr>
              <a:spcBef>
                <a:spcPts val="600"/>
              </a:spcBef>
            </a:pPr>
            <a:r>
              <a:rPr lang="lv-LV" sz="2000" b="1" dirty="0"/>
              <a:t>Nekādā gadījumā. Ticība un likums savstarpēji nekonfrontē, bet gan viens otru papildina (Rom.3:31). Kad par likumu, tad te ir runa par to, kā mums ir jādzīvo, nevis par to, kā mēs tiekam glābti. Mūsu attiecības ar Dievu izpaužas mūsu paklausībā Viņa gribai.</a:t>
            </a:r>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187178" y="735628"/>
            <a:ext cx="7817644" cy="5262979"/>
          </a:xfrm>
          <a:prstGeom prst="rect">
            <a:avLst/>
          </a:prstGeom>
          <a:noFill/>
        </p:spPr>
        <p:txBody>
          <a:bodyPr wrap="square">
            <a:spAutoFit/>
          </a:bodyPr>
          <a:lstStyle/>
          <a:p>
            <a:pPr>
              <a:spcBef>
                <a:spcPts val="600"/>
              </a:spcBef>
            </a:pPr>
            <a:r>
              <a:rPr lang="lv-LV" sz="2600" b="1" dirty="0">
                <a:latin typeface="Constantia" panose="02030602050306030303" pitchFamily="18" charset="0"/>
              </a:rPr>
              <a:t>"</a:t>
            </a:r>
            <a:r>
              <a:rPr lang="lv-LV" sz="2800" b="1" dirty="0">
                <a:latin typeface="Constantia" panose="02030602050306030303" pitchFamily="18" charset="0"/>
              </a:rPr>
              <a:t>Kungs vienmēr ir bijis kristiešu stip­rums. Mēs nevaram noteikt, kādā ceļā Viņš mums palīdzēs, bet droši zinām, ka Kungs nekad neatstās tos, kas uz Viņu paļaujas. Ja kristieši apzinātos, cik daudzkārt Dievs tiem ir līdzinājis ceļu, lai ienaidnieka nodomi neizdotos, tad tie nekad nestreipuļotu sūdzē­damies. Viņu ticība pieķertos Kungam, un tos nespētu satricināt nekādas grūtības. Tie Viņu atzītu par gudrības un spēka Avotu, un Kungs savukārt tos izlietotu, lai padarītu tieši to darbu, ko Viņš vēlas."</a:t>
            </a:r>
            <a:endParaRPr lang="es-ES_tradnl"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C3AD8FDC-C75C-4C5C-ACBD-0A3B9B006561}"/>
              </a:ext>
            </a:extLst>
          </p:cNvPr>
          <p:cNvSpPr txBox="1"/>
          <p:nvPr/>
        </p:nvSpPr>
        <p:spPr>
          <a:xfrm>
            <a:off x="6420727" y="5943600"/>
            <a:ext cx="3403304" cy="338554"/>
          </a:xfrm>
          <a:prstGeom prst="rect">
            <a:avLst/>
          </a:prstGeom>
          <a:noFill/>
        </p:spPr>
        <p:txBody>
          <a:bodyPr wrap="none" rtlCol="0">
            <a:spAutoFit/>
          </a:bodyPr>
          <a:lstStyle/>
          <a:p>
            <a:pPr algn="r"/>
            <a:r>
              <a:rPr lang="lv-LV" sz="1600" b="1" dirty="0"/>
              <a:t>E. G. V. (Pravieši un ķēniņi, 422. lpp.)</a:t>
            </a: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73074" y="335845"/>
            <a:ext cx="5254222" cy="5786199"/>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lv-LV" sz="3600" b="1" dirty="0">
                <a:ln w="12700" cmpd="sng">
                  <a:noFill/>
                  <a:prstDash val="solid"/>
                </a:ln>
                <a:solidFill>
                  <a:srgbClr val="693F17"/>
                </a:solidFill>
                <a:latin typeface="Comic Sans MS" panose="030F0702030302020204" pitchFamily="66" charset="0"/>
              </a:rPr>
              <a:t>“Esi stiprs un drošsirdīgs, ka tu turi un dari visu bauslību, ko Mozus, Mans kalps, tev ir pavēlējis; nenovērsies no tās ne pa labi, ne pa kreisi, ka tev labi izdodas visur, kur vien tu iesi.</a:t>
            </a:r>
            <a:r>
              <a:rPr kumimoji="0" lang="lv-LV" sz="36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rPr>
              <a:t>” </a:t>
            </a:r>
            <a:r>
              <a:rPr kumimoji="0" lang="lv-LV"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rPr>
              <a:t>Jo</a:t>
            </a:r>
            <a:r>
              <a:rPr lang="lv-LV" sz="2800" b="1" dirty="0">
                <a:ln w="12700" cmpd="sng">
                  <a:noFill/>
                  <a:prstDash val="solid"/>
                </a:ln>
                <a:solidFill>
                  <a:srgbClr val="693F17"/>
                </a:solidFill>
                <a:latin typeface="Comic Sans MS" panose="030F0702030302020204" pitchFamily="66" charset="0"/>
              </a:rPr>
              <a:t>zua</a:t>
            </a:r>
            <a:r>
              <a:rPr kumimoji="0" lang="lv-LV"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rPr>
              <a:t> 1:7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5258744" y="3777951"/>
            <a:ext cx="4260273"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0462B8"/>
                </a:solidFill>
              </a:rPr>
              <a:t>Ievads (Jozua 1:1-3):</a:t>
            </a:r>
          </a:p>
          <a:p>
            <a:pPr lvl="1">
              <a:spcBef>
                <a:spcPts val="600"/>
              </a:spcBef>
            </a:pPr>
            <a:r>
              <a:rPr lang="lv-LV" sz="2000" b="1" dirty="0"/>
              <a:t>Mozus un Jozua.</a:t>
            </a:r>
          </a:p>
          <a:p>
            <a:pPr lvl="1">
              <a:spcBef>
                <a:spcPts val="600"/>
              </a:spcBef>
            </a:pPr>
            <a:r>
              <a:rPr lang="lv-LV" sz="2000" b="1" dirty="0"/>
              <a:t>Grāmatas struktūra.</a:t>
            </a:r>
          </a:p>
          <a:p>
            <a:pPr>
              <a:spcBef>
                <a:spcPts val="1800"/>
              </a:spcBef>
            </a:pPr>
            <a:r>
              <a:rPr lang="lv-LV" sz="2000" b="1" dirty="0">
                <a:solidFill>
                  <a:srgbClr val="D10164"/>
                </a:solidFill>
              </a:rPr>
              <a:t>Jozus misija (Jozua 1:4-9):</a:t>
            </a:r>
          </a:p>
          <a:p>
            <a:pPr lvl="1">
              <a:spcBef>
                <a:spcPts val="600"/>
              </a:spcBef>
            </a:pPr>
            <a:r>
              <a:rPr lang="lv-LV" sz="2000" b="1" dirty="0"/>
              <a:t>Apsolījumu mantošana.</a:t>
            </a:r>
          </a:p>
          <a:p>
            <a:pPr lvl="1">
              <a:spcBef>
                <a:spcPts val="600"/>
              </a:spcBef>
            </a:pPr>
            <a:r>
              <a:rPr lang="lv-LV" sz="2000" b="1" dirty="0"/>
              <a:t>Pūles un drosme.</a:t>
            </a:r>
          </a:p>
          <a:p>
            <a:pPr lvl="1">
              <a:spcBef>
                <a:spcPts val="600"/>
              </a:spcBef>
            </a:pPr>
            <a:r>
              <a:rPr lang="lv-LV" sz="2000" b="1" dirty="0"/>
              <a:t>Misijas panākumi.</a:t>
            </a:r>
          </a:p>
        </p:txBody>
      </p:sp>
      <p:sp>
        <p:nvSpPr>
          <p:cNvPr id="3" name="CuadroTexto 2">
            <a:extLst>
              <a:ext uri="{FF2B5EF4-FFF2-40B4-BE49-F238E27FC236}">
                <a16:creationId xmlns:a16="http://schemas.microsoft.com/office/drawing/2014/main" id="{59B81002-B88D-9D73-0FBF-8BF768060ADB}"/>
              </a:ext>
            </a:extLst>
          </p:cNvPr>
          <p:cNvSpPr txBox="1"/>
          <p:nvPr/>
        </p:nvSpPr>
        <p:spPr>
          <a:xfrm>
            <a:off x="4686299" y="199863"/>
            <a:ext cx="7505701" cy="1015663"/>
          </a:xfrm>
          <a:prstGeom prst="rect">
            <a:avLst/>
          </a:prstGeom>
          <a:noFill/>
        </p:spPr>
        <p:txBody>
          <a:bodyPr wrap="square" rtlCol="0">
            <a:spAutoFit/>
          </a:bodyPr>
          <a:lstStyle/>
          <a:p>
            <a:pPr>
              <a:spcBef>
                <a:spcPts val="600"/>
              </a:spcBef>
            </a:pPr>
            <a:r>
              <a:rPr lang="lv-LV" sz="2000" b="1" dirty="0"/>
              <a:t>Pēc 40 gadu ilgiem klejojumiem ir uzaugusi jauna paaudze, un ir pienācis laiks iekarot apsolīto zemi. Mozus ir miris, un Dievs šim uzdevumam ir izvēlējies jaunu vadoni - Jozu.</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224"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31008" y="3523851"/>
            <a:ext cx="2364768" cy="316141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47895" y="460643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47895" y="5520182"/>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47895" y="6283982"/>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47895" y="4213319"/>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47895" y="5896799"/>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723412" flipH="1">
            <a:off x="4850428" y="3895397"/>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723412" flipH="1">
            <a:off x="4850428" y="5200563"/>
            <a:ext cx="421917" cy="45238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4686299" y="2390423"/>
            <a:ext cx="7505701" cy="1015663"/>
          </a:xfrm>
          <a:prstGeom prst="rect">
            <a:avLst/>
          </a:prstGeom>
          <a:noFill/>
        </p:spPr>
        <p:txBody>
          <a:bodyPr wrap="square">
            <a:spAutoFit/>
          </a:bodyPr>
          <a:lstStyle/>
          <a:p>
            <a:pPr>
              <a:spcBef>
                <a:spcPts val="600"/>
              </a:spcBef>
            </a:pPr>
            <a:r>
              <a:rPr lang="lv-LV" sz="2000" b="1" dirty="0"/>
              <a:t>Kamēr pašreizējā paaudze (mēs) stāv uz debesu Kanaāna robežas, dievišķais aicinājums joprojām skan tikpat spēcīgi: "Esi stiprs un drošsirdīgs!" (Joz 1,7).</a:t>
            </a:r>
          </a:p>
        </p:txBody>
      </p:sp>
      <p:sp>
        <p:nvSpPr>
          <p:cNvPr id="8" name="CuadroTexto 7">
            <a:extLst>
              <a:ext uri="{FF2B5EF4-FFF2-40B4-BE49-F238E27FC236}">
                <a16:creationId xmlns:a16="http://schemas.microsoft.com/office/drawing/2014/main" id="{477AD200-724B-8F5C-6260-8DD615C4C3D5}"/>
              </a:ext>
            </a:extLst>
          </p:cNvPr>
          <p:cNvSpPr txBox="1"/>
          <p:nvPr/>
        </p:nvSpPr>
        <p:spPr>
          <a:xfrm>
            <a:off x="4686298" y="1523302"/>
            <a:ext cx="7505702" cy="707886"/>
          </a:xfrm>
          <a:prstGeom prst="rect">
            <a:avLst/>
          </a:prstGeom>
          <a:noFill/>
        </p:spPr>
        <p:txBody>
          <a:bodyPr wrap="square">
            <a:spAutoFit/>
          </a:bodyPr>
          <a:lstStyle/>
          <a:p>
            <a:pPr>
              <a:spcBef>
                <a:spcPts val="600"/>
              </a:spcBef>
            </a:pPr>
            <a:r>
              <a:rPr lang="lv-LV" sz="2000" b="1" dirty="0"/>
              <a:t>Pirms uzsākt iekarošanu, gan jaunais vadītājs, gan jaunā paaudze ir aicināti pilnībā uzticēties Dievam.</a:t>
            </a:r>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0-#ppt_w/2"/>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30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s-ES" dirty="0"/>
              <a:t>I</a:t>
            </a:r>
            <a:r>
              <a:rPr lang="lv-LV" dirty="0"/>
              <a:t>EVADS</a:t>
            </a:r>
            <a:endParaRPr lang="es-ES" dirty="0"/>
          </a:p>
          <a:p>
            <a:r>
              <a:rPr lang="es-ES" sz="5400" dirty="0"/>
              <a:t>(JO</a:t>
            </a:r>
            <a:r>
              <a:rPr lang="lv-LV" sz="5400" dirty="0"/>
              <a:t>ZUA </a:t>
            </a:r>
            <a:r>
              <a:rPr lang="es-ES" sz="5400" dirty="0"/>
              <a:t>1:1-3)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1" y="0"/>
            <a:ext cx="66675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a:t>
            </a: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ZUS UN </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JO</a:t>
            </a: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Z</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U</a:t>
            </a: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90F6A636-4390-29D1-E221-4224B1F8265B}"/>
              </a:ext>
            </a:extLst>
          </p:cNvPr>
          <p:cNvSpPr txBox="1"/>
          <p:nvPr/>
        </p:nvSpPr>
        <p:spPr>
          <a:xfrm>
            <a:off x="319088" y="640636"/>
            <a:ext cx="6029326" cy="923330"/>
          </a:xfrm>
          <a:prstGeom prst="rect">
            <a:avLst/>
          </a:prstGeom>
          <a:noFill/>
        </p:spPr>
        <p:txBody>
          <a:bodyPr wrap="square">
            <a:spAutoFit/>
          </a:bodyPr>
          <a:lstStyle/>
          <a:p>
            <a:pPr algn="ctr"/>
            <a:r>
              <a:rPr lang="lv-LV"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“Un notika pēc Mozus, Tā Kunga kalpa, nāves, ka Tas Kungs runāja uz Jozuu, Nūna dēlu, Mozus palīgu:” </a:t>
            </a:r>
            <a:r>
              <a:rPr lang="lv-LV"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(Jozua 1:1)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5" y="1608147"/>
            <a:ext cx="6329363" cy="1015663"/>
          </a:xfrm>
          <a:prstGeom prst="rect">
            <a:avLst/>
          </a:prstGeom>
          <a:noFill/>
        </p:spPr>
        <p:txBody>
          <a:bodyPr wrap="square" rtlCol="0">
            <a:spAutoFit/>
          </a:bodyPr>
          <a:lstStyle/>
          <a:p>
            <a:pPr>
              <a:spcBef>
                <a:spcPts val="600"/>
              </a:spcBef>
            </a:pPr>
            <a:r>
              <a:rPr lang="lv-LV" sz="2000" b="1" dirty="0"/>
              <a:t>Jozuas grāmatas pirmajā nodaļā Mozus ir pieminēts vienpadsmit reizes, un viņa vārds šajā grāmatā parādās vairākkārt.</a:t>
            </a: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1182559646"/>
              </p:ext>
            </p:extLst>
          </p:nvPr>
        </p:nvGraphicFramePr>
        <p:xfrm>
          <a:off x="7884318" y="1714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10989469" y="171451"/>
            <a:ext cx="992981" cy="866774"/>
          </a:xfrm>
          <a:prstGeom prst="roundRect">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6817518" y="171451"/>
            <a:ext cx="992981" cy="866774"/>
          </a:xfrm>
          <a:prstGeom prst="roundRect">
            <a:avLst/>
          </a:prstGeom>
          <a:blipFill>
            <a:blip r:embed="rId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989469" y="1105744"/>
            <a:ext cx="992981" cy="866774"/>
          </a:xfrm>
          <a:prstGeom prst="roundRect">
            <a:avLst/>
          </a:prstGeom>
          <a:blipFill>
            <a:blip r:embed="rId10"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817518" y="1105744"/>
            <a:ext cx="992981" cy="866774"/>
          </a:xfrm>
          <a:prstGeom prst="roundRect">
            <a:avLst/>
          </a:prstGeom>
          <a:blipFill>
            <a:blip r:embed="rId11" cstate="hqprint">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10989469" y="2040037"/>
            <a:ext cx="992981" cy="866774"/>
          </a:xfrm>
          <a:prstGeom prst="roundRect">
            <a:avLst/>
          </a:prstGeom>
          <a:blipFill>
            <a:blip r:embed="rId1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6817518" y="2040037"/>
            <a:ext cx="992981" cy="866774"/>
          </a:xfrm>
          <a:prstGeom prst="roundRect">
            <a:avLst/>
          </a:prstGeom>
          <a:blipFill>
            <a:blip r:embed="rId1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10989469" y="2974330"/>
            <a:ext cx="992981" cy="866774"/>
          </a:xfrm>
          <a:prstGeom prst="roundRect">
            <a:avLst/>
          </a:prstGeom>
          <a:blipFill>
            <a:blip r:embed="rId14"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6817518" y="2974330"/>
            <a:ext cx="992981" cy="866774"/>
          </a:xfrm>
          <a:prstGeom prst="roundRect">
            <a:avLst/>
          </a:prstGeom>
          <a:blipFill>
            <a:blip r:embed="rId1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10989469" y="3908623"/>
            <a:ext cx="992981" cy="866774"/>
          </a:xfrm>
          <a:prstGeom prst="roundRect">
            <a:avLst/>
          </a:prstGeom>
          <a:blipFill>
            <a:blip r:embed="rId16"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6817518" y="3908623"/>
            <a:ext cx="992981" cy="866774"/>
          </a:xfrm>
          <a:prstGeom prst="roundRect">
            <a:avLst/>
          </a:prstGeom>
          <a:blipFill>
            <a:blip r:embed="rId17"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10989469" y="4842916"/>
            <a:ext cx="992981" cy="866774"/>
          </a:xfrm>
          <a:prstGeom prst="roundRect">
            <a:avLst/>
          </a:prstGeom>
          <a:blipFill>
            <a:blip r:embed="rId1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6817518" y="4842916"/>
            <a:ext cx="992981" cy="866774"/>
          </a:xfrm>
          <a:prstGeom prst="roundRect">
            <a:avLst/>
          </a:prstGeom>
          <a:blipFill>
            <a:blip r:embed="rId1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10989469" y="5777210"/>
            <a:ext cx="992981" cy="866774"/>
          </a:xfrm>
          <a:prstGeom prst="roundRect">
            <a:avLst/>
          </a:prstGeom>
          <a:blipFill>
            <a:blip r:embed="rId20"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6817518" y="5777210"/>
            <a:ext cx="992981" cy="866774"/>
          </a:xfrm>
          <a:prstGeom prst="roundRect">
            <a:avLst/>
          </a:prstGeom>
          <a:blipFill>
            <a:blip r:embed="rId21"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5A059EB-DA15-A841-A4A5-15D7B8D7F910}"/>
              </a:ext>
            </a:extLst>
          </p:cNvPr>
          <p:cNvSpPr txBox="1"/>
          <p:nvPr/>
        </p:nvSpPr>
        <p:spPr>
          <a:xfrm>
            <a:off x="240504" y="4710130"/>
            <a:ext cx="6329363" cy="1938992"/>
          </a:xfrm>
          <a:prstGeom prst="rect">
            <a:avLst/>
          </a:prstGeom>
          <a:noFill/>
        </p:spPr>
        <p:txBody>
          <a:bodyPr wrap="square" rtlCol="0">
            <a:spAutoFit/>
          </a:bodyPr>
          <a:lstStyle/>
          <a:p>
            <a:pPr>
              <a:spcBef>
                <a:spcPts val="600"/>
              </a:spcBef>
            </a:pPr>
            <a:r>
              <a:rPr lang="lv-LV" sz="2000" b="1" dirty="0"/>
              <a:t>Lai gan Jozus pirmajā nodaļā ir aprakstīta divu lielo Israēla vadoņu pāreja, neviens no viņiem nav īstais grāmatas galvenais varonis. Svarīgākais personāžs ir pats Dievs, ar kura vārdiem sākas grāmata un kura vadība ir dominējošā tēma. Nav nekādu šaubu par to, kurš bija patiesais Israēla Vadītājs.</a:t>
            </a: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345278" y="3141880"/>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a:fillRect/>
          </a:stretch>
        </p:blipFill>
        <p:spPr>
          <a:xfrm>
            <a:off x="3285351" y="3141880"/>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51D9FC58-6466-B475-B89F-079C42012497}"/>
              </a:ext>
            </a:extLst>
          </p:cNvPr>
          <p:cNvSpPr txBox="1"/>
          <p:nvPr/>
        </p:nvSpPr>
        <p:spPr>
          <a:xfrm>
            <a:off x="240503" y="2620878"/>
            <a:ext cx="6329363" cy="400110"/>
          </a:xfrm>
          <a:prstGeom prst="rect">
            <a:avLst/>
          </a:prstGeom>
          <a:noFill/>
        </p:spPr>
        <p:txBody>
          <a:bodyPr wrap="square">
            <a:spAutoFit/>
          </a:bodyPr>
          <a:lstStyle/>
          <a:p>
            <a:pPr>
              <a:spcBef>
                <a:spcPts val="600"/>
              </a:spcBef>
            </a:pPr>
            <a:r>
              <a:rPr lang="lv-LV" sz="2000" b="1" dirty="0"/>
              <a:t>Starp abiem līderiem ir daudz līdzību:</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31"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33"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34" dur="500"/>
                                        <p:tgtEl>
                                          <p:spTgt spid="2">
                                            <p:graphicEl>
                                              <a:dgm id="{E0EB69CA-1599-43D8-B227-0C034F08E12E}"/>
                                            </p:graphicEl>
                                          </p:spTgt>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51"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53"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54" dur="500"/>
                                        <p:tgtEl>
                                          <p:spTgt spid="2">
                                            <p:graphicEl>
                                              <a:dgm id="{0175714B-8963-43B7-B3E3-7E67CEFA3648}"/>
                                            </p:graphicEl>
                                          </p:spTgt>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71"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73"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74" dur="500"/>
                                        <p:tgtEl>
                                          <p:spTgt spid="2">
                                            <p:graphicEl>
                                              <a:dgm id="{144C8132-1BCB-47B1-9BA5-6C7196E0882D}"/>
                                            </p:graphicEl>
                                          </p:spTgt>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91"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94" dur="500"/>
                                        <p:tgtEl>
                                          <p:spTgt spid="2">
                                            <p:graphicEl>
                                              <a:dgm id="{014199BF-6FDE-44AA-97A9-E90C9F001B98}"/>
                                            </p:graphicEl>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360"/>
                                          </p:val>
                                        </p:tav>
                                        <p:tav tm="100000">
                                          <p:val>
                                            <p:fltVal val="0"/>
                                          </p:val>
                                        </p:tav>
                                      </p:tavLst>
                                    </p:anim>
                                    <p:animEffect transition="in" filter="fade">
                                      <p:cBhvr>
                                        <p:cTn id="100" dur="500"/>
                                        <p:tgtEl>
                                          <p:spTgt spid="15"/>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11"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14" dur="500"/>
                                        <p:tgtEl>
                                          <p:spTgt spid="2">
                                            <p:graphicEl>
                                              <a:dgm id="{C6AB6286-A3FE-4354-A6F9-4E877A87D1F4}"/>
                                            </p:graphicEl>
                                          </p:spTgt>
                                        </p:tgtEl>
                                      </p:cBhvr>
                                    </p:animEffect>
                                  </p:childTnLst>
                                </p:cTn>
                              </p:par>
                              <p:par>
                                <p:cTn id="115" presetID="49" presetClass="entr" presetSubtype="0" decel="10000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 calcmode="lin" valueType="num">
                                      <p:cBhvr>
                                        <p:cTn id="119" dur="500" fill="hold"/>
                                        <p:tgtEl>
                                          <p:spTgt spid="17"/>
                                        </p:tgtEl>
                                        <p:attrNameLst>
                                          <p:attrName>style.rotation</p:attrName>
                                        </p:attrNameLst>
                                      </p:cBhvr>
                                      <p:tavLst>
                                        <p:tav tm="0">
                                          <p:val>
                                            <p:fltVal val="360"/>
                                          </p:val>
                                        </p:tav>
                                        <p:tav tm="100000">
                                          <p:val>
                                            <p:fltVal val="0"/>
                                          </p:val>
                                        </p:tav>
                                      </p:tavLst>
                                    </p:anim>
                                    <p:animEffect transition="in" filter="fade">
                                      <p:cBhvr>
                                        <p:cTn id="120" dur="500"/>
                                        <p:tgtEl>
                                          <p:spTgt spid="17"/>
                                        </p:tgtEl>
                                      </p:cBhvr>
                                    </p:animEffect>
                                  </p:childTnLst>
                                </p:cTn>
                              </p:par>
                              <p:par>
                                <p:cTn id="121" presetID="49" presetClass="entr" presetSubtype="0" decel="10000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fill="hold"/>
                                        <p:tgtEl>
                                          <p:spTgt spid="16"/>
                                        </p:tgtEl>
                                        <p:attrNameLst>
                                          <p:attrName>ppt_w</p:attrName>
                                        </p:attrNameLst>
                                      </p:cBhvr>
                                      <p:tavLst>
                                        <p:tav tm="0">
                                          <p:val>
                                            <p:fltVal val="0"/>
                                          </p:val>
                                        </p:tav>
                                        <p:tav tm="100000">
                                          <p:val>
                                            <p:strVal val="#ppt_w"/>
                                          </p:val>
                                        </p:tav>
                                      </p:tavLst>
                                    </p:anim>
                                    <p:anim calcmode="lin" valueType="num">
                                      <p:cBhvr>
                                        <p:cTn id="124" dur="500" fill="hold"/>
                                        <p:tgtEl>
                                          <p:spTgt spid="16"/>
                                        </p:tgtEl>
                                        <p:attrNameLst>
                                          <p:attrName>ppt_h</p:attrName>
                                        </p:attrNameLst>
                                      </p:cBhvr>
                                      <p:tavLst>
                                        <p:tav tm="0">
                                          <p:val>
                                            <p:fltVal val="0"/>
                                          </p:val>
                                        </p:tav>
                                        <p:tav tm="100000">
                                          <p:val>
                                            <p:strVal val="#ppt_h"/>
                                          </p:val>
                                        </p:tav>
                                      </p:tavLst>
                                    </p:anim>
                                    <p:anim calcmode="lin" valueType="num">
                                      <p:cBhvr>
                                        <p:cTn id="125" dur="500" fill="hold"/>
                                        <p:tgtEl>
                                          <p:spTgt spid="16"/>
                                        </p:tgtEl>
                                        <p:attrNameLst>
                                          <p:attrName>style.rotation</p:attrName>
                                        </p:attrNameLst>
                                      </p:cBhvr>
                                      <p:tavLst>
                                        <p:tav tm="0">
                                          <p:val>
                                            <p:fltVal val="360"/>
                                          </p:val>
                                        </p:tav>
                                        <p:tav tm="100000">
                                          <p:val>
                                            <p:fltVal val="0"/>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31"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33"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34" dur="500"/>
                                        <p:tgtEl>
                                          <p:spTgt spid="2">
                                            <p:graphicEl>
                                              <a:dgm id="{C3FA82F2-280A-4289-9BB4-7240EEF6ADDA}"/>
                                            </p:graphicEl>
                                          </p:spTgt>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 calcmode="lin" valueType="num">
                                      <p:cBhvr>
                                        <p:cTn id="139" dur="500" fill="hold"/>
                                        <p:tgtEl>
                                          <p:spTgt spid="19"/>
                                        </p:tgtEl>
                                        <p:attrNameLst>
                                          <p:attrName>style.rotation</p:attrName>
                                        </p:attrNameLst>
                                      </p:cBhvr>
                                      <p:tavLst>
                                        <p:tav tm="0">
                                          <p:val>
                                            <p:fltVal val="360"/>
                                          </p:val>
                                        </p:tav>
                                        <p:tav tm="100000">
                                          <p:val>
                                            <p:fltVal val="0"/>
                                          </p:val>
                                        </p:tav>
                                      </p:tavLst>
                                    </p:anim>
                                    <p:animEffect transition="in" filter="fade">
                                      <p:cBhvr>
                                        <p:cTn id="140" dur="500"/>
                                        <p:tgtEl>
                                          <p:spTgt spid="19"/>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fltVal val="0"/>
                                          </p:val>
                                        </p:tav>
                                        <p:tav tm="100000">
                                          <p:val>
                                            <p:strVal val="#ppt_w"/>
                                          </p:val>
                                        </p:tav>
                                      </p:tavLst>
                                    </p:anim>
                                    <p:anim calcmode="lin" valueType="num">
                                      <p:cBhvr>
                                        <p:cTn id="144" dur="500" fill="hold"/>
                                        <p:tgtEl>
                                          <p:spTgt spid="18"/>
                                        </p:tgtEl>
                                        <p:attrNameLst>
                                          <p:attrName>ppt_h</p:attrName>
                                        </p:attrNameLst>
                                      </p:cBhvr>
                                      <p:tavLst>
                                        <p:tav tm="0">
                                          <p:val>
                                            <p:fltVal val="0"/>
                                          </p:val>
                                        </p:tav>
                                        <p:tav tm="100000">
                                          <p:val>
                                            <p:strVal val="#ppt_h"/>
                                          </p:val>
                                        </p:tav>
                                      </p:tavLst>
                                    </p:anim>
                                    <p:anim calcmode="lin" valueType="num">
                                      <p:cBhvr>
                                        <p:cTn id="145" dur="500" fill="hold"/>
                                        <p:tgtEl>
                                          <p:spTgt spid="18"/>
                                        </p:tgtEl>
                                        <p:attrNameLst>
                                          <p:attrName>style.rotation</p:attrName>
                                        </p:attrNameLst>
                                      </p:cBhvr>
                                      <p:tavLst>
                                        <p:tav tm="0">
                                          <p:val>
                                            <p:fltVal val="360"/>
                                          </p:val>
                                        </p:tav>
                                        <p:tav tm="100000">
                                          <p:val>
                                            <p:fltVal val="0"/>
                                          </p:val>
                                        </p:tav>
                                      </p:tavLst>
                                    </p:anim>
                                    <p:animEffect transition="in" filter="fade">
                                      <p:cBhvr>
                                        <p:cTn id="146" dur="5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0" nodeType="clickEffect">
                                  <p:stCondLst>
                                    <p:cond delay="0"/>
                                  </p:stCondLst>
                                  <p:childTnLst>
                                    <p:set>
                                      <p:cBhvr>
                                        <p:cTn id="150"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51"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52"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53"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54" dur="500"/>
                                        <p:tgtEl>
                                          <p:spTgt spid="2">
                                            <p:graphicEl>
                                              <a:dgm id="{31091E27-B199-44D9-8D0B-E63F34B8D794}"/>
                                            </p:graphicEl>
                                          </p:spTgt>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 calcmode="lin" valueType="num">
                                      <p:cBhvr>
                                        <p:cTn id="159" dur="500" fill="hold"/>
                                        <p:tgtEl>
                                          <p:spTgt spid="21"/>
                                        </p:tgtEl>
                                        <p:attrNameLst>
                                          <p:attrName>style.rotation</p:attrName>
                                        </p:attrNameLst>
                                      </p:cBhvr>
                                      <p:tavLst>
                                        <p:tav tm="0">
                                          <p:val>
                                            <p:fltVal val="360"/>
                                          </p:val>
                                        </p:tav>
                                        <p:tav tm="100000">
                                          <p:val>
                                            <p:fltVal val="0"/>
                                          </p:val>
                                        </p:tav>
                                      </p:tavLst>
                                    </p:anim>
                                    <p:animEffect transition="in" filter="fade">
                                      <p:cBhvr>
                                        <p:cTn id="160" dur="500"/>
                                        <p:tgtEl>
                                          <p:spTgt spid="21"/>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 calcmode="lin" valueType="num">
                                      <p:cBhvr>
                                        <p:cTn id="163" dur="500" fill="hold"/>
                                        <p:tgtEl>
                                          <p:spTgt spid="20"/>
                                        </p:tgtEl>
                                        <p:attrNameLst>
                                          <p:attrName>ppt_w</p:attrName>
                                        </p:attrNameLst>
                                      </p:cBhvr>
                                      <p:tavLst>
                                        <p:tav tm="0">
                                          <p:val>
                                            <p:fltVal val="0"/>
                                          </p:val>
                                        </p:tav>
                                        <p:tav tm="100000">
                                          <p:val>
                                            <p:strVal val="#ppt_w"/>
                                          </p:val>
                                        </p:tav>
                                      </p:tavLst>
                                    </p:anim>
                                    <p:anim calcmode="lin" valueType="num">
                                      <p:cBhvr>
                                        <p:cTn id="164" dur="500" fill="hold"/>
                                        <p:tgtEl>
                                          <p:spTgt spid="20"/>
                                        </p:tgtEl>
                                        <p:attrNameLst>
                                          <p:attrName>ppt_h</p:attrName>
                                        </p:attrNameLst>
                                      </p:cBhvr>
                                      <p:tavLst>
                                        <p:tav tm="0">
                                          <p:val>
                                            <p:fltVal val="0"/>
                                          </p:val>
                                        </p:tav>
                                        <p:tav tm="100000">
                                          <p:val>
                                            <p:strVal val="#ppt_h"/>
                                          </p:val>
                                        </p:tav>
                                      </p:tavLst>
                                    </p:anim>
                                    <p:anim calcmode="lin" valueType="num">
                                      <p:cBhvr>
                                        <p:cTn id="165" dur="500" fill="hold"/>
                                        <p:tgtEl>
                                          <p:spTgt spid="20"/>
                                        </p:tgtEl>
                                        <p:attrNameLst>
                                          <p:attrName>style.rotation</p:attrName>
                                        </p:attrNameLst>
                                      </p:cBhvr>
                                      <p:tavLst>
                                        <p:tav tm="0">
                                          <p:val>
                                            <p:fltVal val="360"/>
                                          </p:val>
                                        </p:tav>
                                        <p:tav tm="100000">
                                          <p:val>
                                            <p:fltVal val="0"/>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37" presetClass="entr" presetSubtype="0" fill="hold"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00"/>
                                        <p:tgtEl>
                                          <p:spTgt spid="30"/>
                                        </p:tgtEl>
                                      </p:cBhvr>
                                    </p:animEffect>
                                    <p:anim calcmode="lin" valueType="num">
                                      <p:cBhvr>
                                        <p:cTn id="172" dur="1000" fill="hold"/>
                                        <p:tgtEl>
                                          <p:spTgt spid="30"/>
                                        </p:tgtEl>
                                        <p:attrNameLst>
                                          <p:attrName>ppt_x</p:attrName>
                                        </p:attrNameLst>
                                      </p:cBhvr>
                                      <p:tavLst>
                                        <p:tav tm="0">
                                          <p:val>
                                            <p:strVal val="#ppt_x"/>
                                          </p:val>
                                        </p:tav>
                                        <p:tav tm="100000">
                                          <p:val>
                                            <p:strVal val="#ppt_x"/>
                                          </p:val>
                                        </p:tav>
                                      </p:tavLst>
                                    </p:anim>
                                    <p:anim calcmode="lin" valueType="num">
                                      <p:cBhvr>
                                        <p:cTn id="173" dur="900" decel="100000" fill="hold"/>
                                        <p:tgtEl>
                                          <p:spTgt spid="30"/>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5" presetID="37"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1000"/>
                                        <p:tgtEl>
                                          <p:spTgt spid="36"/>
                                        </p:tgtEl>
                                      </p:cBhvr>
                                    </p:animEffect>
                                    <p:anim calcmode="lin" valueType="num">
                                      <p:cBhvr>
                                        <p:cTn id="178" dur="1000" fill="hold"/>
                                        <p:tgtEl>
                                          <p:spTgt spid="36"/>
                                        </p:tgtEl>
                                        <p:attrNameLst>
                                          <p:attrName>ppt_x</p:attrName>
                                        </p:attrNameLst>
                                      </p:cBhvr>
                                      <p:tavLst>
                                        <p:tav tm="0">
                                          <p:val>
                                            <p:strVal val="#ppt_x"/>
                                          </p:val>
                                        </p:tav>
                                        <p:tav tm="100000">
                                          <p:val>
                                            <p:strVal val="#ppt_x"/>
                                          </p:val>
                                        </p:tav>
                                      </p:tavLst>
                                    </p:anim>
                                    <p:anim calcmode="lin" valueType="num">
                                      <p:cBhvr>
                                        <p:cTn id="179" dur="900" decel="100000" fill="hold"/>
                                        <p:tgtEl>
                                          <p:spTgt spid="36"/>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anim calcmode="lin" valueType="num">
                                      <p:cBhvr>
                                        <p:cTn id="184" dur="1000" fill="hold"/>
                                        <p:tgtEl>
                                          <p:spTgt spid="26"/>
                                        </p:tgtEl>
                                        <p:attrNameLst>
                                          <p:attrName>ppt_x</p:attrName>
                                        </p:attrNameLst>
                                      </p:cBhvr>
                                      <p:tavLst>
                                        <p:tav tm="0">
                                          <p:val>
                                            <p:strVal val="#ppt_x"/>
                                          </p:val>
                                        </p:tav>
                                        <p:tav tm="100000">
                                          <p:val>
                                            <p:strVal val="#ppt_x"/>
                                          </p:val>
                                        </p:tav>
                                      </p:tavLst>
                                    </p:anim>
                                    <p:anim calcmode="lin" valueType="num">
                                      <p:cBhvr>
                                        <p:cTn id="185" dur="900" decel="100000" fill="hold"/>
                                        <p:tgtEl>
                                          <p:spTgt spid="26"/>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2057399" y="1133475"/>
            <a:ext cx="10048875"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Tagad par Israēla atzīto vadoni bija kļuvis Jozua. Viņš galveno­kārt bija pazīstams kā karotājs, un viņa spējas un prasme bija se­višķi svarīgas tieši šajā tautas vēstures posmā. Drosmīgs, noteikts un izturīgs, ātrs, nelokāms un nenopērkams, nedomādams par sevi, bet par tiem, kas atradās viņa vadībā, un pāri visam, apga­rots dzīvā ticībā Dievam — tāds bija šis vīrs, ko Kungs izredzēja, lai ievestu Israēla pulkus Apsolītajā zemē. Tuksneša ceļojuma laikā viņš bija darbojies kā [482] pirmais Mozus palīgs, un ar savu mie­rīgo, nevainojamo uzticību, ar pastāvību, kad citi svārstījās, ar ap­ņēmību apliecināt patiesību arī briesmās viņš pierādīja, ka ir spējīgs Mozus pēcnācējs, pat pirms Dieva balss viņu bija aicinājusi ieņemt šo atbildīgo vietu.</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5956EB0-61B3-D096-DBC3-9D07238CBDF5}"/>
              </a:ext>
            </a:extLst>
          </p:cNvPr>
          <p:cNvSpPr txBox="1"/>
          <p:nvPr/>
        </p:nvSpPr>
        <p:spPr>
          <a:xfrm>
            <a:off x="8430563" y="6396454"/>
            <a:ext cx="3488968" cy="338554"/>
          </a:xfrm>
          <a:prstGeom prst="rect">
            <a:avLst/>
          </a:prstGeom>
          <a:noFill/>
        </p:spPr>
        <p:txBody>
          <a:bodyPr wrap="none" rtlCol="0">
            <a:spAutoFit/>
          </a:bodyPr>
          <a:lstStyle/>
          <a:p>
            <a:pPr algn="r"/>
            <a:r>
              <a:rPr lang="it-IT" sz="1600" b="1" dirty="0"/>
              <a:t>E. G. V. (</a:t>
            </a:r>
            <a:r>
              <a:rPr lang="lv-LV" sz="1600" b="1" dirty="0"/>
              <a:t>Sentēvi </a:t>
            </a:r>
            <a:r>
              <a:rPr lang="it-IT" sz="1600" b="1" dirty="0"/>
              <a:t>un pravieši, 458. lpp.)</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0" y="0"/>
            <a:ext cx="12192000" cy="769441"/>
          </a:xfrm>
          <a:prstGeom prst="rect">
            <a:avLst/>
          </a:prstGeom>
          <a:noFill/>
        </p:spPr>
        <p:txBody>
          <a:bodyPr wrap="square">
            <a:spAutoFit/>
          </a:bodyPr>
          <a:lstStyle/>
          <a:p>
            <a:pPr algn="ctr"/>
            <a:r>
              <a:rPr lang="lv-LV"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GRĀMATAS STRUKTŪRA</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93B80771-F5A0-0E99-025B-FD5893C1B1ED}"/>
              </a:ext>
            </a:extLst>
          </p:cNvPr>
          <p:cNvSpPr txBox="1"/>
          <p:nvPr/>
        </p:nvSpPr>
        <p:spPr>
          <a:xfrm>
            <a:off x="276226" y="1308631"/>
            <a:ext cx="6648450" cy="1631216"/>
          </a:xfrm>
          <a:prstGeom prst="rect">
            <a:avLst/>
          </a:prstGeom>
          <a:noFill/>
        </p:spPr>
        <p:txBody>
          <a:bodyPr wrap="square" rtlCol="0">
            <a:spAutoFit/>
          </a:bodyPr>
          <a:lstStyle/>
          <a:p>
            <a:pPr>
              <a:spcBef>
                <a:spcPts val="600"/>
              </a:spcBef>
            </a:pPr>
            <a:r>
              <a:rPr lang="lv-LV" sz="2000" b="1" dirty="0"/>
              <a:t>Jozua grāmatā ir aprakstīta to Dieva apsolījumu piepildīšanās, kurus deva Izraēlam, kad Viņš izveda tos no Ēģiptes. Dievs viņiem apsolīja dot Kanaānu. Nodaļas ievadu daļā (1. nodaļa), gan pati grāmata ir sadalīta četrās lielās daļās:</a:t>
            </a: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4249749795"/>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600075" y="599331"/>
            <a:ext cx="1099185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Mans kalps Mozus ir miris; tad nu celies ar visu šo tautu un ej pāri Jordānai uz to zemi, ko Es viņiem, Israēla bērniem, gribu dot!</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a:t>
            </a:r>
            <a:r>
              <a:rPr lang="lv-LV"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ozua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1:2)</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814139694"/>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9" fill="hold" grpId="0" nodeType="afterEffect">
                                  <p:stCondLst>
                                    <p:cond delay="0"/>
                                  </p:stCondLst>
                                  <p:childTnLst>
                                    <p:set>
                                      <p:cBhvr>
                                        <p:cTn id="30"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1" dur="500"/>
                                        <p:tgtEl>
                                          <p:spTgt spid="9">
                                            <p:graphicEl>
                                              <a:dgm id="{3CCCACC4-9EE9-42E6-998D-7BF7A4D400FD}"/>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49" dur="500"/>
                                        <p:tgtEl>
                                          <p:spTgt spid="9">
                                            <p:graphicEl>
                                              <a:dgm id="{8B77908E-CAE5-47C0-B2EB-191547ABAEC2}"/>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67" dur="500"/>
                                        <p:tgtEl>
                                          <p:spTgt spid="9">
                                            <p:graphicEl>
                                              <a:dgm id="{2954A49B-3644-4344-9305-204856CC0403}"/>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grpId="0" nodeType="clickEffect">
                                  <p:stCondLst>
                                    <p:cond delay="0"/>
                                  </p:stCondLst>
                                  <p:childTnLst>
                                    <p:set>
                                      <p:cBhvr>
                                        <p:cTn id="84"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85" dur="500"/>
                                        <p:tgtEl>
                                          <p:spTgt spid="9">
                                            <p:graphicEl>
                                              <a:dgm id="{6CE80ECB-C401-40A4-882D-6A959104BE3D}"/>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lv-LV" dirty="0"/>
              <a:t>JOZUS MISIJA</a:t>
            </a:r>
            <a:endParaRPr lang="es-ES" dirty="0"/>
          </a:p>
          <a:p>
            <a:r>
              <a:rPr lang="es-ES" sz="5400" dirty="0"/>
              <a:t>(JO</a:t>
            </a:r>
            <a:r>
              <a:rPr lang="lv-LV" sz="5400" dirty="0"/>
              <a:t>ZUA </a:t>
            </a:r>
            <a:r>
              <a:rPr lang="es-ES" sz="5400" dirty="0"/>
              <a:t>1:4-9)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2076005" y="0"/>
            <a:ext cx="10115994"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lv-LV" sz="4400" b="1" spc="300" dirty="0">
                <a:ln w="6600">
                  <a:solidFill>
                    <a:schemeClr val="accent2"/>
                  </a:solidFill>
                  <a:prstDash val="solid"/>
                </a:ln>
                <a:solidFill>
                  <a:srgbClr val="FFFFFF"/>
                </a:solidFill>
                <a:effectLst>
                  <a:outerShdw dist="12700" dir="2700000" algn="tl" rotWithShape="0">
                    <a:schemeClr val="accent2"/>
                  </a:outerShdw>
                </a:effectLst>
              </a:rPr>
              <a:t>APSOLĪJUMU MANTOŠANA</a:t>
            </a:r>
            <a:endParaRPr lang="es-ES" sz="4400" b="1" spc="300" dirty="0">
              <a:ln w="6600">
                <a:solidFill>
                  <a:schemeClr val="accent2"/>
                </a:solidFill>
                <a:prstDash val="solid"/>
              </a:ln>
              <a:solidFill>
                <a:srgbClr val="FFFFFF"/>
              </a:solidFill>
              <a:effectLst>
                <a:outerShdw dist="12700" dir="2700000" algn="tl" rotWithShape="0">
                  <a:schemeClr val="accent2"/>
                </a:outerShdw>
              </a:effectLst>
            </a:endParaRPr>
          </a:p>
        </p:txBody>
      </p:sp>
      <p:sp>
        <p:nvSpPr>
          <p:cNvPr id="4" name="CuadroTexto 3">
            <a:extLst>
              <a:ext uri="{FF2B5EF4-FFF2-40B4-BE49-F238E27FC236}">
                <a16:creationId xmlns:a16="http://schemas.microsoft.com/office/drawing/2014/main" id="{0D5223E5-7738-39F4-427F-4FCC26971739}"/>
              </a:ext>
            </a:extLst>
          </p:cNvPr>
          <p:cNvSpPr txBox="1"/>
          <p:nvPr/>
        </p:nvSpPr>
        <p:spPr>
          <a:xfrm>
            <a:off x="2970274" y="636710"/>
            <a:ext cx="8327457" cy="646331"/>
          </a:xfrm>
          <a:prstGeom prst="rect">
            <a:avLst/>
          </a:prstGeom>
          <a:noFill/>
        </p:spPr>
        <p:txBody>
          <a:bodyPr wrap="square">
            <a:spAutoFit/>
          </a:bodyPr>
          <a:lstStyle/>
          <a:p>
            <a:pPr algn="ctr"/>
            <a:r>
              <a:rPr lang="lv-LV" b="1" dirty="0">
                <a:solidFill>
                  <a:srgbClr val="FFD743"/>
                </a:solidFill>
                <a:effectLst>
                  <a:outerShdw blurRad="38100" dist="38100" dir="2700000" algn="tl">
                    <a:srgbClr val="000000">
                      <a:alpha val="43137"/>
                    </a:srgbClr>
                  </a:outerShdw>
                </a:effectLst>
                <a:latin typeface="Comic Sans MS" panose="030F0702030302020204" pitchFamily="66" charset="0"/>
              </a:rPr>
              <a:t>“Visas vietas, kur jūs savu kāju pēdas liksit, Es esmu jums devis, kā Es to esmu Mozum solījis.” </a:t>
            </a:r>
            <a:r>
              <a:rPr lang="lv-LV" sz="1400" b="1" dirty="0">
                <a:solidFill>
                  <a:srgbClr val="FFD743"/>
                </a:solidFill>
                <a:effectLst>
                  <a:outerShdw blurRad="38100" dist="38100" dir="2700000" algn="tl">
                    <a:srgbClr val="000000">
                      <a:alpha val="43137"/>
                    </a:srgbClr>
                  </a:outerShdw>
                </a:effectLst>
                <a:latin typeface="Comic Sans MS" panose="030F0702030302020204" pitchFamily="66" charset="0"/>
              </a:rPr>
              <a:t>(Jozua 1:3)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361949" y="1392556"/>
            <a:ext cx="8083580" cy="1015663"/>
          </a:xfrm>
          <a:prstGeom prst="rect">
            <a:avLst/>
          </a:prstGeom>
          <a:noFill/>
        </p:spPr>
        <p:txBody>
          <a:bodyPr wrap="square" rtlCol="0">
            <a:spAutoFit/>
          </a:bodyPr>
          <a:lstStyle/>
          <a:p>
            <a:pPr>
              <a:spcBef>
                <a:spcPts val="600"/>
              </a:spcBef>
            </a:pPr>
            <a:r>
              <a:rPr lang="lv-LV" sz="2000" b="1" dirty="0"/>
              <a:t>Jozuas 1:3 Dievs par Sevi runā "pravietiskā tagadnē". Viņš runā par Kanaānu kā jau Israēlim dotu. Tas nozīmē, ka Dievs deva viņiem pilnīgu pārliecību par iekarošanas panākumiem.</a:t>
            </a: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34520"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lv-LV" sz="1400" b="1" dirty="0"/>
              <a:t>EIFRATA</a:t>
            </a:r>
            <a:endParaRPr lang="es-ES" sz="1400" b="1" dirty="0"/>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lv-LV" sz="1400" b="1" dirty="0"/>
              <a:t>TUKSNESIS</a:t>
            </a:r>
            <a:endParaRPr lang="es-ES" sz="1400" b="1" dirty="0"/>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lv-LV" sz="1400" b="1" dirty="0"/>
              <a:t>VIDUSJŪRA </a:t>
            </a:r>
            <a:endParaRPr lang="es-ES" sz="1400" b="1" dirty="0"/>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1400" b="1" dirty="0"/>
              <a:t>JORD</a:t>
            </a:r>
            <a:r>
              <a:rPr lang="lv-LV" sz="1400" b="1" dirty="0"/>
              <a:t>ĀNIJA</a:t>
            </a:r>
            <a:endParaRPr lang="es-ES" sz="1400" b="1" dirty="0"/>
          </a:p>
        </p:txBody>
      </p:sp>
      <p:sp>
        <p:nvSpPr>
          <p:cNvPr id="12" name="CuadroTexto 11">
            <a:extLst>
              <a:ext uri="{FF2B5EF4-FFF2-40B4-BE49-F238E27FC236}">
                <a16:creationId xmlns:a16="http://schemas.microsoft.com/office/drawing/2014/main" id="{BC0A9472-E782-1160-D2E8-5150FABDC091}"/>
              </a:ext>
            </a:extLst>
          </p:cNvPr>
          <p:cNvSpPr txBox="1"/>
          <p:nvPr/>
        </p:nvSpPr>
        <p:spPr>
          <a:xfrm>
            <a:off x="4223687" y="3369887"/>
            <a:ext cx="3912785" cy="1631216"/>
          </a:xfrm>
          <a:prstGeom prst="rect">
            <a:avLst/>
          </a:prstGeom>
          <a:noFill/>
        </p:spPr>
        <p:txBody>
          <a:bodyPr wrap="square">
            <a:spAutoFit/>
          </a:bodyPr>
          <a:lstStyle/>
          <a:p>
            <a:pPr>
              <a:spcBef>
                <a:spcPts val="600"/>
              </a:spcBef>
            </a:pPr>
            <a:r>
              <a:rPr lang="lv-LV" sz="2000" b="1" dirty="0"/>
              <a:t>Tad Dievs vēršas pie Jozua un viņu stiprina un iedrošina, ja viņš būs stiprs un drosmīgs, neviens nespēs viņam pretoties (Joz.1:5.6).</a:t>
            </a: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1949" y="3449507"/>
            <a:ext cx="3583888" cy="2015937"/>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5897939" y="4793381"/>
            <a:ext cx="2425330"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202108" y="5465444"/>
            <a:ext cx="5683619" cy="1323439"/>
          </a:xfrm>
          <a:prstGeom prst="rect">
            <a:avLst/>
          </a:prstGeom>
          <a:noFill/>
        </p:spPr>
        <p:txBody>
          <a:bodyPr wrap="square">
            <a:spAutoFit/>
          </a:bodyPr>
          <a:lstStyle/>
          <a:p>
            <a:pPr>
              <a:spcBef>
                <a:spcPts val="600"/>
              </a:spcBef>
            </a:pPr>
            <a:r>
              <a:rPr lang="lv-LV" sz="2000" b="1" dirty="0"/>
              <a:t>Taču uzvara bija nevis Jozuas pūlēs, bet gan Dieva klātbūtnē. Viņš viņam apliecināja, kā Viņš apliecina ikvienam no mums: "Es būšu ar tevi" (Joz.1:5; Mt.28:20).</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361949" y="2352828"/>
            <a:ext cx="8083580" cy="1015663"/>
          </a:xfrm>
          <a:prstGeom prst="rect">
            <a:avLst/>
          </a:prstGeom>
          <a:noFill/>
        </p:spPr>
        <p:txBody>
          <a:bodyPr wrap="square">
            <a:spAutoFit/>
          </a:bodyPr>
          <a:lstStyle/>
          <a:p>
            <a:pPr>
              <a:spcBef>
                <a:spcPts val="600"/>
              </a:spcBef>
            </a:pPr>
            <a:r>
              <a:rPr lang="lv-LV" sz="2000" b="1" dirty="0"/>
              <a:t>Tad viņš atgādina viņiem par robežām, kuras iekarošana sniegsies (Joz. 1:4): josla starp Jordānas upi (austrumos) un Vidusjūru (rietumos), no tuksneša (dienvidos) līdz Eifratai (ziemeļos).</a:t>
            </a: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1332</Words>
  <Application>Microsoft Office PowerPoint</Application>
  <PresentationFormat>Panorámica</PresentationFormat>
  <Paragraphs>77</Paragraphs>
  <Slides>12</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Aptos</vt:lpstr>
      <vt:lpstr>Constantia</vt:lpstr>
      <vt:lpstr>Comic Sans MS</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121</cp:revision>
  <dcterms:created xsi:type="dcterms:W3CDTF">2025-09-05T17:18:48Z</dcterms:created>
  <dcterms:modified xsi:type="dcterms:W3CDTF">2025-09-07T18:36:21Z</dcterms:modified>
</cp:coreProperties>
</file>