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7" r:id="rId3"/>
    <p:sldId id="301" r:id="rId4"/>
    <p:sldId id="257" r:id="rId5"/>
    <p:sldId id="308" r:id="rId6"/>
    <p:sldId id="259" r:id="rId7"/>
    <p:sldId id="260" r:id="rId8"/>
    <p:sldId id="310" r:id="rId9"/>
    <p:sldId id="262" r:id="rId10"/>
    <p:sldId id="263" r:id="rId11"/>
    <p:sldId id="311" r:id="rId12"/>
    <p:sldId id="302" r:id="rId13"/>
    <p:sldId id="30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5143"/>
    <a:srgbClr val="653E33"/>
    <a:srgbClr val="186C7A"/>
    <a:srgbClr val="AFE6EF"/>
    <a:srgbClr val="6308DE"/>
    <a:srgbClr val="9F5FCF"/>
    <a:srgbClr val="B98B69"/>
    <a:srgbClr val="E0A4A6"/>
    <a:srgbClr val="8B5299"/>
    <a:srgbClr val="8250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62D34-8B0D-BE0A-D8EB-58083428F11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02E2E65-F43B-6EBC-7A37-B23B0BE12E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E6C6846-6626-8006-65C5-DEE7AC6D61B0}"/>
              </a:ext>
            </a:extLst>
          </p:cNvPr>
          <p:cNvSpPr>
            <a:spLocks noGrp="1"/>
          </p:cNvSpPr>
          <p:nvPr>
            <p:ph type="dt" sz="half" idx="10"/>
          </p:nvPr>
        </p:nvSpPr>
        <p:spPr/>
        <p:txBody>
          <a:bodyPr/>
          <a:lstStyle/>
          <a:p>
            <a:fld id="{A86FBD38-2263-4973-9661-7191FE6A9F8C}" type="datetimeFigureOut">
              <a:rPr lang="es-ES" smtClean="0"/>
              <a:t>19/10/2025</a:t>
            </a:fld>
            <a:endParaRPr lang="es-ES"/>
          </a:p>
        </p:txBody>
      </p:sp>
      <p:sp>
        <p:nvSpPr>
          <p:cNvPr id="5" name="Marcador de pie de página 4">
            <a:extLst>
              <a:ext uri="{FF2B5EF4-FFF2-40B4-BE49-F238E27FC236}">
                <a16:creationId xmlns:a16="http://schemas.microsoft.com/office/drawing/2014/main" id="{EE287F75-E624-A78E-4E52-CA6C53679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76FBE9-7456-72D7-A8B2-DB6BDB49F9A4}"/>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37504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0E0571-E476-B1B6-F14F-87713B3EE94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C2F0E14-4E6D-989C-0DA5-43C98F91836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7F04AA-233D-A431-649A-3B5CCFB1A9E8}"/>
              </a:ext>
            </a:extLst>
          </p:cNvPr>
          <p:cNvSpPr>
            <a:spLocks noGrp="1"/>
          </p:cNvSpPr>
          <p:nvPr>
            <p:ph type="dt" sz="half" idx="10"/>
          </p:nvPr>
        </p:nvSpPr>
        <p:spPr/>
        <p:txBody>
          <a:bodyPr/>
          <a:lstStyle/>
          <a:p>
            <a:fld id="{A86FBD38-2263-4973-9661-7191FE6A9F8C}" type="datetimeFigureOut">
              <a:rPr lang="es-ES" smtClean="0"/>
              <a:t>19/10/2025</a:t>
            </a:fld>
            <a:endParaRPr lang="es-ES"/>
          </a:p>
        </p:txBody>
      </p:sp>
      <p:sp>
        <p:nvSpPr>
          <p:cNvPr id="5" name="Marcador de pie de página 4">
            <a:extLst>
              <a:ext uri="{FF2B5EF4-FFF2-40B4-BE49-F238E27FC236}">
                <a16:creationId xmlns:a16="http://schemas.microsoft.com/office/drawing/2014/main" id="{735051E9-982E-AAEA-72B3-406C5652E7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B08F4A-076E-CED0-A767-26256C636C41}"/>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689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EB8835-5CA3-5E05-5949-D5A17292CE3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46BF332-82E2-502C-73E4-BB49548D249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CE689C-0CDC-49F8-4D1F-BEED541B2233}"/>
              </a:ext>
            </a:extLst>
          </p:cNvPr>
          <p:cNvSpPr>
            <a:spLocks noGrp="1"/>
          </p:cNvSpPr>
          <p:nvPr>
            <p:ph type="dt" sz="half" idx="10"/>
          </p:nvPr>
        </p:nvSpPr>
        <p:spPr/>
        <p:txBody>
          <a:bodyPr/>
          <a:lstStyle/>
          <a:p>
            <a:fld id="{A86FBD38-2263-4973-9661-7191FE6A9F8C}" type="datetimeFigureOut">
              <a:rPr lang="es-ES" smtClean="0"/>
              <a:t>19/10/2025</a:t>
            </a:fld>
            <a:endParaRPr lang="es-ES"/>
          </a:p>
        </p:txBody>
      </p:sp>
      <p:sp>
        <p:nvSpPr>
          <p:cNvPr id="5" name="Marcador de pie de página 4">
            <a:extLst>
              <a:ext uri="{FF2B5EF4-FFF2-40B4-BE49-F238E27FC236}">
                <a16:creationId xmlns:a16="http://schemas.microsoft.com/office/drawing/2014/main" id="{C213F774-7EB4-1A6D-1E4F-B15F725E848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937030-1FBD-2C48-9357-BE60C6688E39}"/>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58186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6160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9154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490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5628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625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0937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323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4508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7224C4-AF91-F678-9744-2EA83AEC53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DC56A2-E0CE-26C6-1B55-5239B21BD1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849CDF7-B3C5-0849-3A1E-430BFA601435}"/>
              </a:ext>
            </a:extLst>
          </p:cNvPr>
          <p:cNvSpPr>
            <a:spLocks noGrp="1"/>
          </p:cNvSpPr>
          <p:nvPr>
            <p:ph type="dt" sz="half" idx="10"/>
          </p:nvPr>
        </p:nvSpPr>
        <p:spPr/>
        <p:txBody>
          <a:bodyPr/>
          <a:lstStyle/>
          <a:p>
            <a:fld id="{A86FBD38-2263-4973-9661-7191FE6A9F8C}" type="datetimeFigureOut">
              <a:rPr lang="es-ES" smtClean="0"/>
              <a:t>19/10/2025</a:t>
            </a:fld>
            <a:endParaRPr lang="es-ES"/>
          </a:p>
        </p:txBody>
      </p:sp>
      <p:sp>
        <p:nvSpPr>
          <p:cNvPr id="5" name="Marcador de pie de página 4">
            <a:extLst>
              <a:ext uri="{FF2B5EF4-FFF2-40B4-BE49-F238E27FC236}">
                <a16:creationId xmlns:a16="http://schemas.microsoft.com/office/drawing/2014/main" id="{4232A5E0-D106-AAC8-671B-5BB82975A1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E739B69-6A02-74F6-96C5-0C635AC54815}"/>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1748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047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475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0977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BBDED-BAE0-3C64-1F7A-B03FB171EBA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AA35DB-600E-E385-7252-551B56AD10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25E1884-B55B-FE34-B1D5-970B7C030AF3}"/>
              </a:ext>
            </a:extLst>
          </p:cNvPr>
          <p:cNvSpPr>
            <a:spLocks noGrp="1"/>
          </p:cNvSpPr>
          <p:nvPr>
            <p:ph type="dt" sz="half" idx="10"/>
          </p:nvPr>
        </p:nvSpPr>
        <p:spPr/>
        <p:txBody>
          <a:bodyPr/>
          <a:lstStyle/>
          <a:p>
            <a:fld id="{A86FBD38-2263-4973-9661-7191FE6A9F8C}" type="datetimeFigureOut">
              <a:rPr lang="es-ES" smtClean="0"/>
              <a:t>19/10/2025</a:t>
            </a:fld>
            <a:endParaRPr lang="es-ES"/>
          </a:p>
        </p:txBody>
      </p:sp>
      <p:sp>
        <p:nvSpPr>
          <p:cNvPr id="5" name="Marcador de pie de página 4">
            <a:extLst>
              <a:ext uri="{FF2B5EF4-FFF2-40B4-BE49-F238E27FC236}">
                <a16:creationId xmlns:a16="http://schemas.microsoft.com/office/drawing/2014/main" id="{A1982766-EC7C-EA80-DCD4-4D57F5B995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D691330-BDDC-2C74-F857-D6E93EF33C2E}"/>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2605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024996-111B-CAF7-9EF5-2D63897FC82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B6C6ADE-9460-C8CD-9A19-D446A9C8259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4EFE1A8-0EDA-AFCE-615B-746BB9D8B4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083287-E294-DD38-9D7D-F74148E07C5E}"/>
              </a:ext>
            </a:extLst>
          </p:cNvPr>
          <p:cNvSpPr>
            <a:spLocks noGrp="1"/>
          </p:cNvSpPr>
          <p:nvPr>
            <p:ph type="dt" sz="half" idx="10"/>
          </p:nvPr>
        </p:nvSpPr>
        <p:spPr/>
        <p:txBody>
          <a:bodyPr/>
          <a:lstStyle/>
          <a:p>
            <a:fld id="{A86FBD38-2263-4973-9661-7191FE6A9F8C}" type="datetimeFigureOut">
              <a:rPr lang="es-ES" smtClean="0"/>
              <a:t>19/10/2025</a:t>
            </a:fld>
            <a:endParaRPr lang="es-ES"/>
          </a:p>
        </p:txBody>
      </p:sp>
      <p:sp>
        <p:nvSpPr>
          <p:cNvPr id="6" name="Marcador de pie de página 5">
            <a:extLst>
              <a:ext uri="{FF2B5EF4-FFF2-40B4-BE49-F238E27FC236}">
                <a16:creationId xmlns:a16="http://schemas.microsoft.com/office/drawing/2014/main" id="{22C279D0-6B98-2112-8DD3-9134B5B7157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ABF7ECD-F891-0B51-F78A-B4A3C363DF2D}"/>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331841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38097-DD9F-79A2-C52D-A3683BF809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5BD5FF-6761-1381-52B1-B89FFF2A26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449427F-9B55-38AF-FD1F-BB3F2323B14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BAC5838-80E5-4260-D1B5-984F09D719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03DB7C2-CC7C-02D2-42B0-FA18BABE012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0FF3A76-F39A-93E8-C711-CB66E92D665A}"/>
              </a:ext>
            </a:extLst>
          </p:cNvPr>
          <p:cNvSpPr>
            <a:spLocks noGrp="1"/>
          </p:cNvSpPr>
          <p:nvPr>
            <p:ph type="dt" sz="half" idx="10"/>
          </p:nvPr>
        </p:nvSpPr>
        <p:spPr/>
        <p:txBody>
          <a:bodyPr/>
          <a:lstStyle/>
          <a:p>
            <a:fld id="{A86FBD38-2263-4973-9661-7191FE6A9F8C}" type="datetimeFigureOut">
              <a:rPr lang="es-ES" smtClean="0"/>
              <a:t>19/10/2025</a:t>
            </a:fld>
            <a:endParaRPr lang="es-ES"/>
          </a:p>
        </p:txBody>
      </p:sp>
      <p:sp>
        <p:nvSpPr>
          <p:cNvPr id="8" name="Marcador de pie de página 7">
            <a:extLst>
              <a:ext uri="{FF2B5EF4-FFF2-40B4-BE49-F238E27FC236}">
                <a16:creationId xmlns:a16="http://schemas.microsoft.com/office/drawing/2014/main" id="{67783177-F607-8ABF-DBA1-27ED5A040CA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0208F4-F4AC-E2B2-1B8E-A98A0CF69E57}"/>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38700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A8E90A-EB2F-F46C-D655-AFABA4E22E8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0F39D25-9414-CE50-FE0F-0F148FEB6B0F}"/>
              </a:ext>
            </a:extLst>
          </p:cNvPr>
          <p:cNvSpPr>
            <a:spLocks noGrp="1"/>
          </p:cNvSpPr>
          <p:nvPr>
            <p:ph type="dt" sz="half" idx="10"/>
          </p:nvPr>
        </p:nvSpPr>
        <p:spPr/>
        <p:txBody>
          <a:bodyPr/>
          <a:lstStyle/>
          <a:p>
            <a:fld id="{A86FBD38-2263-4973-9661-7191FE6A9F8C}" type="datetimeFigureOut">
              <a:rPr lang="es-ES" smtClean="0"/>
              <a:t>19/10/2025</a:t>
            </a:fld>
            <a:endParaRPr lang="es-ES"/>
          </a:p>
        </p:txBody>
      </p:sp>
      <p:sp>
        <p:nvSpPr>
          <p:cNvPr id="4" name="Marcador de pie de página 3">
            <a:extLst>
              <a:ext uri="{FF2B5EF4-FFF2-40B4-BE49-F238E27FC236}">
                <a16:creationId xmlns:a16="http://schemas.microsoft.com/office/drawing/2014/main" id="{90F351B7-A865-8FEA-8350-A40CC789816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F1404BC-4D91-1B53-F4E9-878C95FEBED4}"/>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53629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7144584-7B7F-1E3E-7920-D18D495866E5}"/>
              </a:ext>
            </a:extLst>
          </p:cNvPr>
          <p:cNvSpPr>
            <a:spLocks noGrp="1"/>
          </p:cNvSpPr>
          <p:nvPr>
            <p:ph type="dt" sz="half" idx="10"/>
          </p:nvPr>
        </p:nvSpPr>
        <p:spPr/>
        <p:txBody>
          <a:bodyPr/>
          <a:lstStyle/>
          <a:p>
            <a:fld id="{A86FBD38-2263-4973-9661-7191FE6A9F8C}" type="datetimeFigureOut">
              <a:rPr lang="es-ES" smtClean="0"/>
              <a:t>19/10/2025</a:t>
            </a:fld>
            <a:endParaRPr lang="es-ES"/>
          </a:p>
        </p:txBody>
      </p:sp>
      <p:sp>
        <p:nvSpPr>
          <p:cNvPr id="3" name="Marcador de pie de página 2">
            <a:extLst>
              <a:ext uri="{FF2B5EF4-FFF2-40B4-BE49-F238E27FC236}">
                <a16:creationId xmlns:a16="http://schemas.microsoft.com/office/drawing/2014/main" id="{45E4A97B-7299-EBBE-9B4F-293E2FBE82D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F632483-3F98-7BBE-EBC0-90CB3BD37972}"/>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6215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421F4-D258-6670-78CB-85E108566A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A526AC1-F12B-FF44-B8C5-0A2F800DE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41B966-6F50-2F92-35D6-05F484E8D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7A24AD-C5F7-317E-E030-415BDFBF68D0}"/>
              </a:ext>
            </a:extLst>
          </p:cNvPr>
          <p:cNvSpPr>
            <a:spLocks noGrp="1"/>
          </p:cNvSpPr>
          <p:nvPr>
            <p:ph type="dt" sz="half" idx="10"/>
          </p:nvPr>
        </p:nvSpPr>
        <p:spPr/>
        <p:txBody>
          <a:bodyPr/>
          <a:lstStyle/>
          <a:p>
            <a:fld id="{A86FBD38-2263-4973-9661-7191FE6A9F8C}" type="datetimeFigureOut">
              <a:rPr lang="es-ES" smtClean="0"/>
              <a:t>19/10/2025</a:t>
            </a:fld>
            <a:endParaRPr lang="es-ES"/>
          </a:p>
        </p:txBody>
      </p:sp>
      <p:sp>
        <p:nvSpPr>
          <p:cNvPr id="6" name="Marcador de pie de página 5">
            <a:extLst>
              <a:ext uri="{FF2B5EF4-FFF2-40B4-BE49-F238E27FC236}">
                <a16:creationId xmlns:a16="http://schemas.microsoft.com/office/drawing/2014/main" id="{5EADDE88-6BD9-CEE7-217B-E9D619CD5F1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B446C5-7CBF-45AA-139A-B410FBDCF5BD}"/>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72704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1699A-7116-15D7-F798-42B51F9A63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1E33706-6567-36C2-264E-56E654A3D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838CA84-D5F5-90F7-C693-5285C59BB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AA38CFE-D145-7B0D-E9C4-18F78707A5B6}"/>
              </a:ext>
            </a:extLst>
          </p:cNvPr>
          <p:cNvSpPr>
            <a:spLocks noGrp="1"/>
          </p:cNvSpPr>
          <p:nvPr>
            <p:ph type="dt" sz="half" idx="10"/>
          </p:nvPr>
        </p:nvSpPr>
        <p:spPr/>
        <p:txBody>
          <a:bodyPr/>
          <a:lstStyle/>
          <a:p>
            <a:fld id="{A86FBD38-2263-4973-9661-7191FE6A9F8C}" type="datetimeFigureOut">
              <a:rPr lang="es-ES" smtClean="0"/>
              <a:t>19/10/2025</a:t>
            </a:fld>
            <a:endParaRPr lang="es-ES"/>
          </a:p>
        </p:txBody>
      </p:sp>
      <p:sp>
        <p:nvSpPr>
          <p:cNvPr id="6" name="Marcador de pie de página 5">
            <a:extLst>
              <a:ext uri="{FF2B5EF4-FFF2-40B4-BE49-F238E27FC236}">
                <a16:creationId xmlns:a16="http://schemas.microsoft.com/office/drawing/2014/main" id="{185108FB-0231-50EC-AC2D-3E5CD711B5E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FAE3795-0AE9-47EF-C3AC-D9E8D126222A}"/>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64501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4529DA4-FF84-0926-0F47-FD9BCC333D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869A495-1DFA-353F-7C10-1B0771E21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0F3DE9-AEA6-5C58-60BB-6E06D794F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6FBD38-2263-4973-9661-7191FE6A9F8C}" type="datetimeFigureOut">
              <a:rPr lang="es-ES" smtClean="0"/>
              <a:t>19/10/2025</a:t>
            </a:fld>
            <a:endParaRPr lang="es-ES"/>
          </a:p>
        </p:txBody>
      </p:sp>
      <p:sp>
        <p:nvSpPr>
          <p:cNvPr id="5" name="Marcador de pie de página 4">
            <a:extLst>
              <a:ext uri="{FF2B5EF4-FFF2-40B4-BE49-F238E27FC236}">
                <a16:creationId xmlns:a16="http://schemas.microsoft.com/office/drawing/2014/main" id="{6F7B164B-E3A9-A657-C104-A680264CDC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C938021-E6BD-5127-27F1-1EC0E6CA7F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874CCE-FD62-4E56-A963-15189B0E191F}" type="slidenum">
              <a:rPr lang="es-ES" smtClean="0"/>
              <a:t>‹Nº›</a:t>
            </a:fld>
            <a:endParaRPr lang="es-ES"/>
          </a:p>
        </p:txBody>
      </p:sp>
    </p:spTree>
    <p:extLst>
      <p:ext uri="{BB962C8B-B14F-4D97-AF65-F5344CB8AC3E}">
        <p14:creationId xmlns:p14="http://schemas.microsoft.com/office/powerpoint/2010/main" val="609597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19/10/2025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16287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3B2B44-0AC0-3A8C-19E7-0A4E95ADF4D4}"/>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043017B7-DB56-477D-A4AE-8EC1B3C99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solidFill>
            <a:srgbClr val="EFE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306732" y="-354408"/>
            <a:ext cx="1340409" cy="11953876"/>
            <a:chOff x="329184" y="2"/>
            <a:chExt cx="524256" cy="5777807"/>
          </a:xfrm>
          <a:effectLst>
            <a:outerShdw blurRad="50800" dist="38100" dir="5400000" algn="t" rotWithShape="0">
              <a:prstClr val="black">
                <a:alpha val="40000"/>
              </a:prstClr>
            </a:outerShdw>
          </a:effectLst>
        </p:grpSpPr>
        <p:cxnSp>
          <p:nvCxnSpPr>
            <p:cNvPr id="15" name="Straight Connector 14">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rgbClr val="AC503C"/>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2"/>
              <a:ext cx="524256" cy="5666779"/>
            </a:xfrm>
            <a:prstGeom prst="rect">
              <a:avLst/>
            </a:prstGeom>
            <a:solidFill>
              <a:srgbClr val="AC503C"/>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3">
            <a:extLst>
              <a:ext uri="{FF2B5EF4-FFF2-40B4-BE49-F238E27FC236}">
                <a16:creationId xmlns:a16="http://schemas.microsoft.com/office/drawing/2014/main" id="{4E335A5A-05CE-82FE-547F-33E195DE670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11877676" y="153237"/>
            <a:ext cx="151684" cy="4612459"/>
            <a:chOff x="329184" y="1"/>
            <a:chExt cx="524256" cy="5777808"/>
          </a:xfrm>
          <a:effectLst>
            <a:outerShdw blurRad="50800" dist="38100" dir="5400000" algn="t" rotWithShape="0">
              <a:prstClr val="black">
                <a:alpha val="40000"/>
              </a:prstClr>
            </a:outerShdw>
          </a:effectLst>
        </p:grpSpPr>
        <p:cxnSp>
          <p:nvCxnSpPr>
            <p:cNvPr id="3" name="Straight Connector 14">
              <a:extLst>
                <a:ext uri="{FF2B5EF4-FFF2-40B4-BE49-F238E27FC236}">
                  <a16:creationId xmlns:a16="http://schemas.microsoft.com/office/drawing/2014/main" id="{656CB701-4BA0-311A-5FC3-A33C440596A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rgbClr val="A39E33"/>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5" name="Rectangle 15">
              <a:extLst>
                <a:ext uri="{FF2B5EF4-FFF2-40B4-BE49-F238E27FC236}">
                  <a16:creationId xmlns:a16="http://schemas.microsoft.com/office/drawing/2014/main" id="{7FD7E4A5-D391-857D-0649-2500356C857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1"/>
              <a:ext cx="524256" cy="5532119"/>
            </a:xfrm>
            <a:prstGeom prst="rect">
              <a:avLst/>
            </a:prstGeom>
            <a:solidFill>
              <a:srgbClr val="A39E33"/>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891" y="153237"/>
            <a:ext cx="6580907" cy="652921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Un grupo de personas en un parque de diversiones&#10;&#10;El contenido generado por IA puede ser incorrecto.">
            <a:extLst>
              <a:ext uri="{FF2B5EF4-FFF2-40B4-BE49-F238E27FC236}">
                <a16:creationId xmlns:a16="http://schemas.microsoft.com/office/drawing/2014/main" id="{628E7398-3AAB-FEFB-713E-676D8FB4410B}"/>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b="-2"/>
          <a:stretch>
            <a:fillRect/>
          </a:stretch>
        </p:blipFill>
        <p:spPr>
          <a:xfrm>
            <a:off x="473220" y="409006"/>
            <a:ext cx="6034416" cy="6060306"/>
          </a:xfrm>
          <a:prstGeom prst="rect">
            <a:avLst/>
          </a:prstGeom>
        </p:spPr>
      </p:pic>
      <p:sp>
        <p:nvSpPr>
          <p:cNvPr id="6" name="CuadroTexto 5">
            <a:extLst>
              <a:ext uri="{FF2B5EF4-FFF2-40B4-BE49-F238E27FC236}">
                <a16:creationId xmlns:a16="http://schemas.microsoft.com/office/drawing/2014/main" id="{CD7F6985-86F7-C5E9-CFAD-B2058DBD00B9}"/>
              </a:ext>
            </a:extLst>
          </p:cNvPr>
          <p:cNvSpPr txBox="1"/>
          <p:nvPr/>
        </p:nvSpPr>
        <p:spPr>
          <a:xfrm>
            <a:off x="6896099" y="845214"/>
            <a:ext cx="4828065" cy="3416320"/>
          </a:xfrm>
          <a:prstGeom prst="rect">
            <a:avLst/>
          </a:prstGeom>
          <a:noFill/>
        </p:spPr>
        <p:txBody>
          <a:bodyPr wrap="square" rtlCol="0">
            <a:spAutoFit/>
            <a:scene3d>
              <a:camera prst="orthographicFront"/>
              <a:lightRig rig="balanced" dir="t"/>
            </a:scene3d>
            <a:sp3d extrusionH="57150">
              <a:bevelT w="69850" h="69850" prst="divot"/>
            </a:sp3d>
          </a:bodyPr>
          <a:lstStyle/>
          <a:p>
            <a:pPr algn="ctr"/>
            <a:r>
              <a:rPr lang="lv-LV" sz="5400" b="1" dirty="0">
                <a:ln w="9525">
                  <a:noFill/>
                  <a:prstDash val="solid"/>
                </a:ln>
                <a:solidFill>
                  <a:srgbClr val="AC503C"/>
                </a:solidFill>
                <a:effectLst>
                  <a:outerShdw blurRad="12700" dist="38100" dir="2700000" algn="tl" rotWithShape="0">
                    <a:srgbClr val="87832A"/>
                  </a:outerShdw>
                </a:effectLst>
              </a:rPr>
              <a:t>GALĒJA UZTICĪBA</a:t>
            </a:r>
            <a:r>
              <a:rPr lang="es-ES" sz="5400" b="1" dirty="0">
                <a:ln w="9525">
                  <a:noFill/>
                  <a:prstDash val="solid"/>
                </a:ln>
                <a:solidFill>
                  <a:srgbClr val="AC503C"/>
                </a:solidFill>
                <a:effectLst>
                  <a:outerShdw blurRad="12700" dist="38100" dir="2700000" algn="tl" rotWithShape="0">
                    <a:srgbClr val="87832A"/>
                  </a:outerShdw>
                </a:effectLst>
              </a:rPr>
              <a:t>: </a:t>
            </a:r>
            <a:r>
              <a:rPr lang="lv-LV" sz="5400" b="1" dirty="0">
                <a:ln w="9525">
                  <a:noFill/>
                  <a:prstDash val="solid"/>
                </a:ln>
                <a:solidFill>
                  <a:srgbClr val="AC503C"/>
                </a:solidFill>
                <a:effectLst>
                  <a:outerShdw blurRad="12700" dist="38100" dir="2700000" algn="tl" rotWithShape="0">
                    <a:srgbClr val="87832A"/>
                  </a:outerShdw>
                </a:effectLst>
              </a:rPr>
              <a:t>PIELŪGSME KARA LAUKĀ</a:t>
            </a:r>
            <a:endParaRPr lang="es-ES" sz="5400" b="1" dirty="0">
              <a:ln w="9525">
                <a:noFill/>
                <a:prstDash val="solid"/>
              </a:ln>
              <a:solidFill>
                <a:srgbClr val="AC503C"/>
              </a:solidFill>
              <a:effectLst>
                <a:outerShdw blurRad="12700" dist="38100" dir="2700000" algn="tl" rotWithShape="0">
                  <a:srgbClr val="87832A"/>
                </a:outerShdw>
              </a:effectLst>
            </a:endParaRPr>
          </a:p>
        </p:txBody>
      </p:sp>
      <p:sp>
        <p:nvSpPr>
          <p:cNvPr id="8" name="CuadroTexto 7">
            <a:extLst>
              <a:ext uri="{FF2B5EF4-FFF2-40B4-BE49-F238E27FC236}">
                <a16:creationId xmlns:a16="http://schemas.microsoft.com/office/drawing/2014/main" id="{5E142037-DADD-477F-244B-D3541866C284}"/>
              </a:ext>
            </a:extLst>
          </p:cNvPr>
          <p:cNvSpPr txBox="1"/>
          <p:nvPr/>
        </p:nvSpPr>
        <p:spPr>
          <a:xfrm>
            <a:off x="6779965" y="6343650"/>
            <a:ext cx="4935785" cy="338554"/>
          </a:xfrm>
          <a:prstGeom prst="rect">
            <a:avLst/>
          </a:prstGeom>
          <a:noFill/>
        </p:spPr>
        <p:txBody>
          <a:bodyPr wrap="square" rtlCol="0">
            <a:spAutoFit/>
          </a:bodyPr>
          <a:lstStyle/>
          <a:p>
            <a:pPr algn="ctr"/>
            <a:r>
              <a:rPr lang="es-ES" sz="1600" b="1" dirty="0">
                <a:solidFill>
                  <a:srgbClr val="797525"/>
                </a:solidFill>
              </a:rPr>
              <a:t>7</a:t>
            </a:r>
            <a:r>
              <a:rPr lang="lv-LV" sz="1600" b="1" dirty="0">
                <a:solidFill>
                  <a:srgbClr val="797525"/>
                </a:solidFill>
              </a:rPr>
              <a:t>.tēma</a:t>
            </a:r>
            <a:r>
              <a:rPr lang="es-ES" sz="1600" b="1" dirty="0">
                <a:solidFill>
                  <a:srgbClr val="797525"/>
                </a:solidFill>
              </a:rPr>
              <a:t> 15</a:t>
            </a:r>
            <a:r>
              <a:rPr lang="lv-LV" sz="1600" b="1" dirty="0">
                <a:solidFill>
                  <a:srgbClr val="797525"/>
                </a:solidFill>
              </a:rPr>
              <a:t>. novembrī, </a:t>
            </a:r>
            <a:r>
              <a:rPr lang="es-ES" sz="1600" b="1" dirty="0">
                <a:solidFill>
                  <a:srgbClr val="797525"/>
                </a:solidFill>
              </a:rPr>
              <a:t>2025</a:t>
            </a:r>
          </a:p>
        </p:txBody>
      </p:sp>
    </p:spTree>
    <p:extLst>
      <p:ext uri="{BB962C8B-B14F-4D97-AF65-F5344CB8AC3E}">
        <p14:creationId xmlns:p14="http://schemas.microsoft.com/office/powerpoint/2010/main" val="307978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AB7A3B0-A4A9-BB80-4D96-B19F5AB8400D}"/>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B5D88177-BD84-088A-E38F-A2F886325092}"/>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3918522" y="2061605"/>
            <a:ext cx="8242998" cy="4796395"/>
          </a:xfrm>
          <a:prstGeom prst="rect">
            <a:avLst/>
          </a:prstGeom>
        </p:spPr>
      </p:pic>
      <p:sp>
        <p:nvSpPr>
          <p:cNvPr id="10" name="Rectángulo 9">
            <a:extLst>
              <a:ext uri="{FF2B5EF4-FFF2-40B4-BE49-F238E27FC236}">
                <a16:creationId xmlns:a16="http://schemas.microsoft.com/office/drawing/2014/main" id="{46BC2E8D-7309-E58B-43EC-F48F3080530A}"/>
              </a:ext>
            </a:extLst>
          </p:cNvPr>
          <p:cNvSpPr>
            <a:spLocks noGrp="1" noRot="1" noMove="1" noResize="1" noEditPoints="1" noAdjustHandles="1" noChangeArrowheads="1" noChangeShapeType="1"/>
          </p:cNvSpPr>
          <p:nvPr/>
        </p:nvSpPr>
        <p:spPr>
          <a:xfrm>
            <a:off x="3918522" y="30480"/>
            <a:ext cx="8242998" cy="6804000"/>
          </a:xfrm>
          <a:prstGeom prst="rect">
            <a:avLst/>
          </a:prstGeom>
          <a:noFill/>
          <a:ln w="57150">
            <a:solidFill>
              <a:srgbClr val="8B5299"/>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9AD698D-D3D4-95D6-6D8A-B396472F939F}"/>
              </a:ext>
            </a:extLst>
          </p:cNvPr>
          <p:cNvSpPr txBox="1"/>
          <p:nvPr/>
        </p:nvSpPr>
        <p:spPr>
          <a:xfrm>
            <a:off x="3908362" y="87050"/>
            <a:ext cx="8242998" cy="212365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lv-LV" sz="6600" b="1" dirty="0">
                <a:ln/>
                <a:solidFill>
                  <a:srgbClr val="8B5299"/>
                </a:solidFill>
                <a:effectLst>
                  <a:outerShdw blurRad="38100" dist="38100" dir="2700000" algn="tl">
                    <a:schemeClr val="accent3">
                      <a:lumMod val="60000"/>
                      <a:lumOff val="40000"/>
                    </a:schemeClr>
                  </a:outerShdw>
                </a:effectLst>
              </a:rPr>
              <a:t>ĪPAŠA VIETA PIELŪGSMEI</a:t>
            </a:r>
            <a:endParaRPr lang="es-ES" sz="6600" b="1" dirty="0">
              <a:ln/>
              <a:solidFill>
                <a:srgbClr val="8B5299"/>
              </a:solidFill>
              <a:effectLst>
                <a:outerShdw blurRad="38100" dist="38100" dir="2700000" algn="tl">
                  <a:schemeClr val="accent3">
                    <a:lumMod val="60000"/>
                    <a:lumOff val="40000"/>
                  </a:schemeClr>
                </a:outerShdw>
              </a:effectLst>
            </a:endParaRPr>
          </a:p>
        </p:txBody>
      </p:sp>
    </p:spTree>
    <p:extLst>
      <p:ext uri="{BB962C8B-B14F-4D97-AF65-F5344CB8AC3E}">
        <p14:creationId xmlns:p14="http://schemas.microsoft.com/office/powerpoint/2010/main" val="27552180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60442E0-E1A1-005B-0173-DD4D8D6862CA}"/>
              </a:ext>
            </a:extLst>
          </p:cNvPr>
          <p:cNvSpPr txBox="1"/>
          <p:nvPr/>
        </p:nvSpPr>
        <p:spPr>
          <a:xfrm>
            <a:off x="1" y="0"/>
            <a:ext cx="12192000" cy="769441"/>
          </a:xfrm>
          <a:prstGeom prst="rect">
            <a:avLst/>
          </a:prstGeom>
          <a:noFill/>
        </p:spPr>
        <p:txBody>
          <a:bodyPr wrap="square">
            <a:spAutoFit/>
          </a:bodyPr>
          <a:lstStyle/>
          <a:p>
            <a:pPr algn="ctr"/>
            <a:r>
              <a:rPr lang="lv-LV"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SVĒTNĪCAS CELTNIECĪBA</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49D7992A-F478-2F95-E88A-722153034FB9}"/>
              </a:ext>
            </a:extLst>
          </p:cNvPr>
          <p:cNvSpPr txBox="1"/>
          <p:nvPr/>
        </p:nvSpPr>
        <p:spPr>
          <a:xfrm>
            <a:off x="1538288" y="648085"/>
            <a:ext cx="9115425" cy="646331"/>
          </a:xfrm>
          <a:prstGeom prst="rect">
            <a:avLst/>
          </a:prstGeom>
          <a:noFill/>
        </p:spPr>
        <p:txBody>
          <a:bodyPr wrap="square">
            <a:spAutoFit/>
          </a:bodyPr>
          <a:lstStyle/>
          <a:p>
            <a:pPr algn="ctr"/>
            <a:r>
              <a:rPr lang="es-ES"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lv-LV"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Tad visa Israēla bērnu draudze sapulcējās Šīlo, un tur viņi uzcēla Saiešanas telti, kad viņi bija zemi sev pakļāvuši.</a:t>
            </a:r>
            <a:r>
              <a:rPr lang="es-ES"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(Jo</a:t>
            </a:r>
            <a:r>
              <a:rPr lang="lv-LV" sz="14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zua</a:t>
            </a:r>
            <a:r>
              <a:rPr lang="es-ES" sz="14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18:1)</a:t>
            </a:r>
          </a:p>
        </p:txBody>
      </p:sp>
      <p:sp>
        <p:nvSpPr>
          <p:cNvPr id="5" name="CuadroTexto 4">
            <a:extLst>
              <a:ext uri="{FF2B5EF4-FFF2-40B4-BE49-F238E27FC236}">
                <a16:creationId xmlns:a16="http://schemas.microsoft.com/office/drawing/2014/main" id="{AC3663DC-416C-8A5A-CB5E-F431070FB8AB}"/>
              </a:ext>
            </a:extLst>
          </p:cNvPr>
          <p:cNvSpPr txBox="1"/>
          <p:nvPr/>
        </p:nvSpPr>
        <p:spPr>
          <a:xfrm>
            <a:off x="5083868" y="1620786"/>
            <a:ext cx="7108133" cy="1323439"/>
          </a:xfrm>
          <a:prstGeom prst="rect">
            <a:avLst/>
          </a:prstGeom>
          <a:noFill/>
        </p:spPr>
        <p:txBody>
          <a:bodyPr wrap="square" rtlCol="0">
            <a:spAutoFit/>
          </a:bodyPr>
          <a:lstStyle/>
          <a:p>
            <a:pPr>
              <a:spcBef>
                <a:spcPts val="600"/>
              </a:spcBef>
            </a:pPr>
            <a:r>
              <a:rPr lang="lv-LV" sz="2000" b="1" dirty="0"/>
              <a:t>Israēls bija pakļāvis šo zemi. Teritorija bija sadalīta starp ievērojamākajām ciltīm, lai gan septiņas ciltis vēl nebija saņēmušas savu daļu. Rubena, Gada un Manases cilts karavīri bija jānosūta uz viņu īpašumiem aiz Jordānas.</a:t>
            </a:r>
          </a:p>
        </p:txBody>
      </p:sp>
      <p:sp>
        <p:nvSpPr>
          <p:cNvPr id="6" name="CuadroTexto 5">
            <a:extLst>
              <a:ext uri="{FF2B5EF4-FFF2-40B4-BE49-F238E27FC236}">
                <a16:creationId xmlns:a16="http://schemas.microsoft.com/office/drawing/2014/main" id="{295796C3-1DF9-1F96-0911-E709927D377C}"/>
              </a:ext>
            </a:extLst>
          </p:cNvPr>
          <p:cNvSpPr txBox="1"/>
          <p:nvPr/>
        </p:nvSpPr>
        <p:spPr>
          <a:xfrm>
            <a:off x="136662" y="4282179"/>
            <a:ext cx="6269011" cy="1015663"/>
          </a:xfrm>
          <a:prstGeom prst="rect">
            <a:avLst/>
          </a:prstGeom>
          <a:noFill/>
        </p:spPr>
        <p:txBody>
          <a:bodyPr wrap="square">
            <a:spAutoFit/>
          </a:bodyPr>
          <a:lstStyle/>
          <a:p>
            <a:pPr>
              <a:spcBef>
                <a:spcPts val="600"/>
              </a:spcBef>
            </a:pPr>
            <a:r>
              <a:rPr lang="lv-LV" sz="2000" b="1" dirty="0"/>
              <a:t>Svētnīca kā Dieva redzamā mājvieta bija vienotības punkts, kur visi bija vienoti dievkalpojumā. Bez Dieva klātbūtnes zemes pārvaldība bija bezjēdzīga.</a:t>
            </a:r>
          </a:p>
        </p:txBody>
      </p:sp>
      <p:pic>
        <p:nvPicPr>
          <p:cNvPr id="8" name="Imagen 7" descr="Imagen que contiene tabla, hombre, mujer, parado&#10;&#10;El contenido generado por IA puede ser incorrecto.">
            <a:extLst>
              <a:ext uri="{FF2B5EF4-FFF2-40B4-BE49-F238E27FC236}">
                <a16:creationId xmlns:a16="http://schemas.microsoft.com/office/drawing/2014/main" id="{CCE7CB52-F20B-39E9-5BE4-23D08240A1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2011" y="1620786"/>
            <a:ext cx="4521572" cy="2543844"/>
          </a:xfrm>
          <a:prstGeom prst="rect">
            <a:avLst/>
          </a:prstGeom>
          <a:effectLst>
            <a:innerShdw blurRad="114300">
              <a:prstClr val="black"/>
            </a:innerShdw>
          </a:effectLst>
        </p:spPr>
      </p:pic>
      <p:pic>
        <p:nvPicPr>
          <p:cNvPr id="12" name="Imagen 11" descr="Un dibujo de una persona&#10;&#10;El contenido generado por IA puede ser incorrecto.">
            <a:extLst>
              <a:ext uri="{FF2B5EF4-FFF2-40B4-BE49-F238E27FC236}">
                <a16:creationId xmlns:a16="http://schemas.microsoft.com/office/drawing/2014/main" id="{AF233373-0CDF-22F7-7C6D-03AE8ACA33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6405674" y="4199174"/>
            <a:ext cx="5533706" cy="2543844"/>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85F7ACC2-D1AE-45E6-46BB-336C72C5F987}"/>
              </a:ext>
            </a:extLst>
          </p:cNvPr>
          <p:cNvSpPr txBox="1"/>
          <p:nvPr/>
        </p:nvSpPr>
        <p:spPr>
          <a:xfrm>
            <a:off x="5083867" y="3164356"/>
            <a:ext cx="7108132" cy="1015663"/>
          </a:xfrm>
          <a:prstGeom prst="rect">
            <a:avLst/>
          </a:prstGeom>
          <a:noFill/>
        </p:spPr>
        <p:txBody>
          <a:bodyPr wrap="square">
            <a:spAutoFit/>
          </a:bodyPr>
          <a:lstStyle/>
          <a:p>
            <a:pPr>
              <a:spcBef>
                <a:spcPts val="600"/>
              </a:spcBef>
            </a:pPr>
            <a:r>
              <a:rPr lang="lv-LV" sz="2000" b="1" dirty="0"/>
              <a:t>Pirms ciltis atdalījās, notika īpašs un neaizstājams notikums - tika uzcelta telts, kas bija Izraēla dievkalpojuma centrs (Joz.18:1).</a:t>
            </a:r>
          </a:p>
        </p:txBody>
      </p:sp>
      <p:sp>
        <p:nvSpPr>
          <p:cNvPr id="10" name="CuadroTexto 9">
            <a:extLst>
              <a:ext uri="{FF2B5EF4-FFF2-40B4-BE49-F238E27FC236}">
                <a16:creationId xmlns:a16="http://schemas.microsoft.com/office/drawing/2014/main" id="{96788630-C3EB-EFFE-13B4-AF3C4FA13904}"/>
              </a:ext>
            </a:extLst>
          </p:cNvPr>
          <p:cNvSpPr txBox="1"/>
          <p:nvPr/>
        </p:nvSpPr>
        <p:spPr>
          <a:xfrm>
            <a:off x="136663" y="5486254"/>
            <a:ext cx="6276974" cy="1323439"/>
          </a:xfrm>
          <a:prstGeom prst="rect">
            <a:avLst/>
          </a:prstGeom>
          <a:noFill/>
        </p:spPr>
        <p:txBody>
          <a:bodyPr wrap="square">
            <a:spAutoFit/>
          </a:bodyPr>
          <a:lstStyle/>
          <a:p>
            <a:pPr>
              <a:spcBef>
                <a:spcPts val="600"/>
              </a:spcBef>
            </a:pPr>
            <a:r>
              <a:rPr lang="lv-LV" sz="2000" b="1" dirty="0"/>
              <a:t>Mūsu dienās, vēl arvien ir postmodernisma milži, kas jāpārvar, tad ir ārkārtīgi svarīgi, mums pievērst savu uzmanību debesu svētnīcai, kur Jēzus aizlūdz par mums.</a:t>
            </a:r>
          </a:p>
        </p:txBody>
      </p:sp>
    </p:spTree>
    <p:extLst>
      <p:ext uri="{BB962C8B-B14F-4D97-AF65-F5344CB8AC3E}">
        <p14:creationId xmlns:p14="http://schemas.microsoft.com/office/powerpoint/2010/main" val="94413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out)">
                                      <p:cBhvr>
                                        <p:cTn id="27" dur="750"/>
                                        <p:tgtEl>
                                          <p:spTgt spid="8"/>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32"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ox(out)">
                                      <p:cBhvr>
                                        <p:cTn id="41" dur="750"/>
                                        <p:tgtEl>
                                          <p:spTgt spid="12"/>
                                        </p:tgtEl>
                                      </p:cBhvr>
                                    </p:animEffect>
                                  </p:childTnLst>
                                </p:cTn>
                              </p:par>
                            </p:childTnLst>
                          </p:cTn>
                        </p:par>
                        <p:par>
                          <p:cTn id="42" fill="hold">
                            <p:stCondLst>
                              <p:cond delay="75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3C5E04-8704-FA75-91CB-6CCB6272AFB5}"/>
              </a:ext>
            </a:extLst>
          </p:cNvPr>
          <p:cNvSpPr txBox="1"/>
          <p:nvPr/>
        </p:nvSpPr>
        <p:spPr>
          <a:xfrm>
            <a:off x="1568932" y="1108018"/>
            <a:ext cx="9054135" cy="4832092"/>
          </a:xfrm>
          <a:prstGeom prst="rect">
            <a:avLst/>
          </a:prstGeom>
          <a:noFill/>
        </p:spPr>
        <p:txBody>
          <a:bodyPr wrap="square">
            <a:spAutoFit/>
          </a:bodyPr>
          <a:lstStyle/>
          <a:p>
            <a:pPr>
              <a:spcBef>
                <a:spcPts val="600"/>
              </a:spcBef>
            </a:pPr>
            <a:r>
              <a:rPr lang="lv-LV" sz="2800" b="1" dirty="0">
                <a:latin typeface="Constantia" panose="02030602050306030303" pitchFamily="18" charset="0"/>
              </a:rPr>
              <a:t>"Nebija pagājušas nemaz tik daudz nedēļas, kopš Mozus uzrunu veidā tautai bija devis visu piekto viņa vārdā nosaukto grāmatu, un tomēr jau tagad Jozua lasīja šos likumus vēlreiz.  Ne vien Israēla viri, bet arī sievas un bērni klausījās likumu atkārtošanā, jo bija svarīgi, lai viņi zinātu un pildītu savu pienākumu. […] Katra nodaļa un katrs Bībeles pants ir Dieva vēstījums cilvēkiem.  […] Ja šos priekšrakstus pētītu un tiem sekotu, tad tie Dieva tautu šodien vadītu tā, kā israēliešus kādreiz vadīja padebesis dienā un uguns stabs naktī."</a:t>
            </a:r>
            <a:endParaRPr lang="es-ES_tradnl"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348917C8-C459-2631-EC1B-75D21B4F1D77}"/>
              </a:ext>
            </a:extLst>
          </p:cNvPr>
          <p:cNvSpPr txBox="1"/>
          <p:nvPr/>
        </p:nvSpPr>
        <p:spPr>
          <a:xfrm>
            <a:off x="6907236" y="5580705"/>
            <a:ext cx="3868880" cy="338554"/>
          </a:xfrm>
          <a:prstGeom prst="rect">
            <a:avLst/>
          </a:prstGeom>
          <a:noFill/>
        </p:spPr>
        <p:txBody>
          <a:bodyPr wrap="none" rtlCol="0">
            <a:spAutoFit/>
          </a:bodyPr>
          <a:lstStyle/>
          <a:p>
            <a:pPr algn="r"/>
            <a:r>
              <a:rPr lang="es-ES" sz="1600" b="1" dirty="0"/>
              <a:t>E. G. </a:t>
            </a:r>
            <a:r>
              <a:rPr lang="lv-LV" sz="1600" b="1" dirty="0"/>
              <a:t>V</a:t>
            </a:r>
            <a:r>
              <a:rPr lang="es-ES" sz="1600" b="1" dirty="0"/>
              <a:t>. (</a:t>
            </a:r>
            <a:r>
              <a:rPr lang="lv-LV" sz="1600" b="1" dirty="0"/>
              <a:t>Sentēvi un pravieši</a:t>
            </a:r>
            <a:r>
              <a:rPr lang="es-ES" sz="1600" b="1" dirty="0"/>
              <a:t>, </a:t>
            </a:r>
            <a:r>
              <a:rPr lang="lv-LV" sz="1600" b="1" dirty="0"/>
              <a:t>lpp</a:t>
            </a:r>
            <a:r>
              <a:rPr lang="es-ES" sz="1600" b="1" dirty="0"/>
              <a:t>. 477-478) </a:t>
            </a:r>
          </a:p>
        </p:txBody>
      </p:sp>
    </p:spTree>
    <p:extLst>
      <p:ext uri="{BB962C8B-B14F-4D97-AF65-F5344CB8AC3E}">
        <p14:creationId xmlns:p14="http://schemas.microsoft.com/office/powerpoint/2010/main" val="382078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F15DAB-E596-47AC-CC4D-ACCADC781D8A}"/>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Imagen 10">
            <a:extLst>
              <a:ext uri="{FF2B5EF4-FFF2-40B4-BE49-F238E27FC236}">
                <a16:creationId xmlns:a16="http://schemas.microsoft.com/office/drawing/2014/main" id="{3E7579D2-7AED-3564-1F3F-C9D547A03F69}"/>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92528" y="171716"/>
            <a:ext cx="3793268" cy="65145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7" name="Imagen 6" descr="Imagen que contiene frente, joven, niño, banca&#10;&#10;El contenido generado por IA puede ser incorrecto.">
            <a:extLst>
              <a:ext uri="{FF2B5EF4-FFF2-40B4-BE49-F238E27FC236}">
                <a16:creationId xmlns:a16="http://schemas.microsoft.com/office/drawing/2014/main" id="{62EFF39D-F303-F9BE-3F11-FD51E0665671}"/>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4175452" y="171716"/>
            <a:ext cx="3822924" cy="2832741"/>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3" name="Imagen 12" descr="Imagen que contiene agua, tabla, azul, hombre&#10;&#10;El contenido generado por IA puede ser incorrecto.">
            <a:extLst>
              <a:ext uri="{FF2B5EF4-FFF2-40B4-BE49-F238E27FC236}">
                <a16:creationId xmlns:a16="http://schemas.microsoft.com/office/drawing/2014/main" id="{1C887D4B-80CD-15B5-5B2D-E038DBFA405F}"/>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rcRect r="-3" b="-3"/>
          <a:stretch>
            <a:fillRect/>
          </a:stretch>
        </p:blipFill>
        <p:spPr>
          <a:xfrm>
            <a:off x="8188032" y="171716"/>
            <a:ext cx="3799007" cy="65145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32D183F3-68F4-6D85-8402-F5A45A365779}"/>
              </a:ext>
            </a:extLst>
          </p:cNvPr>
          <p:cNvSpPr txBox="1"/>
          <p:nvPr/>
        </p:nvSpPr>
        <p:spPr>
          <a:xfrm>
            <a:off x="4254883" y="3174699"/>
            <a:ext cx="3682234" cy="3200876"/>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kumimoji="0" lang="es-ES" sz="2800" b="1" i="0" u="none" strike="noStrike" kern="1200" cap="none" spc="0" normalizeH="0" baseline="0" noProof="0" dirty="0">
                <a:ln w="12700" cmpd="sng">
                  <a:noFill/>
                  <a:prstDash val="solid"/>
                </a:ln>
                <a:solidFill>
                  <a:srgbClr val="F2601E"/>
                </a:solidFill>
                <a:effectLst/>
                <a:uLnTx/>
                <a:uFillTx/>
                <a:latin typeface="Comic Sans MS" panose="030F0702030302020204" pitchFamily="66" charset="0"/>
              </a:rPr>
              <a:t>“</a:t>
            </a:r>
            <a:r>
              <a:rPr lang="lv-LV" sz="2800" b="1" dirty="0">
                <a:ln w="12700" cmpd="sng">
                  <a:noFill/>
                  <a:prstDash val="solid"/>
                </a:ln>
                <a:solidFill>
                  <a:srgbClr val="F2601E"/>
                </a:solidFill>
                <a:latin typeface="Comic Sans MS" panose="030F0702030302020204" pitchFamily="66" charset="0"/>
              </a:rPr>
              <a:t>Bet dzenieties papriekš pēc Dieva valstības un pēc Viņa taisnības, tad jums visas šīs lietas taps piemestas</a:t>
            </a:r>
            <a:r>
              <a:rPr kumimoji="0" lang="es-ES" sz="2800" b="1" i="0" u="none" strike="noStrike" kern="1200" cap="none" spc="0" normalizeH="0" baseline="0" noProof="0" dirty="0">
                <a:ln w="12700" cmpd="sng">
                  <a:noFill/>
                  <a:prstDash val="solid"/>
                </a:ln>
                <a:solidFill>
                  <a:srgbClr val="F2601E"/>
                </a:solidFill>
                <a:effectLst/>
                <a:uLnTx/>
                <a:uFillTx/>
                <a:latin typeface="Comic Sans MS" panose="030F0702030302020204" pitchFamily="66" charset="0"/>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a:ln w="12700" cmpd="sng">
                  <a:noFill/>
                  <a:prstDash val="solid"/>
                </a:ln>
                <a:solidFill>
                  <a:srgbClr val="F2601E"/>
                </a:solidFill>
                <a:effectLst/>
                <a:uLnTx/>
                <a:uFillTx/>
                <a:latin typeface="Comic Sans MS" panose="030F0702030302020204" pitchFamily="66" charset="0"/>
                <a:ea typeface="+mn-ea"/>
                <a:cs typeface="+mn-cs"/>
              </a:rPr>
              <a:t>Mat</a:t>
            </a:r>
            <a:r>
              <a:rPr kumimoji="0" lang="lv-LV" sz="2000" b="1" i="0" u="none" strike="noStrike" kern="1200" cap="none" spc="0" normalizeH="0" baseline="0" noProof="0" dirty="0">
                <a:ln w="12700" cmpd="sng">
                  <a:noFill/>
                  <a:prstDash val="solid"/>
                </a:ln>
                <a:solidFill>
                  <a:srgbClr val="F2601E"/>
                </a:solidFill>
                <a:effectLst/>
                <a:uLnTx/>
                <a:uFillTx/>
                <a:latin typeface="Comic Sans MS" panose="030F0702030302020204" pitchFamily="66" charset="0"/>
                <a:ea typeface="+mn-ea"/>
                <a:cs typeface="+mn-cs"/>
              </a:rPr>
              <a:t>eja</a:t>
            </a:r>
            <a:r>
              <a:rPr kumimoji="0" lang="es-ES" sz="2000" b="1" i="0" u="none" strike="noStrike" kern="1200" cap="none" spc="0" normalizeH="0" baseline="0" noProof="0" dirty="0">
                <a:ln w="12700" cmpd="sng">
                  <a:noFill/>
                  <a:prstDash val="solid"/>
                </a:ln>
                <a:solidFill>
                  <a:srgbClr val="F2601E"/>
                </a:solidFill>
                <a:effectLst/>
                <a:uLnTx/>
                <a:uFillTx/>
                <a:latin typeface="Comic Sans MS" panose="030F0702030302020204" pitchFamily="66" charset="0"/>
                <a:ea typeface="+mn-ea"/>
                <a:cs typeface="+mn-cs"/>
              </a:rPr>
              <a:t> 6:33</a:t>
            </a:r>
          </a:p>
        </p:txBody>
      </p:sp>
    </p:spTree>
    <p:extLst>
      <p:ext uri="{BB962C8B-B14F-4D97-AF65-F5344CB8AC3E}">
        <p14:creationId xmlns:p14="http://schemas.microsoft.com/office/powerpoint/2010/main" val="283184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8A5702B-6E3C-A7AB-AC4C-11D11F962A0B}"/>
              </a:ext>
            </a:extLst>
          </p:cNvPr>
          <p:cNvSpPr txBox="1"/>
          <p:nvPr/>
        </p:nvSpPr>
        <p:spPr>
          <a:xfrm>
            <a:off x="5791199" y="3288030"/>
            <a:ext cx="6400801" cy="3400931"/>
          </a:xfrm>
          <a:prstGeom prst="rect">
            <a:avLst/>
          </a:prstGeom>
          <a:noFill/>
        </p:spPr>
        <p:txBody>
          <a:bodyPr wrap="square" rtlCol="0">
            <a:spAutoFit/>
          </a:bodyPr>
          <a:lstStyle/>
          <a:p>
            <a:pPr>
              <a:spcBef>
                <a:spcPts val="600"/>
              </a:spcBef>
            </a:pPr>
            <a:r>
              <a:rPr lang="es-ES" sz="2000" dirty="0">
                <a:effectLst>
                  <a:outerShdw blurRad="38100" dist="38100" dir="2700000" algn="tl">
                    <a:srgbClr val="000000">
                      <a:alpha val="43137"/>
                    </a:srgbClr>
                  </a:outerShdw>
                </a:effectLst>
                <a:highlight>
                  <a:srgbClr val="FDEC58"/>
                </a:highlight>
              </a:rPr>
              <a:t> </a:t>
            </a:r>
            <a:r>
              <a:rPr lang="lv-LV" sz="2000" dirty="0">
                <a:effectLst>
                  <a:outerShdw blurRad="38100" dist="38100" dir="2700000" algn="tl">
                    <a:srgbClr val="000000">
                      <a:alpha val="43137"/>
                    </a:srgbClr>
                  </a:outerShdw>
                </a:effectLst>
                <a:highlight>
                  <a:srgbClr val="FDEC58"/>
                </a:highlight>
              </a:rPr>
              <a:t>Pielūgsme pirms iekarošanas</a:t>
            </a:r>
            <a:r>
              <a:rPr lang="es-ES" sz="2000" dirty="0">
                <a:effectLst>
                  <a:outerShdw blurRad="38100" dist="38100" dir="2700000" algn="tl">
                    <a:srgbClr val="000000">
                      <a:alpha val="43137"/>
                    </a:srgbClr>
                  </a:outerShdw>
                </a:effectLst>
                <a:highlight>
                  <a:srgbClr val="FDEC58"/>
                </a:highlight>
              </a:rPr>
              <a:t>:</a:t>
            </a:r>
          </a:p>
          <a:p>
            <a:pPr lvl="1">
              <a:spcBef>
                <a:spcPts val="600"/>
              </a:spcBef>
            </a:pPr>
            <a:r>
              <a:rPr lang="lv-LV" sz="2000" b="1" dirty="0">
                <a:solidFill>
                  <a:schemeClr val="bg1"/>
                </a:solidFill>
                <a:effectLst>
                  <a:glow rad="38100">
                    <a:srgbClr val="345E4D"/>
                  </a:glow>
                  <a:outerShdw blurRad="38100" dist="38100" dir="2700000" algn="tl">
                    <a:srgbClr val="000000">
                      <a:alpha val="43137"/>
                    </a:srgbClr>
                  </a:outerShdw>
                </a:effectLst>
              </a:rPr>
              <a:t>Derības atjaunošana</a:t>
            </a:r>
            <a:r>
              <a:rPr lang="es-ES" sz="2000" b="1" dirty="0">
                <a:solidFill>
                  <a:schemeClr val="bg1"/>
                </a:solidFill>
                <a:effectLst>
                  <a:glow rad="38100">
                    <a:srgbClr val="345E4D"/>
                  </a:glow>
                  <a:outerShdw blurRad="38100" dist="38100" dir="2700000" algn="tl">
                    <a:srgbClr val="000000">
                      <a:alpha val="43137"/>
                    </a:srgbClr>
                  </a:outerShdw>
                </a:effectLst>
              </a:rPr>
              <a:t> (Jo</a:t>
            </a:r>
            <a:r>
              <a:rPr lang="lv-LV" sz="2000" b="1" dirty="0">
                <a:solidFill>
                  <a:schemeClr val="bg1"/>
                </a:solidFill>
                <a:effectLst>
                  <a:glow rad="38100">
                    <a:srgbClr val="345E4D"/>
                  </a:glow>
                  <a:outerShdw blurRad="38100" dist="38100" dir="2700000" algn="tl">
                    <a:srgbClr val="000000">
                      <a:alpha val="43137"/>
                    </a:srgbClr>
                  </a:outerShdw>
                </a:effectLst>
              </a:rPr>
              <a:t>zua </a:t>
            </a:r>
            <a:r>
              <a:rPr lang="es-ES" sz="2000" b="1" dirty="0">
                <a:solidFill>
                  <a:schemeClr val="bg1"/>
                </a:solidFill>
                <a:effectLst>
                  <a:glow rad="38100">
                    <a:srgbClr val="345E4D"/>
                  </a:glow>
                  <a:outerShdw blurRad="38100" dist="38100" dir="2700000" algn="tl">
                    <a:srgbClr val="000000">
                      <a:alpha val="43137"/>
                    </a:srgbClr>
                  </a:outerShdw>
                </a:effectLst>
              </a:rPr>
              <a:t>5:1-9)</a:t>
            </a:r>
          </a:p>
          <a:p>
            <a:pPr lvl="1">
              <a:spcBef>
                <a:spcPts val="600"/>
              </a:spcBef>
            </a:pPr>
            <a:r>
              <a:rPr lang="lv-LV" sz="2000" b="1" dirty="0">
                <a:solidFill>
                  <a:schemeClr val="bg1"/>
                </a:solidFill>
                <a:effectLst>
                  <a:glow rad="38100">
                    <a:srgbClr val="345E4D"/>
                  </a:glow>
                  <a:outerShdw blurRad="38100" dist="38100" dir="2700000" algn="tl">
                    <a:srgbClr val="000000">
                      <a:alpha val="43137"/>
                    </a:srgbClr>
                  </a:outerShdw>
                </a:effectLst>
              </a:rPr>
              <a:t>Pirmā Pashā Kānaānā</a:t>
            </a:r>
            <a:r>
              <a:rPr lang="es-ES" sz="2000" b="1" dirty="0">
                <a:solidFill>
                  <a:schemeClr val="bg1"/>
                </a:solidFill>
                <a:effectLst>
                  <a:glow rad="38100">
                    <a:srgbClr val="345E4D"/>
                  </a:glow>
                  <a:outerShdw blurRad="38100" dist="38100" dir="2700000" algn="tl">
                    <a:srgbClr val="000000">
                      <a:alpha val="43137"/>
                    </a:srgbClr>
                  </a:outerShdw>
                </a:effectLst>
              </a:rPr>
              <a:t> (Jo</a:t>
            </a:r>
            <a:r>
              <a:rPr lang="lv-LV" sz="2000" b="1" dirty="0">
                <a:solidFill>
                  <a:schemeClr val="bg1"/>
                </a:solidFill>
                <a:effectLst>
                  <a:glow rad="38100">
                    <a:srgbClr val="345E4D"/>
                  </a:glow>
                  <a:outerShdw blurRad="38100" dist="38100" dir="2700000" algn="tl">
                    <a:srgbClr val="000000">
                      <a:alpha val="43137"/>
                    </a:srgbClr>
                  </a:outerShdw>
                </a:effectLst>
              </a:rPr>
              <a:t>zua </a:t>
            </a:r>
            <a:r>
              <a:rPr lang="es-ES" sz="2000" b="1" dirty="0">
                <a:solidFill>
                  <a:schemeClr val="bg1"/>
                </a:solidFill>
                <a:effectLst>
                  <a:glow rad="38100">
                    <a:srgbClr val="345E4D"/>
                  </a:glow>
                  <a:outerShdw blurRad="38100" dist="38100" dir="2700000" algn="tl">
                    <a:srgbClr val="000000">
                      <a:alpha val="43137"/>
                    </a:srgbClr>
                  </a:outerShdw>
                </a:effectLst>
              </a:rPr>
              <a:t>5:10-12)</a:t>
            </a:r>
          </a:p>
          <a:p>
            <a:pPr>
              <a:spcBef>
                <a:spcPts val="1800"/>
              </a:spcBef>
            </a:pPr>
            <a:r>
              <a:rPr lang="es-ES" sz="2000" dirty="0">
                <a:effectLst>
                  <a:outerShdw blurRad="38100" dist="38100" dir="2700000" algn="tl">
                    <a:srgbClr val="000000">
                      <a:alpha val="43137"/>
                    </a:srgbClr>
                  </a:outerShdw>
                </a:effectLst>
                <a:highlight>
                  <a:srgbClr val="E19EBD"/>
                </a:highlight>
              </a:rPr>
              <a:t> </a:t>
            </a:r>
            <a:r>
              <a:rPr lang="lv-LV" sz="2000" dirty="0">
                <a:effectLst>
                  <a:outerShdw blurRad="38100" dist="38100" dir="2700000" algn="tl">
                    <a:srgbClr val="000000">
                      <a:alpha val="43137"/>
                    </a:srgbClr>
                  </a:outerShdw>
                </a:effectLst>
                <a:highlight>
                  <a:srgbClr val="E19EBD"/>
                </a:highlight>
              </a:rPr>
              <a:t>Pielūgsme kalnos</a:t>
            </a:r>
            <a:r>
              <a:rPr lang="es-ES" sz="2000" dirty="0">
                <a:effectLst>
                  <a:outerShdw blurRad="38100" dist="38100" dir="2700000" algn="tl">
                    <a:srgbClr val="000000">
                      <a:alpha val="43137"/>
                    </a:srgbClr>
                  </a:outerShdw>
                </a:effectLst>
                <a:highlight>
                  <a:srgbClr val="E19EBD"/>
                </a:highlight>
              </a:rPr>
              <a:t>:</a:t>
            </a:r>
          </a:p>
          <a:p>
            <a:pPr lvl="1">
              <a:spcBef>
                <a:spcPts val="600"/>
              </a:spcBef>
            </a:pPr>
            <a:r>
              <a:rPr lang="lv-LV" sz="2000" b="1" dirty="0">
                <a:solidFill>
                  <a:schemeClr val="bg1"/>
                </a:solidFill>
                <a:effectLst>
                  <a:glow rad="38100">
                    <a:srgbClr val="345E4D"/>
                  </a:glow>
                  <a:outerShdw blurRad="38100" dist="38100" dir="2700000" algn="tl">
                    <a:srgbClr val="000000">
                      <a:alpha val="43137"/>
                    </a:srgbClr>
                  </a:outerShdw>
                </a:effectLst>
              </a:rPr>
              <a:t>Altāris pielūgsmei</a:t>
            </a:r>
            <a:r>
              <a:rPr lang="es-ES" sz="2000" b="1" dirty="0">
                <a:solidFill>
                  <a:schemeClr val="bg1"/>
                </a:solidFill>
                <a:effectLst>
                  <a:glow rad="38100">
                    <a:srgbClr val="345E4D"/>
                  </a:glow>
                  <a:outerShdw blurRad="38100" dist="38100" dir="2700000" algn="tl">
                    <a:srgbClr val="000000">
                      <a:alpha val="43137"/>
                    </a:srgbClr>
                  </a:outerShdw>
                </a:effectLst>
              </a:rPr>
              <a:t> (Jo</a:t>
            </a:r>
            <a:r>
              <a:rPr lang="lv-LV" sz="2000" b="1" dirty="0">
                <a:solidFill>
                  <a:schemeClr val="bg1"/>
                </a:solidFill>
                <a:effectLst>
                  <a:glow rad="38100">
                    <a:srgbClr val="345E4D"/>
                  </a:glow>
                  <a:outerShdw blurRad="38100" dist="38100" dir="2700000" algn="tl">
                    <a:srgbClr val="000000">
                      <a:alpha val="43137"/>
                    </a:srgbClr>
                  </a:outerShdw>
                </a:effectLst>
              </a:rPr>
              <a:t>zua </a:t>
            </a:r>
            <a:r>
              <a:rPr lang="es-ES" sz="2000" b="1" dirty="0">
                <a:solidFill>
                  <a:schemeClr val="bg1"/>
                </a:solidFill>
                <a:effectLst>
                  <a:glow rad="38100">
                    <a:srgbClr val="345E4D"/>
                  </a:glow>
                  <a:outerShdw blurRad="38100" dist="38100" dir="2700000" algn="tl">
                    <a:srgbClr val="000000">
                      <a:alpha val="43137"/>
                    </a:srgbClr>
                  </a:outerShdw>
                </a:effectLst>
              </a:rPr>
              <a:t>8:30-31)</a:t>
            </a:r>
          </a:p>
          <a:p>
            <a:pPr lvl="1">
              <a:spcBef>
                <a:spcPts val="600"/>
              </a:spcBef>
            </a:pPr>
            <a:r>
              <a:rPr lang="lv-LV" sz="2000" b="1" dirty="0">
                <a:solidFill>
                  <a:schemeClr val="bg1"/>
                </a:solidFill>
                <a:effectLst>
                  <a:glow rad="38100">
                    <a:srgbClr val="345E4D"/>
                  </a:glow>
                  <a:outerShdw blurRad="38100" dist="38100" dir="2700000" algn="tl">
                    <a:srgbClr val="000000">
                      <a:alpha val="43137"/>
                    </a:srgbClr>
                  </a:outerShdw>
                </a:effectLst>
              </a:rPr>
              <a:t>Bauslības pieminēšana</a:t>
            </a:r>
            <a:r>
              <a:rPr lang="es-ES" sz="2000" b="1" dirty="0">
                <a:solidFill>
                  <a:schemeClr val="bg1"/>
                </a:solidFill>
                <a:effectLst>
                  <a:glow rad="38100">
                    <a:srgbClr val="345E4D"/>
                  </a:glow>
                  <a:outerShdw blurRad="38100" dist="38100" dir="2700000" algn="tl">
                    <a:srgbClr val="000000">
                      <a:alpha val="43137"/>
                    </a:srgbClr>
                  </a:outerShdw>
                </a:effectLst>
              </a:rPr>
              <a:t> (Jo</a:t>
            </a:r>
            <a:r>
              <a:rPr lang="lv-LV" sz="2000" b="1" dirty="0">
                <a:solidFill>
                  <a:schemeClr val="bg1"/>
                </a:solidFill>
                <a:effectLst>
                  <a:glow rad="38100">
                    <a:srgbClr val="345E4D"/>
                  </a:glow>
                  <a:outerShdw blurRad="38100" dist="38100" dir="2700000" algn="tl">
                    <a:srgbClr val="000000">
                      <a:alpha val="43137"/>
                    </a:srgbClr>
                  </a:outerShdw>
                </a:effectLst>
              </a:rPr>
              <a:t>zua </a:t>
            </a:r>
            <a:r>
              <a:rPr lang="es-ES" sz="2000" b="1" dirty="0">
                <a:solidFill>
                  <a:schemeClr val="bg1"/>
                </a:solidFill>
                <a:effectLst>
                  <a:glow rad="38100">
                    <a:srgbClr val="345E4D"/>
                  </a:glow>
                  <a:outerShdw blurRad="38100" dist="38100" dir="2700000" algn="tl">
                    <a:srgbClr val="000000">
                      <a:alpha val="43137"/>
                    </a:srgbClr>
                  </a:outerShdw>
                </a:effectLst>
              </a:rPr>
              <a:t>8:32-35)</a:t>
            </a:r>
          </a:p>
          <a:p>
            <a:pPr>
              <a:spcBef>
                <a:spcPts val="1800"/>
              </a:spcBef>
            </a:pPr>
            <a:r>
              <a:rPr lang="es-ES" sz="2000" dirty="0">
                <a:effectLst>
                  <a:outerShdw blurRad="38100" dist="38100" dir="2700000" algn="tl">
                    <a:srgbClr val="000000">
                      <a:alpha val="43137"/>
                    </a:srgbClr>
                  </a:outerShdw>
                </a:effectLst>
                <a:highlight>
                  <a:srgbClr val="F39D91"/>
                </a:highlight>
              </a:rPr>
              <a:t> </a:t>
            </a:r>
            <a:r>
              <a:rPr lang="lv-LV" sz="2000" dirty="0">
                <a:effectLst>
                  <a:outerShdw blurRad="38100" dist="38100" dir="2700000" algn="tl">
                    <a:srgbClr val="000000">
                      <a:alpha val="43137"/>
                    </a:srgbClr>
                  </a:outerShdw>
                </a:effectLst>
                <a:highlight>
                  <a:srgbClr val="F39D91"/>
                </a:highlight>
              </a:rPr>
              <a:t>Īpaša vieta pielūgsmei</a:t>
            </a:r>
            <a:r>
              <a:rPr lang="es-ES" sz="2000" dirty="0">
                <a:effectLst>
                  <a:outerShdw blurRad="38100" dist="38100" dir="2700000" algn="tl">
                    <a:srgbClr val="000000">
                      <a:alpha val="43137"/>
                    </a:srgbClr>
                  </a:outerShdw>
                </a:effectLst>
                <a:highlight>
                  <a:srgbClr val="F39D91"/>
                </a:highlight>
              </a:rPr>
              <a:t>:</a:t>
            </a:r>
          </a:p>
          <a:p>
            <a:pPr lvl="1">
              <a:spcBef>
                <a:spcPts val="600"/>
              </a:spcBef>
            </a:pPr>
            <a:r>
              <a:rPr lang="lv-LV" sz="2000" b="1" dirty="0">
                <a:solidFill>
                  <a:schemeClr val="bg1"/>
                </a:solidFill>
                <a:effectLst>
                  <a:glow rad="38100">
                    <a:srgbClr val="345E4D"/>
                  </a:glow>
                  <a:outerShdw blurRad="38100" dist="38100" dir="2700000" algn="tl">
                    <a:srgbClr val="000000">
                      <a:alpha val="43137"/>
                    </a:srgbClr>
                  </a:outerShdw>
                </a:effectLst>
              </a:rPr>
              <a:t>Svētnīcas celtniecība</a:t>
            </a:r>
            <a:r>
              <a:rPr lang="es-ES" sz="2000" b="1" dirty="0">
                <a:solidFill>
                  <a:schemeClr val="bg1"/>
                </a:solidFill>
                <a:effectLst>
                  <a:glow rad="38100">
                    <a:srgbClr val="345E4D"/>
                  </a:glow>
                  <a:outerShdw blurRad="38100" dist="38100" dir="2700000" algn="tl">
                    <a:srgbClr val="000000">
                      <a:alpha val="43137"/>
                    </a:srgbClr>
                  </a:outerShdw>
                </a:effectLst>
              </a:rPr>
              <a:t> (Jo</a:t>
            </a:r>
            <a:r>
              <a:rPr lang="lv-LV" sz="2000" b="1" dirty="0">
                <a:solidFill>
                  <a:schemeClr val="bg1"/>
                </a:solidFill>
                <a:effectLst>
                  <a:glow rad="38100">
                    <a:srgbClr val="345E4D"/>
                  </a:glow>
                  <a:outerShdw blurRad="38100" dist="38100" dir="2700000" algn="tl">
                    <a:srgbClr val="000000">
                      <a:alpha val="43137"/>
                    </a:srgbClr>
                  </a:outerShdw>
                </a:effectLst>
              </a:rPr>
              <a:t>zua</a:t>
            </a:r>
            <a:r>
              <a:rPr lang="es-ES" sz="2000" b="1" dirty="0">
                <a:solidFill>
                  <a:schemeClr val="bg1"/>
                </a:solidFill>
                <a:effectLst>
                  <a:glow rad="38100">
                    <a:srgbClr val="345E4D"/>
                  </a:glow>
                  <a:outerShdw blurRad="38100" dist="38100" dir="2700000" algn="tl">
                    <a:srgbClr val="000000">
                      <a:alpha val="43137"/>
                    </a:srgbClr>
                  </a:outerShdw>
                </a:effectLst>
              </a:rPr>
              <a:t> 18:1)</a:t>
            </a:r>
          </a:p>
        </p:txBody>
      </p:sp>
      <p:sp>
        <p:nvSpPr>
          <p:cNvPr id="3" name="CuadroTexto 2">
            <a:extLst>
              <a:ext uri="{FF2B5EF4-FFF2-40B4-BE49-F238E27FC236}">
                <a16:creationId xmlns:a16="http://schemas.microsoft.com/office/drawing/2014/main" id="{12525B60-02AC-804A-43CD-7E4E9E17616D}"/>
              </a:ext>
            </a:extLst>
          </p:cNvPr>
          <p:cNvSpPr txBox="1"/>
          <p:nvPr/>
        </p:nvSpPr>
        <p:spPr>
          <a:xfrm>
            <a:off x="190499" y="97919"/>
            <a:ext cx="9258301" cy="707886"/>
          </a:xfrm>
          <a:prstGeom prst="rect">
            <a:avLst/>
          </a:prstGeom>
          <a:noFill/>
        </p:spPr>
        <p:txBody>
          <a:bodyPr wrap="square" rtlCol="0">
            <a:spAutoFit/>
          </a:bodyPr>
          <a:lstStyle/>
          <a:p>
            <a:pPr>
              <a:spcBef>
                <a:spcPts val="600"/>
              </a:spcBef>
            </a:pPr>
            <a:r>
              <a:rPr lang="lv-LV" sz="2000" b="1" dirty="0"/>
              <a:t>Brīnumainā Jordānas šķērsošanas brīdī visi kanaāniešu ķēniņi bija izbijušies (Jozua 5:1). Tika sagatavots ceļš tūlītējai iekarošanai.</a:t>
            </a:r>
          </a:p>
        </p:txBody>
      </p:sp>
      <p:pic>
        <p:nvPicPr>
          <p:cNvPr id="4" name="Imagen 3" descr="Un atardecer en un área abierta&#10;&#10;El contenido generado por IA puede ser incorrecto.">
            <a:extLst>
              <a:ext uri="{FF2B5EF4-FFF2-40B4-BE49-F238E27FC236}">
                <a16:creationId xmlns:a16="http://schemas.microsoft.com/office/drawing/2014/main" id="{495B5290-4BF3-F95E-DAC5-8C9316BBF3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90499" y="3251963"/>
            <a:ext cx="4857751" cy="3400931"/>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7" name="Imagen 6" descr="Imagen que contiene pasto, persona, texto, libro&#10;&#10;El contenido generado por IA puede ser incorrecto.">
            <a:extLst>
              <a:ext uri="{FF2B5EF4-FFF2-40B4-BE49-F238E27FC236}">
                <a16:creationId xmlns:a16="http://schemas.microsoft.com/office/drawing/2014/main" id="{E5CD9D62-942D-6713-7EEF-30C4B9B85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44774" y="108079"/>
            <a:ext cx="2556727" cy="2870597"/>
          </a:xfrm>
          <a:prstGeom prst="rect">
            <a:avLst/>
          </a:prstGeom>
          <a:ln w="38100" cap="rnd">
            <a:solidFill>
              <a:schemeClr val="accent5">
                <a:lumMod val="60000"/>
                <a:lumOff val="40000"/>
              </a:schemeClr>
            </a:solidFill>
          </a:ln>
          <a:effectLst>
            <a:outerShdw blurRad="76200" dist="95250" dir="10500000" sx="97000" sy="23000" kx="900000" algn="br" rotWithShape="0">
              <a:srgbClr val="E19EBD">
                <a:alpha val="51000"/>
              </a:srgbClr>
            </a:outerShdw>
          </a:effectLst>
          <a:scene3d>
            <a:camera prst="orthographicFront"/>
            <a:lightRig rig="twoPt" dir="t">
              <a:rot lat="0" lon="0" rev="7800000"/>
            </a:lightRig>
          </a:scene3d>
          <a:sp3d contourW="6350">
            <a:bevelT w="50800" h="16510"/>
            <a:contourClr>
              <a:srgbClr val="C0C0C0"/>
            </a:contourClr>
          </a:sp3d>
        </p:spPr>
      </p:pic>
      <p:pic>
        <p:nvPicPr>
          <p:cNvPr id="13" name="Imagen 12" descr="Forma, Círculo&#10;&#10;El contenido generado por IA puede ser incorrecto.">
            <a:extLst>
              <a:ext uri="{FF2B5EF4-FFF2-40B4-BE49-F238E27FC236}">
                <a16:creationId xmlns:a16="http://schemas.microsoft.com/office/drawing/2014/main" id="{CC0CEF73-0191-A3A3-F41B-688A455FB2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02020" y="4110246"/>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17" name="Imagen 16" descr="Forma, Círculo&#10;&#10;El contenido generado por IA puede ser incorrecto.">
            <a:extLst>
              <a:ext uri="{FF2B5EF4-FFF2-40B4-BE49-F238E27FC236}">
                <a16:creationId xmlns:a16="http://schemas.microsoft.com/office/drawing/2014/main" id="{9836FC5E-9E31-FBBD-972E-D536F80A1B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2020" y="6333112"/>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3" name="Imagen 22" descr="Forma, Círculo&#10;&#10;El contenido generado por IA puede ser incorrecto.">
            <a:extLst>
              <a:ext uri="{FF2B5EF4-FFF2-40B4-BE49-F238E27FC236}">
                <a16:creationId xmlns:a16="http://schemas.microsoft.com/office/drawing/2014/main" id="{B754FFB6-6655-7B09-EB0D-E31E460E90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02020" y="5015492"/>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4" name="Imagen 23" descr="Forma, Círculo&#10;&#10;El contenido generado por IA puede ser incorrecto.">
            <a:extLst>
              <a:ext uri="{FF2B5EF4-FFF2-40B4-BE49-F238E27FC236}">
                <a16:creationId xmlns:a16="http://schemas.microsoft.com/office/drawing/2014/main" id="{58A3C553-09F3-3E58-04A3-E852CC7FA7F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02020" y="3738692"/>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9" name="Imagen 28" descr="Forma, Círculo&#10;&#10;El contenido generado por IA puede ser incorrecto.">
            <a:extLst>
              <a:ext uri="{FF2B5EF4-FFF2-40B4-BE49-F238E27FC236}">
                <a16:creationId xmlns:a16="http://schemas.microsoft.com/office/drawing/2014/main" id="{484D0B0F-FF6A-D1BF-5BE1-2EF913974C5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02020" y="5417284"/>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36" name="Imagen 35" descr="Un dibujo con letras&#10;&#10;El contenido generado por IA puede ser incorrecto.">
            <a:extLst>
              <a:ext uri="{FF2B5EF4-FFF2-40B4-BE49-F238E27FC236}">
                <a16:creationId xmlns:a16="http://schemas.microsoft.com/office/drawing/2014/main" id="{A212967C-9284-F4D7-B05E-4D150D532DB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82007" y="5958782"/>
            <a:ext cx="506202" cy="229660"/>
          </a:xfrm>
          <a:prstGeom prst="rect">
            <a:avLst/>
          </a:prstGeom>
          <a:effectLst>
            <a:outerShdw blurRad="50800" dist="38100" dir="8100000" algn="tr" rotWithShape="0">
              <a:prstClr val="black">
                <a:alpha val="40000"/>
              </a:prstClr>
            </a:outerShdw>
          </a:effectLst>
        </p:spPr>
      </p:pic>
      <p:pic>
        <p:nvPicPr>
          <p:cNvPr id="38" name="Imagen 37" descr="Imagen que contiene tarjeta de presentación, dibujo&#10;&#10;El contenido generado por IA puede ser incorrecto.">
            <a:extLst>
              <a:ext uri="{FF2B5EF4-FFF2-40B4-BE49-F238E27FC236}">
                <a16:creationId xmlns:a16="http://schemas.microsoft.com/office/drawing/2014/main" id="{7B331A37-3926-2E4F-3C6F-EAC9D72EA13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302327" y="4664220"/>
            <a:ext cx="506202" cy="229660"/>
          </a:xfrm>
          <a:prstGeom prst="rect">
            <a:avLst/>
          </a:prstGeom>
          <a:effectLst>
            <a:outerShdw blurRad="50800" dist="38100" dir="8100000" algn="tr" rotWithShape="0">
              <a:prstClr val="black">
                <a:alpha val="40000"/>
              </a:prstClr>
            </a:outerShdw>
          </a:effectLst>
        </p:spPr>
      </p:pic>
      <p:pic>
        <p:nvPicPr>
          <p:cNvPr id="46" name="Imagen 45" descr="Imagen que contiene tarjeta de presentación, dibujo&#10;&#10;El contenido generado por IA puede ser incorrecto.">
            <a:extLst>
              <a:ext uri="{FF2B5EF4-FFF2-40B4-BE49-F238E27FC236}">
                <a16:creationId xmlns:a16="http://schemas.microsoft.com/office/drawing/2014/main" id="{125C0EED-0D6D-990F-A549-0540BFA6812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302621" y="3362216"/>
            <a:ext cx="506202" cy="22966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8EF2AFCF-FAB8-F029-1B01-4D3C048001EF}"/>
              </a:ext>
            </a:extLst>
          </p:cNvPr>
          <p:cNvSpPr txBox="1"/>
          <p:nvPr/>
        </p:nvSpPr>
        <p:spPr>
          <a:xfrm>
            <a:off x="190498" y="2195931"/>
            <a:ext cx="9254275" cy="707886"/>
          </a:xfrm>
          <a:prstGeom prst="rect">
            <a:avLst/>
          </a:prstGeom>
          <a:noFill/>
        </p:spPr>
        <p:txBody>
          <a:bodyPr wrap="square">
            <a:spAutoFit/>
          </a:bodyPr>
          <a:lstStyle/>
          <a:p>
            <a:pPr>
              <a:spcBef>
                <a:spcPts val="600"/>
              </a:spcBef>
            </a:pPr>
            <a:r>
              <a:rPr lang="lv-LV" sz="2000" b="1" dirty="0"/>
              <a:t>Tuvojoties iekarošanas noslēgumam, viņi izveidoja jaunu dievkalpojuma pieminekli - uzcēla svētnīcu Šīlo.</a:t>
            </a:r>
          </a:p>
        </p:txBody>
      </p:sp>
      <p:sp>
        <p:nvSpPr>
          <p:cNvPr id="9" name="CuadroTexto 8">
            <a:extLst>
              <a:ext uri="{FF2B5EF4-FFF2-40B4-BE49-F238E27FC236}">
                <a16:creationId xmlns:a16="http://schemas.microsoft.com/office/drawing/2014/main" id="{342AFE7D-65DB-AD1E-CB58-E56152DC3E13}"/>
              </a:ext>
            </a:extLst>
          </p:cNvPr>
          <p:cNvSpPr txBox="1"/>
          <p:nvPr/>
        </p:nvSpPr>
        <p:spPr>
          <a:xfrm>
            <a:off x="190496" y="1496593"/>
            <a:ext cx="9254275" cy="707886"/>
          </a:xfrm>
          <a:prstGeom prst="rect">
            <a:avLst/>
          </a:prstGeom>
          <a:noFill/>
        </p:spPr>
        <p:txBody>
          <a:bodyPr wrap="square">
            <a:spAutoFit/>
          </a:bodyPr>
          <a:lstStyle/>
          <a:p>
            <a:pPr>
              <a:spcBef>
                <a:spcPts val="600"/>
              </a:spcBef>
            </a:pPr>
            <a:r>
              <a:rPr lang="lv-LV" sz="2000" b="1" dirty="0"/>
              <a:t>Pašā iekarošanas sākumā viņi nolēma apstāties, lai no jauna veltītu sevi Kungam lielajā pulcēšanās pasākumā starp Ēbala un Garicima kalnu.</a:t>
            </a:r>
          </a:p>
        </p:txBody>
      </p:sp>
      <p:sp>
        <p:nvSpPr>
          <p:cNvPr id="11" name="CuadroTexto 10">
            <a:extLst>
              <a:ext uri="{FF2B5EF4-FFF2-40B4-BE49-F238E27FC236}">
                <a16:creationId xmlns:a16="http://schemas.microsoft.com/office/drawing/2014/main" id="{2FB80A3F-C07B-9BD7-A2FE-9BE3D27E603B}"/>
              </a:ext>
            </a:extLst>
          </p:cNvPr>
          <p:cNvSpPr txBox="1"/>
          <p:nvPr/>
        </p:nvSpPr>
        <p:spPr>
          <a:xfrm>
            <a:off x="190493" y="797256"/>
            <a:ext cx="9254275" cy="707886"/>
          </a:xfrm>
          <a:prstGeom prst="rect">
            <a:avLst/>
          </a:prstGeom>
          <a:noFill/>
        </p:spPr>
        <p:txBody>
          <a:bodyPr wrap="square">
            <a:spAutoFit/>
          </a:bodyPr>
          <a:lstStyle/>
          <a:p>
            <a:pPr>
              <a:spcBef>
                <a:spcPts val="600"/>
              </a:spcBef>
            </a:pPr>
            <a:r>
              <a:rPr lang="lv-LV" sz="2000" b="1" dirty="0"/>
              <a:t>Tomēr tā nebija  Israēla prioritāte. Viņiem vispirms bija jāmeklē sadraudzība ar Dievu.</a:t>
            </a:r>
          </a:p>
        </p:txBody>
      </p:sp>
    </p:spTree>
    <p:extLst>
      <p:ext uri="{BB962C8B-B14F-4D97-AF65-F5344CB8AC3E}">
        <p14:creationId xmlns:p14="http://schemas.microsoft.com/office/powerpoint/2010/main" val="209324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ppt_h/2"/>
                                          </p:val>
                                        </p:tav>
                                        <p:tav tm="100000">
                                          <p:val>
                                            <p:strVal val="#ppt_y"/>
                                          </p:val>
                                        </p:tav>
                                      </p:tavLst>
                                    </p:anim>
                                    <p:anim calcmode="lin" valueType="num">
                                      <p:cBhvr>
                                        <p:cTn id="19" dur="500" fill="hold"/>
                                        <p:tgtEl>
                                          <p:spTgt spid="7"/>
                                        </p:tgtEl>
                                        <p:attrNameLst>
                                          <p:attrName>ppt_w</p:attrName>
                                        </p:attrNameLst>
                                      </p:cBhvr>
                                      <p:tavLst>
                                        <p:tav tm="0">
                                          <p:val>
                                            <p:strVal val="#ppt_w"/>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 calcmode="lin" valueType="num">
                                      <p:cBhvr>
                                        <p:cTn id="31" dur="500" fill="hold"/>
                                        <p:tgtEl>
                                          <p:spTgt spid="4"/>
                                        </p:tgtEl>
                                        <p:attrNameLst>
                                          <p:attrName>style.rotation</p:attrName>
                                        </p:attrNameLst>
                                      </p:cBhvr>
                                      <p:tavLst>
                                        <p:tav tm="0">
                                          <p:val>
                                            <p:fltVal val="360"/>
                                          </p:val>
                                        </p:tav>
                                        <p:tav tm="100000">
                                          <p:val>
                                            <p:fltVal val="0"/>
                                          </p:val>
                                        </p:tav>
                                      </p:tavLst>
                                    </p:anim>
                                    <p:animEffect transition="in" filter="fade">
                                      <p:cBhvr>
                                        <p:cTn id="32" dur="500"/>
                                        <p:tgtEl>
                                          <p:spTgt spid="4"/>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8"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p:cTn id="41" dur="500" fill="hold"/>
                                        <p:tgtEl>
                                          <p:spTgt spid="46"/>
                                        </p:tgtEl>
                                        <p:attrNameLst>
                                          <p:attrName>ppt_x</p:attrName>
                                        </p:attrNameLst>
                                      </p:cBhvr>
                                      <p:tavLst>
                                        <p:tav tm="0">
                                          <p:val>
                                            <p:strVal val="#ppt_x-#ppt_w/2"/>
                                          </p:val>
                                        </p:tav>
                                        <p:tav tm="100000">
                                          <p:val>
                                            <p:strVal val="#ppt_x"/>
                                          </p:val>
                                        </p:tav>
                                      </p:tavLst>
                                    </p:anim>
                                    <p:anim calcmode="lin" valueType="num">
                                      <p:cBhvr>
                                        <p:cTn id="42" dur="500" fill="hold"/>
                                        <p:tgtEl>
                                          <p:spTgt spid="46"/>
                                        </p:tgtEl>
                                        <p:attrNameLst>
                                          <p:attrName>ppt_y</p:attrName>
                                        </p:attrNameLst>
                                      </p:cBhvr>
                                      <p:tavLst>
                                        <p:tav tm="0">
                                          <p:val>
                                            <p:strVal val="#ppt_y"/>
                                          </p:val>
                                        </p:tav>
                                        <p:tav tm="100000">
                                          <p:val>
                                            <p:strVal val="#ppt_y"/>
                                          </p:val>
                                        </p:tav>
                                      </p:tavLst>
                                    </p:anim>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strVal val="#ppt_h"/>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par>
                          <p:cTn id="59" fill="hold">
                            <p:stCondLst>
                              <p:cond delay="2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ppt_x</p:attrName>
                                        </p:attrNameLst>
                                      </p:cBhvr>
                                      <p:tavLst>
                                        <p:tav tm="0">
                                          <p:val>
                                            <p:strVal val="#ppt_x-#ppt_w/2"/>
                                          </p:val>
                                        </p:tav>
                                        <p:tav tm="100000">
                                          <p:val>
                                            <p:strVal val="#ppt_x"/>
                                          </p:val>
                                        </p:tav>
                                      </p:tavLst>
                                    </p:anim>
                                    <p:anim calcmode="lin" valueType="num">
                                      <p:cBhvr>
                                        <p:cTn id="74" dur="500" fill="hold"/>
                                        <p:tgtEl>
                                          <p:spTgt spid="38"/>
                                        </p:tgtEl>
                                        <p:attrNameLst>
                                          <p:attrName>ppt_y</p:attrName>
                                        </p:attrNameLst>
                                      </p:cBhvr>
                                      <p:tavLst>
                                        <p:tav tm="0">
                                          <p:val>
                                            <p:strVal val="#ppt_y"/>
                                          </p:val>
                                        </p:tav>
                                        <p:tav tm="100000">
                                          <p:val>
                                            <p:strVal val="#ppt_y"/>
                                          </p:val>
                                        </p:tav>
                                      </p:tavLst>
                                    </p:anim>
                                    <p:anim calcmode="lin" valueType="num">
                                      <p:cBhvr>
                                        <p:cTn id="75" dur="500" fill="hold"/>
                                        <p:tgtEl>
                                          <p:spTgt spid="38"/>
                                        </p:tgtEl>
                                        <p:attrNameLst>
                                          <p:attrName>ppt_w</p:attrName>
                                        </p:attrNameLst>
                                      </p:cBhvr>
                                      <p:tavLst>
                                        <p:tav tm="0">
                                          <p:val>
                                            <p:fltVal val="0"/>
                                          </p:val>
                                        </p:tav>
                                        <p:tav tm="100000">
                                          <p:val>
                                            <p:strVal val="#ppt_w"/>
                                          </p:val>
                                        </p:tav>
                                      </p:tavLst>
                                    </p:anim>
                                    <p:anim calcmode="lin" valueType="num">
                                      <p:cBhvr>
                                        <p:cTn id="76" dur="500" fill="hold"/>
                                        <p:tgtEl>
                                          <p:spTgt spid="38"/>
                                        </p:tgtEl>
                                        <p:attrNameLst>
                                          <p:attrName>ppt_h</p:attrName>
                                        </p:attrNameLst>
                                      </p:cBhvr>
                                      <p:tavLst>
                                        <p:tav tm="0">
                                          <p:val>
                                            <p:strVal val="#ppt_h"/>
                                          </p:val>
                                        </p:tav>
                                        <p:tav tm="100000">
                                          <p:val>
                                            <p:strVal val="#ppt_h"/>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par>
                          <p:cTn id="81" fill="hold">
                            <p:stCondLst>
                              <p:cond delay="1000"/>
                            </p:stCondLst>
                            <p:childTnLst>
                              <p:par>
                                <p:cTn id="82" presetID="53" presetClass="entr" presetSubtype="16" fill="hold" nodeType="after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animEffect transition="in" filter="fade">
                                      <p:cBhvr>
                                        <p:cTn id="86" dur="500"/>
                                        <p:tgtEl>
                                          <p:spTgt spid="23"/>
                                        </p:tgtEl>
                                      </p:cBhvr>
                                    </p:animEffect>
                                  </p:childTnLst>
                                </p:cTn>
                              </p:par>
                            </p:childTnLst>
                          </p:cTn>
                        </p:par>
                        <p:par>
                          <p:cTn id="87" fill="hold">
                            <p:stCondLst>
                              <p:cond delay="1500"/>
                            </p:stCondLst>
                            <p:childTnLst>
                              <p:par>
                                <p:cTn id="88" presetID="22" presetClass="entr" presetSubtype="8" fill="hold" grpId="0" nodeType="afterEffect">
                                  <p:stCondLst>
                                    <p:cond delay="0"/>
                                  </p:stCondLst>
                                  <p:childTnLst>
                                    <p:set>
                                      <p:cBhvr>
                                        <p:cTn id="89" dur="1" fill="hold">
                                          <p:stCondLst>
                                            <p:cond delay="0"/>
                                          </p:stCondLst>
                                        </p:cTn>
                                        <p:tgtEl>
                                          <p:spTgt spid="2">
                                            <p:txEl>
                                              <p:pRg st="4" end="4"/>
                                            </p:txEl>
                                          </p:spTgt>
                                        </p:tgtEl>
                                        <p:attrNameLst>
                                          <p:attrName>style.visibility</p:attrName>
                                        </p:attrNameLst>
                                      </p:cBhvr>
                                      <p:to>
                                        <p:strVal val="visible"/>
                                      </p:to>
                                    </p:set>
                                    <p:animEffect transition="in" filter="wipe(left)">
                                      <p:cBhvr>
                                        <p:cTn id="90" dur="500"/>
                                        <p:tgtEl>
                                          <p:spTgt spid="2">
                                            <p:txEl>
                                              <p:pRg st="4" end="4"/>
                                            </p:txEl>
                                          </p:spTgt>
                                        </p:tgtEl>
                                      </p:cBhvr>
                                    </p:animEffect>
                                  </p:childTnLst>
                                </p:cTn>
                              </p:par>
                            </p:childTnLst>
                          </p:cTn>
                        </p:par>
                        <p:par>
                          <p:cTn id="91" fill="hold">
                            <p:stCondLst>
                              <p:cond delay="2000"/>
                            </p:stCondLst>
                            <p:childTnLst>
                              <p:par>
                                <p:cTn id="92" presetID="53" presetClass="entr" presetSubtype="16" fill="hold" nodeType="after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p:cTn id="94" dur="500" fill="hold"/>
                                        <p:tgtEl>
                                          <p:spTgt spid="29"/>
                                        </p:tgtEl>
                                        <p:attrNameLst>
                                          <p:attrName>ppt_w</p:attrName>
                                        </p:attrNameLst>
                                      </p:cBhvr>
                                      <p:tavLst>
                                        <p:tav tm="0">
                                          <p:val>
                                            <p:fltVal val="0"/>
                                          </p:val>
                                        </p:tav>
                                        <p:tav tm="100000">
                                          <p:val>
                                            <p:strVal val="#ppt_w"/>
                                          </p:val>
                                        </p:tav>
                                      </p:tavLst>
                                    </p:anim>
                                    <p:anim calcmode="lin" valueType="num">
                                      <p:cBhvr>
                                        <p:cTn id="95" dur="500" fill="hold"/>
                                        <p:tgtEl>
                                          <p:spTgt spid="29"/>
                                        </p:tgtEl>
                                        <p:attrNameLst>
                                          <p:attrName>ppt_h</p:attrName>
                                        </p:attrNameLst>
                                      </p:cBhvr>
                                      <p:tavLst>
                                        <p:tav tm="0">
                                          <p:val>
                                            <p:fltVal val="0"/>
                                          </p:val>
                                        </p:tav>
                                        <p:tav tm="100000">
                                          <p:val>
                                            <p:strVal val="#ppt_h"/>
                                          </p:val>
                                        </p:tav>
                                      </p:tavLst>
                                    </p:anim>
                                    <p:animEffect transition="in" filter="fade">
                                      <p:cBhvr>
                                        <p:cTn id="96" dur="500"/>
                                        <p:tgtEl>
                                          <p:spTgt spid="29"/>
                                        </p:tgtEl>
                                      </p:cBhvr>
                                    </p:animEffect>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5" end="5"/>
                                            </p:txEl>
                                          </p:spTgt>
                                        </p:tgtEl>
                                        <p:attrNameLst>
                                          <p:attrName>style.visibility</p:attrName>
                                        </p:attrNameLst>
                                      </p:cBhvr>
                                      <p:to>
                                        <p:strVal val="visible"/>
                                      </p:to>
                                    </p:set>
                                    <p:animEffect transition="in" filter="wipe(left)">
                                      <p:cBhvr>
                                        <p:cTn id="100" dur="500"/>
                                        <p:tgtEl>
                                          <p:spTgt spid="2">
                                            <p:txEl>
                                              <p:pRg st="5" end="5"/>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p:cTn id="105" dur="500" fill="hold"/>
                                        <p:tgtEl>
                                          <p:spTgt spid="36"/>
                                        </p:tgtEl>
                                        <p:attrNameLst>
                                          <p:attrName>ppt_x</p:attrName>
                                        </p:attrNameLst>
                                      </p:cBhvr>
                                      <p:tavLst>
                                        <p:tav tm="0">
                                          <p:val>
                                            <p:strVal val="#ppt_x-#ppt_w/2"/>
                                          </p:val>
                                        </p:tav>
                                        <p:tav tm="100000">
                                          <p:val>
                                            <p:strVal val="#ppt_x"/>
                                          </p:val>
                                        </p:tav>
                                      </p:tavLst>
                                    </p:anim>
                                    <p:anim calcmode="lin" valueType="num">
                                      <p:cBhvr>
                                        <p:cTn id="106" dur="500" fill="hold"/>
                                        <p:tgtEl>
                                          <p:spTgt spid="36"/>
                                        </p:tgtEl>
                                        <p:attrNameLst>
                                          <p:attrName>ppt_y</p:attrName>
                                        </p:attrNameLst>
                                      </p:cBhvr>
                                      <p:tavLst>
                                        <p:tav tm="0">
                                          <p:val>
                                            <p:strVal val="#ppt_y"/>
                                          </p:val>
                                        </p:tav>
                                        <p:tav tm="100000">
                                          <p:val>
                                            <p:strVal val="#ppt_y"/>
                                          </p:val>
                                        </p:tav>
                                      </p:tavLst>
                                    </p:anim>
                                    <p:anim calcmode="lin" valueType="num">
                                      <p:cBhvr>
                                        <p:cTn id="107" dur="500" fill="hold"/>
                                        <p:tgtEl>
                                          <p:spTgt spid="36"/>
                                        </p:tgtEl>
                                        <p:attrNameLst>
                                          <p:attrName>ppt_w</p:attrName>
                                        </p:attrNameLst>
                                      </p:cBhvr>
                                      <p:tavLst>
                                        <p:tav tm="0">
                                          <p:val>
                                            <p:fltVal val="0"/>
                                          </p:val>
                                        </p:tav>
                                        <p:tav tm="100000">
                                          <p:val>
                                            <p:strVal val="#ppt_w"/>
                                          </p:val>
                                        </p:tav>
                                      </p:tavLst>
                                    </p:anim>
                                    <p:anim calcmode="lin" valueType="num">
                                      <p:cBhvr>
                                        <p:cTn id="108" dur="500" fill="hold"/>
                                        <p:tgtEl>
                                          <p:spTgt spid="36"/>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6" end="6"/>
                                            </p:txEl>
                                          </p:spTgt>
                                        </p:tgtEl>
                                        <p:attrNameLst>
                                          <p:attrName>style.visibility</p:attrName>
                                        </p:attrNameLst>
                                      </p:cBhvr>
                                      <p:to>
                                        <p:strVal val="visible"/>
                                      </p:to>
                                    </p:set>
                                    <p:animEffect transition="in" filter="wipe(left)">
                                      <p:cBhvr>
                                        <p:cTn id="112" dur="500"/>
                                        <p:tgtEl>
                                          <p:spTgt spid="2">
                                            <p:txEl>
                                              <p:pRg st="6" end="6"/>
                                            </p:txEl>
                                          </p:spTgt>
                                        </p:tgtEl>
                                      </p:cBhvr>
                                    </p:animEffect>
                                  </p:childTnLst>
                                </p:cTn>
                              </p:par>
                            </p:childTnLst>
                          </p:cTn>
                        </p:par>
                        <p:par>
                          <p:cTn id="113" fill="hold">
                            <p:stCondLst>
                              <p:cond delay="1000"/>
                            </p:stCondLst>
                            <p:childTnLst>
                              <p:par>
                                <p:cTn id="114" presetID="53" presetClass="entr" presetSubtype="16" fill="hold"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500" fill="hold"/>
                                        <p:tgtEl>
                                          <p:spTgt spid="17"/>
                                        </p:tgtEl>
                                        <p:attrNameLst>
                                          <p:attrName>ppt_w</p:attrName>
                                        </p:attrNameLst>
                                      </p:cBhvr>
                                      <p:tavLst>
                                        <p:tav tm="0">
                                          <p:val>
                                            <p:fltVal val="0"/>
                                          </p:val>
                                        </p:tav>
                                        <p:tav tm="100000">
                                          <p:val>
                                            <p:strVal val="#ppt_w"/>
                                          </p:val>
                                        </p:tav>
                                      </p:tavLst>
                                    </p:anim>
                                    <p:anim calcmode="lin" valueType="num">
                                      <p:cBhvr>
                                        <p:cTn id="117" dur="500" fill="hold"/>
                                        <p:tgtEl>
                                          <p:spTgt spid="17"/>
                                        </p:tgtEl>
                                        <p:attrNameLst>
                                          <p:attrName>ppt_h</p:attrName>
                                        </p:attrNameLst>
                                      </p:cBhvr>
                                      <p:tavLst>
                                        <p:tav tm="0">
                                          <p:val>
                                            <p:fltVal val="0"/>
                                          </p:val>
                                        </p:tav>
                                        <p:tav tm="100000">
                                          <p:val>
                                            <p:strVal val="#ppt_h"/>
                                          </p:val>
                                        </p:tav>
                                      </p:tavLst>
                                    </p:anim>
                                    <p:animEffect transition="in" filter="fade">
                                      <p:cBhvr>
                                        <p:cTn id="118" dur="500"/>
                                        <p:tgtEl>
                                          <p:spTgt spid="17"/>
                                        </p:tgtEl>
                                      </p:cBhvr>
                                    </p:animEffect>
                                  </p:childTnLst>
                                </p:cTn>
                              </p:par>
                            </p:childTnLst>
                          </p:cTn>
                        </p:par>
                        <p:par>
                          <p:cTn id="119" fill="hold">
                            <p:stCondLst>
                              <p:cond delay="1500"/>
                            </p:stCondLst>
                            <p:childTnLst>
                              <p:par>
                                <p:cTn id="120" presetID="22" presetClass="entr" presetSubtype="8" fill="hold" grpId="0" nodeType="afterEffect">
                                  <p:stCondLst>
                                    <p:cond delay="0"/>
                                  </p:stCondLst>
                                  <p:childTnLst>
                                    <p:set>
                                      <p:cBhvr>
                                        <p:cTn id="121" dur="1" fill="hold">
                                          <p:stCondLst>
                                            <p:cond delay="0"/>
                                          </p:stCondLst>
                                        </p:cTn>
                                        <p:tgtEl>
                                          <p:spTgt spid="2">
                                            <p:txEl>
                                              <p:pRg st="7" end="7"/>
                                            </p:txEl>
                                          </p:spTgt>
                                        </p:tgtEl>
                                        <p:attrNameLst>
                                          <p:attrName>style.visibility</p:attrName>
                                        </p:attrNameLst>
                                      </p:cBhvr>
                                      <p:to>
                                        <p:strVal val="visible"/>
                                      </p:to>
                                    </p:set>
                                    <p:animEffect transition="in" filter="wipe(left)">
                                      <p:cBhvr>
                                        <p:cTn id="1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E52D9E8-5C93-0379-5CC8-1E232122D741}"/>
            </a:ext>
          </a:extLst>
        </p:cNvPr>
        <p:cNvGrpSpPr/>
        <p:nvPr/>
      </p:nvGrpSpPr>
      <p:grpSpPr>
        <a:xfrm>
          <a:off x="0" y="0"/>
          <a:ext cx="0" cy="0"/>
          <a:chOff x="0" y="0"/>
          <a:chExt cx="0" cy="0"/>
        </a:xfrm>
      </p:grpSpPr>
      <p:pic>
        <p:nvPicPr>
          <p:cNvPr id="9" name="Imagen 8" descr="Imagen que contiene hombre, pastel, mujer, parado&#10;&#10;El contenido generado por IA puede ser incorrecto.">
            <a:extLst>
              <a:ext uri="{FF2B5EF4-FFF2-40B4-BE49-F238E27FC236}">
                <a16:creationId xmlns:a16="http://schemas.microsoft.com/office/drawing/2014/main" id="{7AD10113-E664-086D-758F-A3EEF5E420C5}"/>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3928682" y="3458079"/>
            <a:ext cx="8242998" cy="3399920"/>
          </a:xfrm>
          <a:prstGeom prst="rect">
            <a:avLst/>
          </a:prstGeom>
        </p:spPr>
      </p:pic>
      <p:sp>
        <p:nvSpPr>
          <p:cNvPr id="10" name="Rectángulo 9">
            <a:extLst>
              <a:ext uri="{FF2B5EF4-FFF2-40B4-BE49-F238E27FC236}">
                <a16:creationId xmlns:a16="http://schemas.microsoft.com/office/drawing/2014/main" id="{10787DC9-42E5-36BE-37A0-8FCC0F4DF321}"/>
              </a:ext>
            </a:extLst>
          </p:cNvPr>
          <p:cNvSpPr>
            <a:spLocks noGrp="1" noRot="1" noMove="1" noResize="1" noEditPoints="1" noAdjustHandles="1" noChangeArrowheads="1" noChangeShapeType="1"/>
          </p:cNvSpPr>
          <p:nvPr/>
        </p:nvSpPr>
        <p:spPr>
          <a:xfrm>
            <a:off x="3918522" y="30480"/>
            <a:ext cx="8242998" cy="6804000"/>
          </a:xfrm>
          <a:prstGeom prst="rect">
            <a:avLst/>
          </a:prstGeom>
          <a:noFill/>
          <a:ln w="57150">
            <a:solidFill>
              <a:srgbClr val="B63D3B"/>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3F2641F-CF4A-8586-467E-86200B1D454B}"/>
              </a:ext>
            </a:extLst>
          </p:cNvPr>
          <p:cNvSpPr txBox="1"/>
          <p:nvPr/>
        </p:nvSpPr>
        <p:spPr>
          <a:xfrm>
            <a:off x="3908362" y="287075"/>
            <a:ext cx="8242998" cy="230832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lv-LV" sz="7200" b="1" dirty="0">
                <a:ln/>
                <a:solidFill>
                  <a:srgbClr val="B63D3B"/>
                </a:solidFill>
                <a:effectLst>
                  <a:outerShdw blurRad="38100" dist="38100" dir="2700000" algn="tl">
                    <a:schemeClr val="accent3">
                      <a:lumMod val="60000"/>
                      <a:lumOff val="40000"/>
                    </a:schemeClr>
                  </a:outerShdw>
                </a:effectLst>
              </a:rPr>
              <a:t>PIELŪGSME PIRMS IEKAROŠANAS</a:t>
            </a:r>
            <a:endParaRPr lang="es-ES" sz="7200" b="1" dirty="0">
              <a:ln/>
              <a:solidFill>
                <a:srgbClr val="B63D3B"/>
              </a:solidFill>
              <a:effectLst>
                <a:outerShdw blurRad="38100" dist="38100" dir="2700000" algn="tl">
                  <a:schemeClr val="accent3">
                    <a:lumMod val="60000"/>
                    <a:lumOff val="40000"/>
                  </a:schemeClr>
                </a:outerShdw>
              </a:effectLst>
            </a:endParaRPr>
          </a:p>
        </p:txBody>
      </p:sp>
    </p:spTree>
    <p:extLst>
      <p:ext uri="{BB962C8B-B14F-4D97-AF65-F5344CB8AC3E}">
        <p14:creationId xmlns:p14="http://schemas.microsoft.com/office/powerpoint/2010/main" val="10182413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542A7D-F0F7-025A-DA4D-B484636F7005}"/>
              </a:ext>
            </a:extLst>
          </p:cNvPr>
          <p:cNvSpPr txBox="1"/>
          <p:nvPr/>
        </p:nvSpPr>
        <p:spPr>
          <a:xfrm>
            <a:off x="0" y="0"/>
            <a:ext cx="12192000" cy="769441"/>
          </a:xfrm>
          <a:prstGeom prst="rect">
            <a:avLst/>
          </a:prstGeom>
          <a:noFill/>
        </p:spPr>
        <p:txBody>
          <a:bodyPr wrap="square">
            <a:spAutoFit/>
          </a:bodyPr>
          <a:lstStyle/>
          <a:p>
            <a:pPr algn="ctr"/>
            <a:r>
              <a:rPr lang="lv-LV"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DERĪBAS ATJAUNOŠANA</a:t>
            </a:r>
            <a:endPar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767A6C4F-514C-C6C4-D159-CDD8901E8590}"/>
              </a:ext>
            </a:extLst>
          </p:cNvPr>
          <p:cNvSpPr txBox="1"/>
          <p:nvPr/>
        </p:nvSpPr>
        <p:spPr>
          <a:xfrm>
            <a:off x="1162050" y="657522"/>
            <a:ext cx="9867900" cy="646331"/>
          </a:xfrm>
          <a:prstGeom prst="rect">
            <a:avLst/>
          </a:prstGeom>
          <a:noFill/>
        </p:spPr>
        <p:txBody>
          <a:bodyPr wrap="square">
            <a:spAutoFit/>
          </a:bodyPr>
          <a:lstStyle/>
          <a:p>
            <a:pPr algn="ctr"/>
            <a:r>
              <a:rPr lang="lv-LV"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“Tanī laikā Tas Kungs sacīja Jozuam: "Taisi sev akmens nažus un sāc apgraizīt Israēla bērnus pa otram lāgam.” </a:t>
            </a:r>
            <a:r>
              <a:rPr lang="lv-LV" sz="14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(Jozua 5:2)</a:t>
            </a:r>
            <a:endParaRPr lang="lv-LV" sz="11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DAB7A25E-6175-5374-9694-0014D0594820}"/>
              </a:ext>
            </a:extLst>
          </p:cNvPr>
          <p:cNvSpPr txBox="1"/>
          <p:nvPr/>
        </p:nvSpPr>
        <p:spPr>
          <a:xfrm>
            <a:off x="184339" y="1520068"/>
            <a:ext cx="8306633" cy="1015663"/>
          </a:xfrm>
          <a:prstGeom prst="rect">
            <a:avLst/>
          </a:prstGeom>
          <a:noFill/>
        </p:spPr>
        <p:txBody>
          <a:bodyPr wrap="square" rtlCol="0">
            <a:spAutoFit/>
          </a:bodyPr>
          <a:lstStyle/>
          <a:p>
            <a:pPr>
              <a:spcBef>
                <a:spcPts val="600"/>
              </a:spcBef>
            </a:pPr>
            <a:r>
              <a:rPr lang="lv-LV" sz="2000" b="1" dirty="0"/>
              <a:t>Ģilgala ir nosaukums, kas tika dots israēliešu nometnei, komandēšanas centram pirmajā iekarošanas posmā. Kāda nozīme tika piešķirta šim nosaukumam (Joz.5:9)?</a:t>
            </a:r>
          </a:p>
        </p:txBody>
      </p:sp>
      <p:pic>
        <p:nvPicPr>
          <p:cNvPr id="4" name="Imagen 3" descr="Mano sosteniendo un cuchillo en la mano&#10;&#10;El contenido generado por IA puede ser incorrecto.">
            <a:extLst>
              <a:ext uri="{FF2B5EF4-FFF2-40B4-BE49-F238E27FC236}">
                <a16:creationId xmlns:a16="http://schemas.microsoft.com/office/drawing/2014/main" id="{7C781CD7-FA53-284D-9106-3CDB11B3C94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863429" y="1520068"/>
            <a:ext cx="3167479" cy="2201233"/>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9C98001B-A666-523F-2B33-450CF074EF9C}"/>
              </a:ext>
            </a:extLst>
          </p:cNvPr>
          <p:cNvSpPr txBox="1"/>
          <p:nvPr/>
        </p:nvSpPr>
        <p:spPr>
          <a:xfrm>
            <a:off x="3232339" y="4799274"/>
            <a:ext cx="6016436" cy="1938992"/>
          </a:xfrm>
          <a:prstGeom prst="rect">
            <a:avLst/>
          </a:prstGeom>
          <a:noFill/>
        </p:spPr>
        <p:txBody>
          <a:bodyPr wrap="square">
            <a:spAutoFit/>
          </a:bodyPr>
          <a:lstStyle/>
          <a:p>
            <a:pPr>
              <a:spcBef>
                <a:spcPts val="600"/>
              </a:spcBef>
            </a:pPr>
            <a:r>
              <a:rPr lang="lv-LV" sz="2000" b="1" dirty="0"/>
              <a:t>Lai atjaunotu derību, bija nepieciešams atkārtot šo fizisko zīmi (1.Moz.17:10). Ar šo aktu svarīgākās lietas tika nostādītas pirmajā vietā. Mums tas ir piemērs, kam līdzināties: "Bet dzenaties vispirms pēc Dieva valstības un Viņa taisnības, tad jums visas šīs lietas taps piemestas" (Mt.6:33).</a:t>
            </a:r>
          </a:p>
        </p:txBody>
      </p:sp>
      <p:pic>
        <p:nvPicPr>
          <p:cNvPr id="10" name="Imagen 9" descr="Una persona caminando en la calle&#10;&#10;El contenido generado por IA puede ser incorrecto.">
            <a:extLst>
              <a:ext uri="{FF2B5EF4-FFF2-40B4-BE49-F238E27FC236}">
                <a16:creationId xmlns:a16="http://schemas.microsoft.com/office/drawing/2014/main" id="{8B850755-F7C2-5AF2-2880-112228740E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48775" y="4836580"/>
            <a:ext cx="2877383" cy="1901686"/>
          </a:xfrm>
          <a:prstGeom prst="roundRect">
            <a:avLst>
              <a:gd name="adj" fmla="val 1091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F01EFA8D-24AF-CC33-833B-87767C3C5990}"/>
              </a:ext>
            </a:extLst>
          </p:cNvPr>
          <p:cNvSpPr txBox="1"/>
          <p:nvPr/>
        </p:nvSpPr>
        <p:spPr>
          <a:xfrm>
            <a:off x="161092" y="3833371"/>
            <a:ext cx="12030908" cy="1015663"/>
          </a:xfrm>
          <a:prstGeom prst="rect">
            <a:avLst/>
          </a:prstGeom>
          <a:noFill/>
        </p:spPr>
        <p:txBody>
          <a:bodyPr wrap="square">
            <a:spAutoFit/>
          </a:bodyPr>
          <a:lstStyle/>
          <a:p>
            <a:pPr>
              <a:spcBef>
                <a:spcPts val="600"/>
              </a:spcBef>
            </a:pPr>
            <a:r>
              <a:rPr lang="lv-LV" sz="2000" b="1" dirty="0"/>
              <a:t>Pirms pirmās Pashā maltītes israēliešu vīri tika apgraizīti, jo neapgraizīti viņi nedrīkstēja piedalīties Pashā (2.Moz.12:48). Taču, tā kā viņi pirmo reizi atteicās ieiet Kanaānā, derība tika lauzta, un neviens isrēlietis tuksnesī netika apgraizīts (Joz.5:5).</a:t>
            </a:r>
          </a:p>
        </p:txBody>
      </p:sp>
      <p:pic>
        <p:nvPicPr>
          <p:cNvPr id="16" name="Imagen 15" descr="Un grupo de personas en una montaña&#10;&#10;El contenido generado por IA puede ser incorrecto.">
            <a:extLst>
              <a:ext uri="{FF2B5EF4-FFF2-40B4-BE49-F238E27FC236}">
                <a16:creationId xmlns:a16="http://schemas.microsoft.com/office/drawing/2014/main" id="{5C1EC63F-84E9-695C-1A0F-88BB74DA5A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4339" y="4910758"/>
            <a:ext cx="2970843" cy="1716024"/>
          </a:xfrm>
          <a:prstGeom prst="roundRect">
            <a:avLst>
              <a:gd name="adj" fmla="val 11111"/>
            </a:avLst>
          </a:prstGeom>
          <a:ln w="76200" cap="rnd">
            <a:solidFill>
              <a:srgbClr val="B98B69"/>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FB725C65-1C4B-C02F-57AA-0AE020FCC784}"/>
              </a:ext>
            </a:extLst>
          </p:cNvPr>
          <p:cNvSpPr txBox="1"/>
          <p:nvPr/>
        </p:nvSpPr>
        <p:spPr>
          <a:xfrm>
            <a:off x="184339" y="2535731"/>
            <a:ext cx="8679090" cy="1015663"/>
          </a:xfrm>
          <a:prstGeom prst="rect">
            <a:avLst/>
          </a:prstGeom>
          <a:noFill/>
        </p:spPr>
        <p:txBody>
          <a:bodyPr wrap="square">
            <a:spAutoFit/>
          </a:bodyPr>
          <a:lstStyle/>
          <a:p>
            <a:pPr>
              <a:spcBef>
                <a:spcPts val="600"/>
              </a:spcBef>
            </a:pPr>
            <a:r>
              <a:rPr lang="lv-LV" sz="2000" b="1" dirty="0"/>
              <a:t>Lai gan bija pagājuši vairāk nekā 40 gadi, kopš viņi bija pametuši Ēģipti, Israēls vēl nebija iegājis apsolītajā zemē. Taču tagad viņu kājas staigāja jau pa to. Bija pienācis laiks noņemt "Ēģiptes pārmetumus" un atjaunot derību ar Dievu.</a:t>
            </a:r>
          </a:p>
        </p:txBody>
      </p:sp>
    </p:spTree>
    <p:extLst>
      <p:ext uri="{BB962C8B-B14F-4D97-AF65-F5344CB8AC3E}">
        <p14:creationId xmlns:p14="http://schemas.microsoft.com/office/powerpoint/2010/main" val="37516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1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1+#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1+#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D031A05-F002-A39C-5726-573713D6C009}"/>
              </a:ext>
            </a:extLst>
          </p:cNvPr>
          <p:cNvSpPr txBox="1"/>
          <p:nvPr/>
        </p:nvSpPr>
        <p:spPr>
          <a:xfrm>
            <a:off x="0" y="0"/>
            <a:ext cx="12192000" cy="769441"/>
          </a:xfrm>
          <a:prstGeom prst="rect">
            <a:avLst/>
          </a:prstGeom>
          <a:noFill/>
        </p:spPr>
        <p:txBody>
          <a:bodyPr wrap="square">
            <a:spAutoFit/>
          </a:bodyPr>
          <a:lstStyle/>
          <a:p>
            <a:pPr algn="ctr"/>
            <a:r>
              <a:rPr lang="lv-LV" sz="4400" b="1" dirty="0">
                <a:ln w="6600">
                  <a:solidFill>
                    <a:schemeClr val="accent2"/>
                  </a:solidFill>
                  <a:prstDash val="solid"/>
                </a:ln>
                <a:solidFill>
                  <a:srgbClr val="FFFFFF"/>
                </a:solidFill>
                <a:effectLst>
                  <a:outerShdw dist="38100" dir="2700000" algn="tl" rotWithShape="0">
                    <a:schemeClr val="accent2"/>
                  </a:outerShdw>
                </a:effectLst>
              </a:rPr>
              <a:t>PIRMĀ PASHĀ KĀNAĀNĀ</a:t>
            </a:r>
            <a:endParaRPr lang="es-ES"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83618F4F-227E-49D2-3A14-9A94FF33A7C7}"/>
              </a:ext>
            </a:extLst>
          </p:cNvPr>
          <p:cNvSpPr txBox="1"/>
          <p:nvPr/>
        </p:nvSpPr>
        <p:spPr>
          <a:xfrm>
            <a:off x="681037" y="647997"/>
            <a:ext cx="10829925" cy="646331"/>
          </a:xfrm>
          <a:prstGeom prst="rect">
            <a:avLst/>
          </a:prstGeom>
          <a:noFill/>
        </p:spPr>
        <p:txBody>
          <a:bodyPr wrap="square">
            <a:spAutoFit/>
          </a:bodyPr>
          <a:lstStyle/>
          <a:p>
            <a:pPr algn="ctr"/>
            <a:r>
              <a:rPr lang="lv-LV"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“Un Israēla bērni apmetās teltīs Gilgalā, un tie sarīkoja Pashā svētkus mēneša četrpadsmitajā dienā ap vakara laiku Jērikas līdzenumā.” </a:t>
            </a:r>
            <a:r>
              <a:rPr lang="lv-LV"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(Jozua 5:10)</a:t>
            </a:r>
          </a:p>
        </p:txBody>
      </p:sp>
      <p:sp>
        <p:nvSpPr>
          <p:cNvPr id="6" name="Rectángulo: esquinas superiores cortadas 5">
            <a:extLst>
              <a:ext uri="{FF2B5EF4-FFF2-40B4-BE49-F238E27FC236}">
                <a16:creationId xmlns:a16="http://schemas.microsoft.com/office/drawing/2014/main" id="{4CB3E344-4E13-7BD0-57B1-0402D9EC2B82}"/>
              </a:ext>
            </a:extLst>
          </p:cNvPr>
          <p:cNvSpPr/>
          <p:nvPr/>
        </p:nvSpPr>
        <p:spPr>
          <a:xfrm>
            <a:off x="125481" y="1970016"/>
            <a:ext cx="1323975" cy="769441"/>
          </a:xfrm>
          <a:prstGeom prst="snip2SameRect">
            <a:avLst/>
          </a:prstGeom>
          <a:solidFill>
            <a:srgbClr val="9F5FCF"/>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accent3">
                    <a:lumMod val="75000"/>
                  </a:schemeClr>
                </a:solidFill>
                <a:effectLst>
                  <a:outerShdw blurRad="38100" dist="38100" dir="2700000" algn="tl">
                    <a:srgbClr val="000000">
                      <a:alpha val="43137"/>
                    </a:srgbClr>
                  </a:outerShdw>
                </a:effectLst>
              </a:rPr>
              <a:t>Ēģipte</a:t>
            </a:r>
          </a:p>
        </p:txBody>
      </p:sp>
      <p:sp>
        <p:nvSpPr>
          <p:cNvPr id="7" name="Rectángulo: esquinas superiores cortadas 6">
            <a:extLst>
              <a:ext uri="{FF2B5EF4-FFF2-40B4-BE49-F238E27FC236}">
                <a16:creationId xmlns:a16="http://schemas.microsoft.com/office/drawing/2014/main" id="{0FF76FF7-A558-5193-237F-D96650380922}"/>
              </a:ext>
            </a:extLst>
          </p:cNvPr>
          <p:cNvSpPr/>
          <p:nvPr/>
        </p:nvSpPr>
        <p:spPr>
          <a:xfrm>
            <a:off x="10762422" y="1970016"/>
            <a:ext cx="1323975" cy="769441"/>
          </a:xfrm>
          <a:prstGeom prst="snip2SameRect">
            <a:avLst/>
          </a:prstGeom>
          <a:solidFill>
            <a:srgbClr val="9F5FCF"/>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accent3">
                    <a:lumMod val="75000"/>
                  </a:schemeClr>
                </a:solidFill>
                <a:effectLst>
                  <a:outerShdw blurRad="38100" dist="38100" dir="2700000" algn="tl">
                    <a:srgbClr val="000000">
                      <a:alpha val="43137"/>
                    </a:srgbClr>
                  </a:outerShdw>
                </a:effectLst>
              </a:rPr>
              <a:t>Kānaāna</a:t>
            </a:r>
            <a:endParaRPr lang="es-ES" b="1" dirty="0">
              <a:solidFill>
                <a:schemeClr val="accent3">
                  <a:lumMod val="75000"/>
                </a:schemeClr>
              </a:solidFill>
              <a:effectLst>
                <a:outerShdw blurRad="38100" dist="38100" dir="2700000" algn="tl">
                  <a:srgbClr val="000000">
                    <a:alpha val="43137"/>
                  </a:srgbClr>
                </a:outerShdw>
              </a:effectLst>
            </a:endParaRPr>
          </a:p>
        </p:txBody>
      </p:sp>
      <p:sp>
        <p:nvSpPr>
          <p:cNvPr id="8" name="Rectángulo: una sola esquina cortada 7">
            <a:extLst>
              <a:ext uri="{FF2B5EF4-FFF2-40B4-BE49-F238E27FC236}">
                <a16:creationId xmlns:a16="http://schemas.microsoft.com/office/drawing/2014/main" id="{A26E54C8-72FE-4471-2959-769C032D505E}"/>
              </a:ext>
            </a:extLst>
          </p:cNvPr>
          <p:cNvSpPr/>
          <p:nvPr/>
        </p:nvSpPr>
        <p:spPr>
          <a:xfrm>
            <a:off x="1649204" y="1970016"/>
            <a:ext cx="1704975" cy="769441"/>
          </a:xfrm>
          <a:prstGeom prst="snip1Rect">
            <a:avLst>
              <a:gd name="adj" fmla="val 25332"/>
            </a:avLst>
          </a:prstGeom>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b="1" dirty="0" err="1">
                <a:effectLst>
                  <a:outerShdw blurRad="38100" dist="38100" dir="2700000" algn="tl">
                    <a:srgbClr val="000000">
                      <a:alpha val="43137"/>
                    </a:srgbClr>
                  </a:outerShdw>
                </a:effectLst>
              </a:rPr>
              <a:t>Apgraizīšana</a:t>
            </a:r>
            <a:r>
              <a:rPr lang="es-ES" b="1" dirty="0">
                <a:effectLst>
                  <a:outerShdw blurRad="38100" dist="38100" dir="2700000" algn="tl">
                    <a:srgbClr val="000000">
                      <a:alpha val="43137"/>
                    </a:srgbClr>
                  </a:outerShdw>
                </a:effectLst>
              </a:rPr>
              <a:t> un </a:t>
            </a:r>
            <a:r>
              <a:rPr lang="lv-LV" b="1" dirty="0">
                <a:effectLst>
                  <a:outerShdw blurRad="38100" dist="38100" dir="2700000" algn="tl">
                    <a:srgbClr val="000000">
                      <a:alpha val="43137"/>
                    </a:srgbClr>
                  </a:outerShdw>
                </a:effectLst>
              </a:rPr>
              <a:t>Pashā</a:t>
            </a:r>
            <a:endParaRPr lang="es-ES" b="1" dirty="0">
              <a:effectLst>
                <a:outerShdw blurRad="38100" dist="38100" dir="2700000" algn="tl">
                  <a:srgbClr val="000000">
                    <a:alpha val="43137"/>
                  </a:srgbClr>
                </a:outerShdw>
              </a:effectLst>
            </a:endParaRPr>
          </a:p>
        </p:txBody>
      </p:sp>
      <p:sp>
        <p:nvSpPr>
          <p:cNvPr id="9" name="Flecha: a la derecha 8">
            <a:extLst>
              <a:ext uri="{FF2B5EF4-FFF2-40B4-BE49-F238E27FC236}">
                <a16:creationId xmlns:a16="http://schemas.microsoft.com/office/drawing/2014/main" id="{5CE44E1E-800F-9E68-14A8-1233A52D6A33}"/>
              </a:ext>
            </a:extLst>
          </p:cNvPr>
          <p:cNvSpPr/>
          <p:nvPr/>
        </p:nvSpPr>
        <p:spPr>
          <a:xfrm>
            <a:off x="1463605"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0" name="Rectángulo: una sola esquina cortada 9">
            <a:extLst>
              <a:ext uri="{FF2B5EF4-FFF2-40B4-BE49-F238E27FC236}">
                <a16:creationId xmlns:a16="http://schemas.microsoft.com/office/drawing/2014/main" id="{EB89E2B3-32F4-4C0C-1961-EF3BEC5BFEAB}"/>
              </a:ext>
            </a:extLst>
          </p:cNvPr>
          <p:cNvSpPr/>
          <p:nvPr/>
        </p:nvSpPr>
        <p:spPr>
          <a:xfrm>
            <a:off x="3553927" y="1833414"/>
            <a:ext cx="1495012" cy="906043"/>
          </a:xfrm>
          <a:prstGeom prst="snip1Rect">
            <a:avLst>
              <a:gd name="adj" fmla="val 25332"/>
            </a:avLst>
          </a:prstGeom>
          <a:solidFill>
            <a:schemeClr val="accent6"/>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lv-LV" b="1" dirty="0">
                <a:effectLst>
                  <a:outerShdw blurRad="38100" dist="38100" dir="2700000" algn="tl">
                    <a:srgbClr val="000000">
                      <a:alpha val="43137"/>
                    </a:srgbClr>
                  </a:outerShdw>
                </a:effectLst>
              </a:rPr>
              <a:t>Sarkanās jūras šķērsošana</a:t>
            </a:r>
          </a:p>
        </p:txBody>
      </p:sp>
      <p:sp>
        <p:nvSpPr>
          <p:cNvPr id="11" name="Flecha: a la derecha 10">
            <a:extLst>
              <a:ext uri="{FF2B5EF4-FFF2-40B4-BE49-F238E27FC236}">
                <a16:creationId xmlns:a16="http://schemas.microsoft.com/office/drawing/2014/main" id="{484496CC-F77D-AE0B-F672-B881E715AF38}"/>
              </a:ext>
            </a:extLst>
          </p:cNvPr>
          <p:cNvSpPr/>
          <p:nvPr/>
        </p:nvSpPr>
        <p:spPr>
          <a:xfrm>
            <a:off x="3368328"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2" name="Rectángulo: esquinas superiores cortadas 11">
            <a:extLst>
              <a:ext uri="{FF2B5EF4-FFF2-40B4-BE49-F238E27FC236}">
                <a16:creationId xmlns:a16="http://schemas.microsoft.com/office/drawing/2014/main" id="{82BB9938-F676-9D37-99C8-2019D5282BC2}"/>
              </a:ext>
            </a:extLst>
          </p:cNvPr>
          <p:cNvSpPr/>
          <p:nvPr/>
        </p:nvSpPr>
        <p:spPr>
          <a:xfrm>
            <a:off x="5248687" y="1970016"/>
            <a:ext cx="1714500" cy="769441"/>
          </a:xfrm>
          <a:prstGeom prst="snip2SameRect">
            <a:avLst/>
          </a:prstGeom>
          <a:solidFill>
            <a:schemeClr val="accent5">
              <a:lumMod val="75000"/>
            </a:schemeClr>
          </a:solidFill>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lv-LV" b="1" dirty="0">
                <a:solidFill>
                  <a:schemeClr val="accent3">
                    <a:lumMod val="75000"/>
                  </a:schemeClr>
                </a:solidFill>
                <a:effectLst>
                  <a:outerShdw blurRad="38100" dist="38100" dir="2700000" algn="tl">
                    <a:srgbClr val="000000">
                      <a:alpha val="43137"/>
                    </a:srgbClr>
                  </a:outerShdw>
                </a:effectLst>
              </a:rPr>
              <a:t>Tuksnesis</a:t>
            </a:r>
            <a:endParaRPr lang="es-ES" b="1" dirty="0">
              <a:solidFill>
                <a:schemeClr val="accent3">
                  <a:lumMod val="75000"/>
                </a:schemeClr>
              </a:solidFill>
              <a:effectLst>
                <a:outerShdw blurRad="38100" dist="38100" dir="2700000" algn="tl">
                  <a:srgbClr val="000000">
                    <a:alpha val="43137"/>
                  </a:srgbClr>
                </a:outerShdw>
              </a:effectLst>
            </a:endParaRPr>
          </a:p>
        </p:txBody>
      </p:sp>
      <p:sp>
        <p:nvSpPr>
          <p:cNvPr id="13" name="Flecha: a la derecha 12">
            <a:extLst>
              <a:ext uri="{FF2B5EF4-FFF2-40B4-BE49-F238E27FC236}">
                <a16:creationId xmlns:a16="http://schemas.microsoft.com/office/drawing/2014/main" id="{44E8B7DC-7D35-3A9F-1B55-B8BD7054AA74}"/>
              </a:ext>
            </a:extLst>
          </p:cNvPr>
          <p:cNvSpPr/>
          <p:nvPr/>
        </p:nvSpPr>
        <p:spPr>
          <a:xfrm>
            <a:off x="5063088"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4" name="Rectángulo: una sola esquina cortada 13">
            <a:extLst>
              <a:ext uri="{FF2B5EF4-FFF2-40B4-BE49-F238E27FC236}">
                <a16:creationId xmlns:a16="http://schemas.microsoft.com/office/drawing/2014/main" id="{AF2719C2-50C9-1955-6D0E-B98010E33125}"/>
              </a:ext>
            </a:extLst>
          </p:cNvPr>
          <p:cNvSpPr/>
          <p:nvPr/>
        </p:nvSpPr>
        <p:spPr>
          <a:xfrm flipH="1">
            <a:off x="8857694" y="1970016"/>
            <a:ext cx="1704975" cy="769441"/>
          </a:xfrm>
          <a:prstGeom prst="snip1Rect">
            <a:avLst>
              <a:gd name="adj" fmla="val 25332"/>
            </a:avLst>
          </a:prstGeom>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b="1" dirty="0" err="1">
                <a:effectLst>
                  <a:outerShdw blurRad="38100" dist="38100" dir="2700000" algn="tl">
                    <a:srgbClr val="000000">
                      <a:alpha val="43137"/>
                    </a:srgbClr>
                  </a:outerShdw>
                </a:effectLst>
              </a:rPr>
              <a:t>Apgraizīšana</a:t>
            </a:r>
            <a:r>
              <a:rPr lang="es-ES" b="1" dirty="0">
                <a:effectLst>
                  <a:outerShdw blurRad="38100" dist="38100" dir="2700000" algn="tl">
                    <a:srgbClr val="000000">
                      <a:alpha val="43137"/>
                    </a:srgbClr>
                  </a:outerShdw>
                </a:effectLst>
              </a:rPr>
              <a:t> un </a:t>
            </a:r>
            <a:r>
              <a:rPr lang="lv-LV" b="1" dirty="0">
                <a:effectLst>
                  <a:outerShdw blurRad="38100" dist="38100" dir="2700000" algn="tl">
                    <a:srgbClr val="000000">
                      <a:alpha val="43137"/>
                    </a:srgbClr>
                  </a:outerShdw>
                </a:effectLst>
              </a:rPr>
              <a:t>Pashā</a:t>
            </a:r>
            <a:endParaRPr lang="es-ES" b="1" dirty="0">
              <a:effectLst>
                <a:outerShdw blurRad="38100" dist="38100" dir="2700000" algn="tl">
                  <a:srgbClr val="000000">
                    <a:alpha val="43137"/>
                  </a:srgbClr>
                </a:outerShdw>
              </a:effectLst>
            </a:endParaRPr>
          </a:p>
        </p:txBody>
      </p:sp>
      <p:sp>
        <p:nvSpPr>
          <p:cNvPr id="15" name="Flecha: a la derecha 14">
            <a:extLst>
              <a:ext uri="{FF2B5EF4-FFF2-40B4-BE49-F238E27FC236}">
                <a16:creationId xmlns:a16="http://schemas.microsoft.com/office/drawing/2014/main" id="{FD3570E2-3568-FF34-B217-E3BB7C91D21F}"/>
              </a:ext>
            </a:extLst>
          </p:cNvPr>
          <p:cNvSpPr/>
          <p:nvPr/>
        </p:nvSpPr>
        <p:spPr>
          <a:xfrm>
            <a:off x="10576818"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6" name="Rectángulo: una sola esquina cortada 15">
            <a:extLst>
              <a:ext uri="{FF2B5EF4-FFF2-40B4-BE49-F238E27FC236}">
                <a16:creationId xmlns:a16="http://schemas.microsoft.com/office/drawing/2014/main" id="{93189789-BED0-E225-3615-2C18CA5E212F}"/>
              </a:ext>
            </a:extLst>
          </p:cNvPr>
          <p:cNvSpPr/>
          <p:nvPr/>
        </p:nvSpPr>
        <p:spPr>
          <a:xfrm flipH="1">
            <a:off x="7162935" y="1833414"/>
            <a:ext cx="1495011" cy="906043"/>
          </a:xfrm>
          <a:prstGeom prst="snip1Rect">
            <a:avLst>
              <a:gd name="adj" fmla="val 25332"/>
            </a:avLst>
          </a:prstGeom>
          <a:solidFill>
            <a:schemeClr val="accent6"/>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ES" b="1" dirty="0" err="1">
                <a:effectLst>
                  <a:outerShdw blurRad="38100" dist="38100" dir="2700000" algn="tl">
                    <a:srgbClr val="000000">
                      <a:alpha val="43137"/>
                    </a:srgbClr>
                  </a:outerShdw>
                </a:effectLst>
              </a:rPr>
              <a:t>Jordānas</a:t>
            </a:r>
            <a:r>
              <a:rPr lang="es-ES" b="1" dirty="0">
                <a:effectLst>
                  <a:outerShdw blurRad="38100" dist="38100" dir="2700000" algn="tl">
                    <a:srgbClr val="000000">
                      <a:alpha val="43137"/>
                    </a:srgbClr>
                  </a:outerShdw>
                </a:effectLst>
              </a:rPr>
              <a:t> </a:t>
            </a:r>
            <a:r>
              <a:rPr lang="lv-LV" b="1" dirty="0">
                <a:effectLst>
                  <a:outerShdw blurRad="38100" dist="38100" dir="2700000" algn="tl">
                    <a:srgbClr val="000000">
                      <a:alpha val="43137"/>
                    </a:srgbClr>
                  </a:outerShdw>
                </a:effectLst>
              </a:rPr>
              <a:t>šķērsošana</a:t>
            </a:r>
            <a:endParaRPr lang="es-ES" b="1" dirty="0">
              <a:effectLst>
                <a:outerShdw blurRad="38100" dist="38100" dir="2700000" algn="tl">
                  <a:srgbClr val="000000">
                    <a:alpha val="43137"/>
                  </a:srgbClr>
                </a:outerShdw>
              </a:effectLst>
            </a:endParaRPr>
          </a:p>
        </p:txBody>
      </p:sp>
      <p:sp>
        <p:nvSpPr>
          <p:cNvPr id="17" name="Flecha: a la derecha 16">
            <a:extLst>
              <a:ext uri="{FF2B5EF4-FFF2-40B4-BE49-F238E27FC236}">
                <a16:creationId xmlns:a16="http://schemas.microsoft.com/office/drawing/2014/main" id="{D6032CD0-8BB3-564D-A991-6DCA0158BF9C}"/>
              </a:ext>
            </a:extLst>
          </p:cNvPr>
          <p:cNvSpPr/>
          <p:nvPr/>
        </p:nvSpPr>
        <p:spPr>
          <a:xfrm>
            <a:off x="8672095"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8" name="Flecha: a la derecha 17">
            <a:extLst>
              <a:ext uri="{FF2B5EF4-FFF2-40B4-BE49-F238E27FC236}">
                <a16:creationId xmlns:a16="http://schemas.microsoft.com/office/drawing/2014/main" id="{83976ABD-E952-3F21-9444-678E73E780C4}"/>
              </a:ext>
            </a:extLst>
          </p:cNvPr>
          <p:cNvSpPr/>
          <p:nvPr/>
        </p:nvSpPr>
        <p:spPr>
          <a:xfrm>
            <a:off x="6977336"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9" name="CuadroTexto 18">
            <a:extLst>
              <a:ext uri="{FF2B5EF4-FFF2-40B4-BE49-F238E27FC236}">
                <a16:creationId xmlns:a16="http://schemas.microsoft.com/office/drawing/2014/main" id="{5CFC20B7-9E0B-336E-5658-12F5BF1AB983}"/>
              </a:ext>
            </a:extLst>
          </p:cNvPr>
          <p:cNvSpPr txBox="1"/>
          <p:nvPr/>
        </p:nvSpPr>
        <p:spPr>
          <a:xfrm>
            <a:off x="85724" y="1433304"/>
            <a:ext cx="12020551" cy="400110"/>
          </a:xfrm>
          <a:prstGeom prst="rect">
            <a:avLst/>
          </a:prstGeom>
          <a:noFill/>
        </p:spPr>
        <p:txBody>
          <a:bodyPr wrap="square" rtlCol="0">
            <a:spAutoFit/>
          </a:bodyPr>
          <a:lstStyle/>
          <a:p>
            <a:pPr>
              <a:spcBef>
                <a:spcPts val="600"/>
              </a:spcBef>
            </a:pPr>
            <a:r>
              <a:rPr lang="lv-LV" sz="2000" b="1" dirty="0"/>
              <a:t>No Ēģiptes līdz Kanaānai Israēls īstenoja "hiastisku" procesu, atkārtojot notikumus apgrieztā secībā:</a:t>
            </a:r>
          </a:p>
        </p:txBody>
      </p:sp>
      <p:sp>
        <p:nvSpPr>
          <p:cNvPr id="20" name="CuadroTexto 19">
            <a:extLst>
              <a:ext uri="{FF2B5EF4-FFF2-40B4-BE49-F238E27FC236}">
                <a16:creationId xmlns:a16="http://schemas.microsoft.com/office/drawing/2014/main" id="{2C400E27-3AC2-262C-C0B3-D8418B5F17EE}"/>
              </a:ext>
            </a:extLst>
          </p:cNvPr>
          <p:cNvSpPr txBox="1"/>
          <p:nvPr/>
        </p:nvSpPr>
        <p:spPr>
          <a:xfrm>
            <a:off x="3174931" y="2931477"/>
            <a:ext cx="5842138" cy="1323439"/>
          </a:xfrm>
          <a:prstGeom prst="rect">
            <a:avLst/>
          </a:prstGeom>
          <a:noFill/>
        </p:spPr>
        <p:txBody>
          <a:bodyPr wrap="square" rtlCol="0">
            <a:spAutoFit/>
          </a:bodyPr>
          <a:lstStyle/>
          <a:p>
            <a:pPr>
              <a:spcBef>
                <a:spcPts val="600"/>
              </a:spcBef>
            </a:pPr>
            <a:r>
              <a:rPr lang="lv-LV" sz="2000" b="1" dirty="0"/>
              <a:t>Pirmā Pasha bija atbrīvošanas simbols no Ēģiptes. </a:t>
            </a:r>
            <a:r>
              <a:rPr lang="lv-LV" sz="2000" b="1"/>
              <a:t>Otrie </a:t>
            </a:r>
            <a:r>
              <a:rPr lang="lv-LV" sz="2000" b="1" dirty="0"/>
              <a:t>Pashā svētki, ko svinēja jaunā paaudze, simbolizēja to, ka viņi pārņem savā īpašumā apsolīto zemi.</a:t>
            </a:r>
          </a:p>
        </p:txBody>
      </p:sp>
      <p:pic>
        <p:nvPicPr>
          <p:cNvPr id="4" name="Imagen 3" descr="Pintura de una persona y una chimenea&#10;&#10;El contenido generado por IA puede ser incorrecto.">
            <a:extLst>
              <a:ext uri="{FF2B5EF4-FFF2-40B4-BE49-F238E27FC236}">
                <a16:creationId xmlns:a16="http://schemas.microsoft.com/office/drawing/2014/main" id="{539D161C-2E6B-225E-C711-CE782FFA04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35420" y="2866119"/>
            <a:ext cx="2841767" cy="1864909"/>
          </a:xfrm>
          <a:prstGeom prst="snip2DiagRect">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4" name="Imagen 23" descr="Un grupo de personas sentadas alrededor de una mesa&#10;&#10;El contenido generado por IA puede ser incorrecto.">
            <a:extLst>
              <a:ext uri="{FF2B5EF4-FFF2-40B4-BE49-F238E27FC236}">
                <a16:creationId xmlns:a16="http://schemas.microsoft.com/office/drawing/2014/main" id="{1E1DAC4D-2733-E7BD-0B12-F2C5AF57F4D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5421" y="4816932"/>
            <a:ext cx="2841766" cy="1864909"/>
          </a:xfrm>
          <a:prstGeom prst="snip2DiagRect">
            <a:avLst>
              <a:gd name="adj1" fmla="val 15456"/>
              <a:gd name="adj2" fmla="val 0"/>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 name="Imagen 29" descr="Imagen que contiene persona, interior, frente, hombre&#10;&#10;El contenido generado por IA puede ser incorrecto.">
            <a:extLst>
              <a:ext uri="{FF2B5EF4-FFF2-40B4-BE49-F238E27FC236}">
                <a16:creationId xmlns:a16="http://schemas.microsoft.com/office/drawing/2014/main" id="{2304C80B-0984-2BEC-4B1C-12E0048D2D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14813" y="2850243"/>
            <a:ext cx="2841768" cy="3831598"/>
          </a:xfrm>
          <a:prstGeom prst="snip2DiagRect">
            <a:avLst>
              <a:gd name="adj1" fmla="val 17138"/>
              <a:gd name="adj2" fmla="val 18066"/>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1" name="CuadroTexto 20">
            <a:extLst>
              <a:ext uri="{FF2B5EF4-FFF2-40B4-BE49-F238E27FC236}">
                <a16:creationId xmlns:a16="http://schemas.microsoft.com/office/drawing/2014/main" id="{A97C63DD-0FB3-9DE2-63A7-4982B192BDD0}"/>
              </a:ext>
            </a:extLst>
          </p:cNvPr>
          <p:cNvSpPr txBox="1"/>
          <p:nvPr/>
        </p:nvSpPr>
        <p:spPr>
          <a:xfrm>
            <a:off x="3175761" y="5540940"/>
            <a:ext cx="6039051" cy="1015663"/>
          </a:xfrm>
          <a:prstGeom prst="rect">
            <a:avLst/>
          </a:prstGeom>
          <a:noFill/>
        </p:spPr>
        <p:txBody>
          <a:bodyPr wrap="square">
            <a:spAutoFit/>
          </a:bodyPr>
          <a:lstStyle/>
          <a:p>
            <a:pPr>
              <a:spcBef>
                <a:spcPts val="600"/>
              </a:spcBef>
            </a:pPr>
            <a:r>
              <a:rPr lang="lv-LV" sz="2000" b="1" dirty="0"/>
              <a:t>Šie simboli norāda uz mūsu Pestītāja miesu un asinīm, kas mūs izved no Ēģiptes (t.i., no mūsu grēkiem) un ieved Apsolītajā zemē (1.Kor.11:23-26).</a:t>
            </a:r>
          </a:p>
        </p:txBody>
      </p:sp>
      <p:sp>
        <p:nvSpPr>
          <p:cNvPr id="23" name="CuadroTexto 22">
            <a:extLst>
              <a:ext uri="{FF2B5EF4-FFF2-40B4-BE49-F238E27FC236}">
                <a16:creationId xmlns:a16="http://schemas.microsoft.com/office/drawing/2014/main" id="{C41BB8A5-38EE-EE45-434E-65A62854F2CD}"/>
              </a:ext>
            </a:extLst>
          </p:cNvPr>
          <p:cNvSpPr txBox="1"/>
          <p:nvPr/>
        </p:nvSpPr>
        <p:spPr>
          <a:xfrm>
            <a:off x="3174931" y="4390097"/>
            <a:ext cx="5841308" cy="1015663"/>
          </a:xfrm>
          <a:prstGeom prst="rect">
            <a:avLst/>
          </a:prstGeom>
          <a:noFill/>
        </p:spPr>
        <p:txBody>
          <a:bodyPr wrap="square">
            <a:spAutoFit/>
          </a:bodyPr>
          <a:lstStyle/>
          <a:p>
            <a:pPr>
              <a:spcBef>
                <a:spcPts val="600"/>
              </a:spcBef>
            </a:pPr>
            <a:r>
              <a:rPr lang="lv-LV" sz="2000" b="1" dirty="0"/>
              <a:t>Īsi pirms krustā sišanas Jēzus piešķīra šim rituālam jaunu nozīmi un jaunus simbolus: jērs simbolizēja maizi, bet asinis - vīnu.</a:t>
            </a:r>
          </a:p>
        </p:txBody>
      </p:sp>
    </p:spTree>
    <p:extLst>
      <p:ext uri="{BB962C8B-B14F-4D97-AF65-F5344CB8AC3E}">
        <p14:creationId xmlns:p14="http://schemas.microsoft.com/office/powerpoint/2010/main" val="317602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500"/>
                            </p:stCondLst>
                            <p:childTnLst>
                              <p:par>
                                <p:cTn id="44" presetID="14" presetClass="entr" presetSubtype="1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500"/>
                            </p:stCondLst>
                            <p:childTnLst>
                              <p:par>
                                <p:cTn id="53" presetID="14" presetClass="entr" presetSubtype="1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randombar(horizont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par>
                          <p:cTn id="61" fill="hold">
                            <p:stCondLst>
                              <p:cond delay="500"/>
                            </p:stCondLst>
                            <p:childTnLst>
                              <p:par>
                                <p:cTn id="62" presetID="14" presetClass="entr" presetSubtype="1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randombar(horizontal)">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randombar(horizontal)">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left)">
                                      <p:cBhvr>
                                        <p:cTn id="78" dur="500"/>
                                        <p:tgtEl>
                                          <p:spTgt spid="15"/>
                                        </p:tgtEl>
                                      </p:cBhvr>
                                    </p:animEffect>
                                  </p:childTnLst>
                                </p:cTn>
                              </p:par>
                            </p:childTnLst>
                          </p:cTn>
                        </p:par>
                        <p:par>
                          <p:cTn id="79" fill="hold">
                            <p:stCondLst>
                              <p:cond delay="500"/>
                            </p:stCondLst>
                            <p:childTnLst>
                              <p:par>
                                <p:cTn id="80" presetID="14" presetClass="entr" presetSubtype="10" fill="hold" grpId="0"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randombar(horizontal)">
                                      <p:cBhvr>
                                        <p:cTn id="82" dur="500"/>
                                        <p:tgtEl>
                                          <p:spTgt spid="7"/>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6"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strips(downRight)">
                                      <p:cBhvr>
                                        <p:cTn id="87" dur="500"/>
                                        <p:tgtEl>
                                          <p:spTgt spid="4"/>
                                        </p:tgtEl>
                                      </p:cBhvr>
                                    </p:animEffect>
                                  </p:childTnLst>
                                </p:cTn>
                              </p:par>
                              <p:par>
                                <p:cTn id="88" presetID="18" presetClass="entr" presetSubtype="3"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strips(upRight)">
                                      <p:cBhvr>
                                        <p:cTn id="90" dur="500"/>
                                        <p:tgtEl>
                                          <p:spTgt spid="24"/>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left)">
                                      <p:cBhvr>
                                        <p:cTn id="94" dur="50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13" presetClass="entr" presetSubtype="32" fill="hold"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plus(out)">
                                      <p:cBhvr>
                                        <p:cTn id="99" dur="750"/>
                                        <p:tgtEl>
                                          <p:spTgt spid="30"/>
                                        </p:tgtEl>
                                      </p:cBhvr>
                                    </p:animEffect>
                                  </p:childTnLst>
                                </p:cTn>
                              </p:par>
                            </p:childTnLst>
                          </p:cTn>
                        </p:par>
                        <p:par>
                          <p:cTn id="100" fill="hold">
                            <p:stCondLst>
                              <p:cond delay="750"/>
                            </p:stCondLst>
                            <p:childTnLst>
                              <p:par>
                                <p:cTn id="101" presetID="22" presetClass="entr" presetSubtype="8"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wipe(left)">
                                      <p:cBhvr>
                                        <p:cTn id="103" dur="500"/>
                                        <p:tgtEl>
                                          <p:spTgt spid="2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wipe(left)">
                                      <p:cBhvr>
                                        <p:cTn id="10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196985-9EB5-A80F-895A-8E0D071BAA8E}"/>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02F423DC-18B9-9B1C-7E4E-6E5CA285D4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797" y="2678169"/>
            <a:ext cx="8232838" cy="4149351"/>
          </a:xfrm>
          <a:prstGeom prst="rect">
            <a:avLst/>
          </a:prstGeom>
        </p:spPr>
      </p:pic>
      <p:sp>
        <p:nvSpPr>
          <p:cNvPr id="10" name="Rectángulo 9">
            <a:extLst>
              <a:ext uri="{FF2B5EF4-FFF2-40B4-BE49-F238E27FC236}">
                <a16:creationId xmlns:a16="http://schemas.microsoft.com/office/drawing/2014/main" id="{D958DB3D-CEA7-36F0-8A3D-36FD932F82B8}"/>
              </a:ext>
            </a:extLst>
          </p:cNvPr>
          <p:cNvSpPr>
            <a:spLocks/>
          </p:cNvSpPr>
          <p:nvPr/>
        </p:nvSpPr>
        <p:spPr>
          <a:xfrm>
            <a:off x="22797" y="30480"/>
            <a:ext cx="8242998" cy="6804000"/>
          </a:xfrm>
          <a:prstGeom prst="rect">
            <a:avLst/>
          </a:prstGeom>
          <a:noFill/>
          <a:ln w="57150">
            <a:solidFill>
              <a:srgbClr val="A75A2B"/>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FFEB0E0-B402-5526-0C6A-52EF0D06EA3A}"/>
              </a:ext>
            </a:extLst>
          </p:cNvPr>
          <p:cNvSpPr txBox="1"/>
          <p:nvPr/>
        </p:nvSpPr>
        <p:spPr>
          <a:xfrm>
            <a:off x="12637" y="229925"/>
            <a:ext cx="8242998" cy="255454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lv-LV" sz="8000" b="1" dirty="0">
                <a:ln/>
                <a:solidFill>
                  <a:srgbClr val="A75A2B"/>
                </a:solidFill>
                <a:effectLst>
                  <a:outerShdw blurRad="38100" dist="38100" dir="2700000" algn="tl">
                    <a:schemeClr val="accent3">
                      <a:lumMod val="60000"/>
                      <a:lumOff val="40000"/>
                    </a:schemeClr>
                  </a:outerShdw>
                </a:effectLst>
              </a:rPr>
              <a:t>PELŪGSME KALNOS</a:t>
            </a:r>
            <a:endParaRPr lang="es-ES" sz="8000" b="1" dirty="0">
              <a:ln/>
              <a:solidFill>
                <a:srgbClr val="A75A2B"/>
              </a:solidFill>
              <a:effectLst>
                <a:outerShdw blurRad="38100" dist="38100" dir="2700000" algn="tl">
                  <a:schemeClr val="accent3">
                    <a:lumMod val="60000"/>
                    <a:lumOff val="40000"/>
                  </a:schemeClr>
                </a:outerShdw>
              </a:effectLst>
            </a:endParaRPr>
          </a:p>
        </p:txBody>
      </p:sp>
    </p:spTree>
    <p:extLst>
      <p:ext uri="{BB962C8B-B14F-4D97-AF65-F5344CB8AC3E}">
        <p14:creationId xmlns:p14="http://schemas.microsoft.com/office/powerpoint/2010/main" val="928566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a14:imgLayer r:embed="rId3">
                    <a14:imgEffect>
                      <a14:artisticBlur radius="4"/>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252CF4-A5D4-7479-21B1-597A623C55C2}"/>
              </a:ext>
            </a:extLst>
          </p:cNvPr>
          <p:cNvSpPr txBox="1"/>
          <p:nvPr/>
        </p:nvSpPr>
        <p:spPr>
          <a:xfrm>
            <a:off x="0" y="-7306"/>
            <a:ext cx="12192000" cy="769441"/>
          </a:xfrm>
          <a:prstGeom prst="rect">
            <a:avLst/>
          </a:prstGeom>
          <a:noFill/>
        </p:spPr>
        <p:txBody>
          <a:bodyPr wrap="square">
            <a:spAutoFit/>
          </a:bodyPr>
          <a:lstStyle/>
          <a:p>
            <a:pPr algn="ctr"/>
            <a:r>
              <a:rPr lang="lv-LV" sz="4400" b="1" spc="300" dirty="0">
                <a:ln w="9525" cmpd="sng">
                  <a:solidFill>
                    <a:schemeClr val="accent1"/>
                  </a:solidFill>
                  <a:prstDash val="solid"/>
                </a:ln>
                <a:solidFill>
                  <a:srgbClr val="70AD47">
                    <a:tint val="1000"/>
                  </a:srgbClr>
                </a:solidFill>
                <a:effectLst>
                  <a:glow rad="38100">
                    <a:schemeClr val="accent1">
                      <a:alpha val="40000"/>
                    </a:schemeClr>
                  </a:glow>
                </a:effectLst>
              </a:rPr>
              <a:t>ALTĀRIS PIELŪGSMEI</a:t>
            </a:r>
            <a:endParaRPr lang="es-ES" sz="4400" b="1" spc="30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a:extLst>
              <a:ext uri="{FF2B5EF4-FFF2-40B4-BE49-F238E27FC236}">
                <a16:creationId xmlns:a16="http://schemas.microsoft.com/office/drawing/2014/main" id="{B8D62109-D9A0-2348-DE7B-66553A35AF11}"/>
              </a:ext>
            </a:extLst>
          </p:cNvPr>
          <p:cNvSpPr txBox="1"/>
          <p:nvPr/>
        </p:nvSpPr>
        <p:spPr>
          <a:xfrm>
            <a:off x="947737" y="582332"/>
            <a:ext cx="10296525" cy="369332"/>
          </a:xfrm>
          <a:prstGeom prst="rect">
            <a:avLst/>
          </a:prstGeom>
          <a:noFill/>
        </p:spPr>
        <p:txBody>
          <a:bodyPr wrap="square">
            <a:spAutoFit/>
          </a:bodyPr>
          <a:lstStyle/>
          <a:p>
            <a:pPr algn="ctr"/>
            <a:r>
              <a:rPr lang="lv-LV" b="1" dirty="0">
                <a:solidFill>
                  <a:srgbClr val="AFE6EF"/>
                </a:solidFill>
                <a:effectLst>
                  <a:outerShdw blurRad="38100" dist="38100" dir="2700000" algn="tl">
                    <a:srgbClr val="000000">
                      <a:alpha val="43137"/>
                    </a:srgbClr>
                  </a:outerShdw>
                </a:effectLst>
                <a:latin typeface="Comic Sans MS" panose="030F0702030302020204" pitchFamily="66" charset="0"/>
              </a:rPr>
              <a:t>“Toreiz arī Jozua uzcēla Tam Kungam, Israēla Dievam, altāri Ēbala kalnā.” </a:t>
            </a:r>
            <a:r>
              <a:rPr lang="lv-LV" sz="1400" b="1" dirty="0">
                <a:solidFill>
                  <a:srgbClr val="AFE6EF"/>
                </a:solidFill>
                <a:effectLst>
                  <a:outerShdw blurRad="38100" dist="38100" dir="2700000" algn="tl">
                    <a:srgbClr val="000000">
                      <a:alpha val="43137"/>
                    </a:srgbClr>
                  </a:outerShdw>
                </a:effectLst>
                <a:latin typeface="Comic Sans MS" panose="030F0702030302020204" pitchFamily="66" charset="0"/>
              </a:rPr>
              <a:t>(Jozua 8:30)</a:t>
            </a:r>
          </a:p>
        </p:txBody>
      </p:sp>
      <p:sp>
        <p:nvSpPr>
          <p:cNvPr id="6" name="CuadroTexto 5">
            <a:extLst>
              <a:ext uri="{FF2B5EF4-FFF2-40B4-BE49-F238E27FC236}">
                <a16:creationId xmlns:a16="http://schemas.microsoft.com/office/drawing/2014/main" id="{1CDC61FA-5785-045F-68D1-3F663A80C605}"/>
              </a:ext>
            </a:extLst>
          </p:cNvPr>
          <p:cNvSpPr txBox="1"/>
          <p:nvPr/>
        </p:nvSpPr>
        <p:spPr>
          <a:xfrm>
            <a:off x="4423328" y="1074254"/>
            <a:ext cx="7568647" cy="1015663"/>
          </a:xfrm>
          <a:prstGeom prst="rect">
            <a:avLst/>
          </a:prstGeom>
          <a:noFill/>
        </p:spPr>
        <p:txBody>
          <a:bodyPr wrap="square" rtlCol="0">
            <a:spAutoFit/>
          </a:bodyPr>
          <a:lstStyle/>
          <a:p>
            <a:pPr>
              <a:spcBef>
                <a:spcPts val="600"/>
              </a:spcBef>
            </a:pPr>
            <a:r>
              <a:rPr lang="lv-LV" sz="2000" b="1" dirty="0"/>
              <a:t>Mozus bija pavēlējis, ka, ieejot Kanaānā, uz Ēbala kalna jāuzceļ altāris un jāslavē Dievs (5.Moz.27:5-7). Kāpēc uz Ēbala, nevis uz Garicima kalna?</a:t>
            </a:r>
          </a:p>
        </p:txBody>
      </p:sp>
      <p:pic>
        <p:nvPicPr>
          <p:cNvPr id="4" name="Imagen 3" descr="Un dibujo de una persona&#10;&#10;El contenido generado por IA puede ser incorrecto.">
            <a:extLst>
              <a:ext uri="{FF2B5EF4-FFF2-40B4-BE49-F238E27FC236}">
                <a16:creationId xmlns:a16="http://schemas.microsoft.com/office/drawing/2014/main" id="{22BDE07E-8FDD-BAD1-5482-A018566FFC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453" y="1203463"/>
            <a:ext cx="4223302" cy="4223302"/>
          </a:xfrm>
          <a:prstGeom prst="rect">
            <a:avLst/>
          </a:prstGeom>
          <a:ln>
            <a:noFill/>
          </a:ln>
          <a:effectLst>
            <a:outerShdw blurRad="190500" algn="tl" rotWithShape="0">
              <a:srgbClr val="000000">
                <a:alpha val="70000"/>
              </a:srgbClr>
            </a:outerShdw>
          </a:effectLst>
        </p:spPr>
      </p:pic>
      <p:sp>
        <p:nvSpPr>
          <p:cNvPr id="8" name="CuadroTexto 7">
            <a:extLst>
              <a:ext uri="{FF2B5EF4-FFF2-40B4-BE49-F238E27FC236}">
                <a16:creationId xmlns:a16="http://schemas.microsoft.com/office/drawing/2014/main" id="{76CF066F-70F3-BA02-747B-30B725D26184}"/>
              </a:ext>
            </a:extLst>
          </p:cNvPr>
          <p:cNvSpPr txBox="1"/>
          <p:nvPr/>
        </p:nvSpPr>
        <p:spPr>
          <a:xfrm>
            <a:off x="126723" y="5529479"/>
            <a:ext cx="8023363" cy="1015663"/>
          </a:xfrm>
          <a:prstGeom prst="rect">
            <a:avLst/>
          </a:prstGeom>
          <a:noFill/>
        </p:spPr>
        <p:txBody>
          <a:bodyPr wrap="square">
            <a:spAutoFit/>
          </a:bodyPr>
          <a:lstStyle/>
          <a:p>
            <a:pPr>
              <a:spcBef>
                <a:spcPts val="600"/>
              </a:spcBef>
            </a:pPr>
            <a:r>
              <a:rPr lang="lv-LV" sz="2000" b="1" dirty="0"/>
              <a:t>Israēls iekarošanas laikā meklēja brīdi, lai no jauna sevi veltītu Dievam. Tas ir aicinājums mums sekot viņu piemēram un veltīt sevi Dievam ne tikai individuāli, bet arī kā Dieva izredzētā tauta.</a:t>
            </a:r>
          </a:p>
        </p:txBody>
      </p:sp>
      <p:sp>
        <p:nvSpPr>
          <p:cNvPr id="10" name="CuadroTexto 9">
            <a:extLst>
              <a:ext uri="{FF2B5EF4-FFF2-40B4-BE49-F238E27FC236}">
                <a16:creationId xmlns:a16="http://schemas.microsoft.com/office/drawing/2014/main" id="{FD27FA92-4CC6-2AB7-6B23-A7F499E49C26}"/>
              </a:ext>
            </a:extLst>
          </p:cNvPr>
          <p:cNvSpPr txBox="1"/>
          <p:nvPr/>
        </p:nvSpPr>
        <p:spPr>
          <a:xfrm>
            <a:off x="4423328" y="3326258"/>
            <a:ext cx="3726759" cy="1631216"/>
          </a:xfrm>
          <a:prstGeom prst="rect">
            <a:avLst/>
          </a:prstGeom>
          <a:noFill/>
        </p:spPr>
        <p:txBody>
          <a:bodyPr wrap="square">
            <a:spAutoFit/>
          </a:bodyPr>
          <a:lstStyle/>
          <a:p>
            <a:pPr>
              <a:spcBef>
                <a:spcPts val="600"/>
              </a:spcBef>
            </a:pPr>
            <a:r>
              <a:rPr lang="lv-LV" sz="2000" b="1" dirty="0"/>
              <a:t>Jēzus kļuva par lāstu mūsu labā, lai mēs varētu saņemt svētības (Gal.3:13-14). Šis altāris ir skaidrs Jēzus upura attēls mūsu labā.</a:t>
            </a:r>
          </a:p>
        </p:txBody>
      </p:sp>
      <p:pic>
        <p:nvPicPr>
          <p:cNvPr id="12" name="Imagen 11" descr="Un grupo de personas sentadas en una roca&#10;&#10;El contenido generado por IA puede ser incorrecto.">
            <a:extLst>
              <a:ext uri="{FF2B5EF4-FFF2-40B4-BE49-F238E27FC236}">
                <a16:creationId xmlns:a16="http://schemas.microsoft.com/office/drawing/2014/main" id="{2A1715F1-4AD0-BD9E-23E8-D0B57731412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8298552" y="3499790"/>
            <a:ext cx="3683484" cy="3146627"/>
          </a:xfrm>
          <a:prstGeom prst="rect">
            <a:avLst/>
          </a:prstGeom>
          <a:ln w="88900" cap="sq" cmpd="thickThin">
            <a:solidFill>
              <a:schemeClr val="accent5">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5487604D-5DAD-F234-7033-4C9DDBD60498}"/>
              </a:ext>
            </a:extLst>
          </p:cNvPr>
          <p:cNvSpPr txBox="1"/>
          <p:nvPr/>
        </p:nvSpPr>
        <p:spPr>
          <a:xfrm>
            <a:off x="4423328" y="2046368"/>
            <a:ext cx="7768672" cy="1015663"/>
          </a:xfrm>
          <a:prstGeom prst="rect">
            <a:avLst/>
          </a:prstGeom>
          <a:noFill/>
        </p:spPr>
        <p:txBody>
          <a:bodyPr wrap="square">
            <a:spAutoFit/>
          </a:bodyPr>
          <a:lstStyle/>
          <a:p>
            <a:pPr>
              <a:spcBef>
                <a:spcPts val="600"/>
              </a:spcBef>
            </a:pPr>
            <a:r>
              <a:rPr lang="lv-LV" sz="2000" b="1" dirty="0"/>
              <a:t>Gan altāris, gan likumi, kas bija jāuzraksta uz akmens un jālasa tautas priekšā, bija saistīti ar svētībām un lāstiem (5. Moz. 27:12-13). Pie Garicima kalna tika pasludināta svētība, pie Ebala - lāsts.</a:t>
            </a:r>
          </a:p>
        </p:txBody>
      </p:sp>
    </p:spTree>
    <p:extLst>
      <p:ext uri="{BB962C8B-B14F-4D97-AF65-F5344CB8AC3E}">
        <p14:creationId xmlns:p14="http://schemas.microsoft.com/office/powerpoint/2010/main" val="95979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D08E7F-4B2D-0DD2-6870-64DCE120DE40}"/>
              </a:ext>
            </a:extLst>
          </p:cNvPr>
          <p:cNvSpPr txBox="1"/>
          <p:nvPr/>
        </p:nvSpPr>
        <p:spPr>
          <a:xfrm>
            <a:off x="1" y="-69573"/>
            <a:ext cx="7040084" cy="707886"/>
          </a:xfrm>
          <a:prstGeom prst="rect">
            <a:avLst/>
          </a:prstGeom>
          <a:noFill/>
        </p:spPr>
        <p:txBody>
          <a:bodyPr wrap="square">
            <a:spAutoFit/>
            <a:scene3d>
              <a:camera prst="orthographicFront"/>
              <a:lightRig rig="threePt" dir="t"/>
            </a:scene3d>
            <a:sp3d extrusionH="57150">
              <a:bevelT h="25400" prst="softRound"/>
            </a:sp3d>
          </a:bodyPr>
          <a:lstStyle/>
          <a:p>
            <a:pPr algn="ctr"/>
            <a:r>
              <a:rPr lang="lv-LV" sz="4000" b="1" spc="300" dirty="0">
                <a:ln w="22225">
                  <a:solidFill>
                    <a:schemeClr val="accent2"/>
                  </a:solidFill>
                  <a:prstDash val="solid"/>
                </a:ln>
                <a:solidFill>
                  <a:schemeClr val="accent2">
                    <a:lumMod val="40000"/>
                    <a:lumOff val="60000"/>
                  </a:schemeClr>
                </a:solidFill>
                <a:effectLst>
                  <a:outerShdw blurRad="38100" dist="12700" dir="2700000" algn="tl">
                    <a:srgbClr val="000000">
                      <a:alpha val="55000"/>
                    </a:srgbClr>
                  </a:outerShdw>
                </a:effectLst>
              </a:rPr>
              <a:t>BAUSLĪBAS PIEMINĒŠANA</a:t>
            </a:r>
            <a:endParaRPr lang="es-ES" sz="4000" b="1" spc="300" dirty="0">
              <a:ln w="22225">
                <a:solidFill>
                  <a:schemeClr val="accent2"/>
                </a:solidFill>
                <a:prstDash val="solid"/>
              </a:ln>
              <a:solidFill>
                <a:schemeClr val="accent2">
                  <a:lumMod val="40000"/>
                  <a:lumOff val="60000"/>
                </a:schemeClr>
              </a:solidFill>
              <a:effectLst>
                <a:outerShdw blurRad="38100" dist="12700" dir="2700000" algn="tl">
                  <a:srgbClr val="000000">
                    <a:alpha val="55000"/>
                  </a:srgbClr>
                </a:outerShdw>
              </a:effectLst>
            </a:endParaRPr>
          </a:p>
        </p:txBody>
      </p:sp>
      <p:sp>
        <p:nvSpPr>
          <p:cNvPr id="4" name="CuadroTexto 3">
            <a:extLst>
              <a:ext uri="{FF2B5EF4-FFF2-40B4-BE49-F238E27FC236}">
                <a16:creationId xmlns:a16="http://schemas.microsoft.com/office/drawing/2014/main" id="{70C87B41-BC57-83D7-55DC-E9A618044232}"/>
              </a:ext>
            </a:extLst>
          </p:cNvPr>
          <p:cNvSpPr txBox="1"/>
          <p:nvPr/>
        </p:nvSpPr>
        <p:spPr>
          <a:xfrm>
            <a:off x="108504" y="653422"/>
            <a:ext cx="6931580" cy="923330"/>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855143"/>
                </a:solidFill>
                <a:latin typeface="Comic Sans MS" panose="030F0702030302020204" pitchFamily="66" charset="0"/>
              </a:rPr>
              <a:t>“</a:t>
            </a:r>
            <a:r>
              <a:rPr lang="lv-LV" b="1" dirty="0">
                <a:solidFill>
                  <a:srgbClr val="855143"/>
                </a:solidFill>
                <a:latin typeface="Comic Sans MS" panose="030F0702030302020204" pitchFamily="66" charset="0"/>
              </a:rPr>
              <a:t>Un tad viņš rakstīja tur uz akmeņiem norakstu no Mozus bauslības, ko Mozus bija rakstījis, Israēla bērniem klātesot.</a:t>
            </a:r>
            <a:r>
              <a:rPr lang="es-ES" b="1" dirty="0">
                <a:solidFill>
                  <a:srgbClr val="855143"/>
                </a:solidFill>
                <a:latin typeface="Comic Sans MS" panose="030F0702030302020204" pitchFamily="66" charset="0"/>
              </a:rPr>
              <a:t>” </a:t>
            </a:r>
            <a:r>
              <a:rPr lang="es-ES" sz="1400" b="1" dirty="0">
                <a:solidFill>
                  <a:srgbClr val="855143"/>
                </a:solidFill>
                <a:latin typeface="Comic Sans MS" panose="030F0702030302020204" pitchFamily="66" charset="0"/>
              </a:rPr>
              <a:t>(Jo</a:t>
            </a:r>
            <a:r>
              <a:rPr lang="lv-LV" sz="1400" b="1" dirty="0">
                <a:solidFill>
                  <a:srgbClr val="855143"/>
                </a:solidFill>
                <a:latin typeface="Comic Sans MS" panose="030F0702030302020204" pitchFamily="66" charset="0"/>
              </a:rPr>
              <a:t>zua</a:t>
            </a:r>
            <a:r>
              <a:rPr lang="es-ES" sz="1400" b="1" dirty="0">
                <a:solidFill>
                  <a:srgbClr val="855143"/>
                </a:solidFill>
                <a:latin typeface="Comic Sans MS" panose="030F0702030302020204" pitchFamily="66" charset="0"/>
              </a:rPr>
              <a:t> 8:32)</a:t>
            </a:r>
          </a:p>
        </p:txBody>
      </p:sp>
      <p:sp>
        <p:nvSpPr>
          <p:cNvPr id="5" name="CuadroTexto 4">
            <a:extLst>
              <a:ext uri="{FF2B5EF4-FFF2-40B4-BE49-F238E27FC236}">
                <a16:creationId xmlns:a16="http://schemas.microsoft.com/office/drawing/2014/main" id="{14FFE9F3-C763-20C3-74DD-8A297B84FD6C}"/>
              </a:ext>
            </a:extLst>
          </p:cNvPr>
          <p:cNvSpPr txBox="1"/>
          <p:nvPr/>
        </p:nvSpPr>
        <p:spPr>
          <a:xfrm>
            <a:off x="197955" y="1486597"/>
            <a:ext cx="6742737" cy="1631216"/>
          </a:xfrm>
          <a:prstGeom prst="rect">
            <a:avLst/>
          </a:prstGeom>
          <a:noFill/>
        </p:spPr>
        <p:txBody>
          <a:bodyPr wrap="square" rtlCol="0">
            <a:spAutoFit/>
          </a:bodyPr>
          <a:lstStyle/>
          <a:p>
            <a:pPr>
              <a:spcBef>
                <a:spcPts val="600"/>
              </a:spcBef>
            </a:pPr>
            <a:r>
              <a:rPr lang="lv-LV" sz="2000" b="1" dirty="0"/>
              <a:t>Pēc altāra uzcelšanas uz Ēbala kalna Jozua pacēla dažus akmeņus un apmeta tos ar kaļķi. Tad viņš uz tiem uzrakstīja likuma [5.Mozus grāmatu, kurā bija iekļauti desmit baušļi un dažādi likumi, kā arī svētības un lāsti] (Joz. 8:32; 5.Moz.27:2-3).</a:t>
            </a:r>
          </a:p>
        </p:txBody>
      </p:sp>
      <p:pic>
        <p:nvPicPr>
          <p:cNvPr id="7" name="Imagen 6" descr="Imagen en blanco y negro de un grupo de personas de pie&#10;&#10;El contenido generado por IA puede ser incorrecto.">
            <a:extLst>
              <a:ext uri="{FF2B5EF4-FFF2-40B4-BE49-F238E27FC236}">
                <a16:creationId xmlns:a16="http://schemas.microsoft.com/office/drawing/2014/main" id="{B7A01643-1C1A-61E1-8D73-9A37A0B06A1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40084" y="157452"/>
            <a:ext cx="5043412" cy="5043412"/>
          </a:xfrm>
          <a:prstGeom prst="round2DiagRect">
            <a:avLst>
              <a:gd name="adj1" fmla="val 9178"/>
              <a:gd name="adj2" fmla="val 0"/>
            </a:avLst>
          </a:prstGeom>
          <a:ln w="38100" cap="sq">
            <a:solidFill>
              <a:srgbClr val="855143"/>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9F256775-F7C8-8EFE-F7E5-E7DD706765E6}"/>
              </a:ext>
            </a:extLst>
          </p:cNvPr>
          <p:cNvSpPr txBox="1"/>
          <p:nvPr/>
        </p:nvSpPr>
        <p:spPr>
          <a:xfrm>
            <a:off x="7040084" y="5377109"/>
            <a:ext cx="5151916" cy="1015663"/>
          </a:xfrm>
          <a:prstGeom prst="rect">
            <a:avLst/>
          </a:prstGeom>
          <a:noFill/>
        </p:spPr>
        <p:txBody>
          <a:bodyPr wrap="square">
            <a:spAutoFit/>
          </a:bodyPr>
          <a:lstStyle/>
          <a:p>
            <a:pPr>
              <a:spcBef>
                <a:spcPts val="600"/>
              </a:spcBef>
            </a:pPr>
            <a:r>
              <a:rPr lang="lv-LV" sz="2000" b="1" dirty="0"/>
              <a:t>Līdztekus mūsu personīgajai atjaunošanai Kunga vakarēdiens mums kā Dieva tautai sniedz arī īpašu atjaunošanās brīdi.</a:t>
            </a:r>
          </a:p>
        </p:txBody>
      </p:sp>
      <p:sp>
        <p:nvSpPr>
          <p:cNvPr id="11" name="CuadroTexto 10">
            <a:extLst>
              <a:ext uri="{FF2B5EF4-FFF2-40B4-BE49-F238E27FC236}">
                <a16:creationId xmlns:a16="http://schemas.microsoft.com/office/drawing/2014/main" id="{8D53CA52-0BB1-8097-3A5C-29442FF0F579}"/>
              </a:ext>
            </a:extLst>
          </p:cNvPr>
          <p:cNvSpPr txBox="1"/>
          <p:nvPr/>
        </p:nvSpPr>
        <p:spPr>
          <a:xfrm>
            <a:off x="197955" y="4407613"/>
            <a:ext cx="3840645" cy="1938992"/>
          </a:xfrm>
          <a:prstGeom prst="rect">
            <a:avLst/>
          </a:prstGeom>
          <a:noFill/>
        </p:spPr>
        <p:txBody>
          <a:bodyPr wrap="square">
            <a:spAutoFit/>
          </a:bodyPr>
          <a:lstStyle/>
          <a:p>
            <a:pPr>
              <a:spcBef>
                <a:spcPts val="600"/>
              </a:spcBef>
            </a:pPr>
            <a:r>
              <a:rPr lang="lv-LV" sz="2000" b="1" dirty="0"/>
              <a:t>Tas ir aicinājums arī mums. Mums kā Dieva atlikuma tautai periodiski ir jāatjauno derība ar Dievu! Ir jāatceras, kā Viņš mūs ir vadījis līdz šim un kādas svētības Viņš mums dāvājis.</a:t>
            </a:r>
          </a:p>
        </p:txBody>
      </p:sp>
      <p:pic>
        <p:nvPicPr>
          <p:cNvPr id="13" name="Imagen 12" descr="Taza de vidrio sobre una mesa&#10;&#10;El contenido generado por IA puede ser incorrecto.">
            <a:extLst>
              <a:ext uri="{FF2B5EF4-FFF2-40B4-BE49-F238E27FC236}">
                <a16:creationId xmlns:a16="http://schemas.microsoft.com/office/drawing/2014/main" id="{A54C68E6-780F-25FA-AB6B-F8A9415A3E0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428437" y="4253948"/>
            <a:ext cx="2238375" cy="2327332"/>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10502D75-A8F2-39FD-1294-1FAFB825A128}"/>
              </a:ext>
            </a:extLst>
          </p:cNvPr>
          <p:cNvSpPr txBox="1"/>
          <p:nvPr/>
        </p:nvSpPr>
        <p:spPr>
          <a:xfrm>
            <a:off x="197954" y="3117813"/>
            <a:ext cx="6742738" cy="1015663"/>
          </a:xfrm>
          <a:prstGeom prst="rect">
            <a:avLst/>
          </a:prstGeom>
          <a:noFill/>
        </p:spPr>
        <p:txBody>
          <a:bodyPr wrap="square">
            <a:spAutoFit/>
          </a:bodyPr>
          <a:lstStyle/>
          <a:p>
            <a:pPr>
              <a:spcBef>
                <a:spcPts val="600"/>
              </a:spcBef>
            </a:pPr>
            <a:r>
              <a:rPr lang="lv-LV" sz="2000" b="1" dirty="0"/>
              <a:t>Pēc tam likumi tika nolasīti tautas priekšā, sadalīts divās daļās - pa vienai katrā kalna pusē (Joz 8:33-35). Šādā veidā tika atjaunota derība starp Dievu un Viņa tautu.</a:t>
            </a:r>
          </a:p>
        </p:txBody>
      </p:sp>
    </p:spTree>
    <p:extLst>
      <p:ext uri="{BB962C8B-B14F-4D97-AF65-F5344CB8AC3E}">
        <p14:creationId xmlns:p14="http://schemas.microsoft.com/office/powerpoint/2010/main" val="160982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1000"/>
                                        <p:tgtEl>
                                          <p:spTgt spid="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11" grpId="0"/>
      <p:bldP spid="6"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696</TotalTime>
  <Words>1099</Words>
  <Application>Microsoft Office PowerPoint</Application>
  <PresentationFormat>Panorámica</PresentationFormat>
  <Paragraphs>58</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Constantia</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Sergio</dc:creator>
  <cp:lastModifiedBy>Sergio</cp:lastModifiedBy>
  <cp:revision>92</cp:revision>
  <dcterms:created xsi:type="dcterms:W3CDTF">2025-10-14T06:18:54Z</dcterms:created>
  <dcterms:modified xsi:type="dcterms:W3CDTF">2025-10-19T14:29:21Z</dcterms:modified>
</cp:coreProperties>
</file>