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s-ES_tradnl" sz="1900" b="1" dirty="0" err="1">
              <a:effectLst>
                <a:outerShdw blurRad="38100" dist="38100" dir="2700000" algn="tl">
                  <a:srgbClr val="000000">
                    <a:alpha val="43137"/>
                  </a:srgbClr>
                </a:outerShdw>
              </a:effectLst>
            </a:rPr>
            <a:t>Mīliet</a:t>
          </a:r>
          <a:r>
            <a:rPr lang="es-ES_tradnl" sz="1900" b="1" dirty="0">
              <a:effectLst>
                <a:outerShdw blurRad="38100" dist="38100" dir="2700000" algn="tl">
                  <a:srgbClr val="000000">
                    <a:alpha val="43137"/>
                  </a:srgbClr>
                </a:outerShdw>
              </a:effectLst>
            </a:rPr>
            <a:t> </a:t>
          </a:r>
          <a:r>
            <a:rPr lang="es-ES_tradnl" sz="1900" b="1" dirty="0" err="1">
              <a:effectLst>
                <a:outerShdw blurRad="38100" dist="38100" dir="2700000" algn="tl">
                  <a:srgbClr val="000000">
                    <a:alpha val="43137"/>
                  </a:srgbClr>
                </a:outerShdw>
              </a:effectLst>
            </a:rPr>
            <a:t>Dievu</a:t>
          </a:r>
          <a:r>
            <a:rPr lang="es-ES_tradnl" sz="1900" b="1" dirty="0">
              <a:effectLst>
                <a:outerShdw blurRad="38100" dist="38100" dir="2700000" algn="tl">
                  <a:srgbClr val="000000">
                    <a:alpha val="43137"/>
                  </a:srgbClr>
                </a:outerShdw>
              </a:effectLst>
            </a:rPr>
            <a:t>, </a:t>
          </a:r>
          <a:r>
            <a:rPr lang="lv-LV" sz="1900" b="1" dirty="0">
              <a:effectLst>
                <a:outerShdw blurRad="38100" dist="38100" dir="2700000" algn="tl">
                  <a:srgbClr val="000000">
                    <a:alpha val="43137"/>
                  </a:srgbClr>
                </a:outerShdw>
              </a:effectLst>
            </a:rPr>
            <a:t>S</a:t>
          </a:r>
          <a:r>
            <a:rPr lang="es-ES_tradnl" sz="1900" b="1" dirty="0" err="1">
              <a:effectLst>
                <a:outerShdw blurRad="38100" dist="38100" dir="2700000" algn="tl">
                  <a:srgbClr val="000000">
                    <a:alpha val="43137"/>
                  </a:srgbClr>
                </a:outerShdw>
              </a:effectLst>
            </a:rPr>
            <a:t>avu</a:t>
          </a:r>
          <a:r>
            <a:rPr lang="es-ES_tradnl" sz="1900" b="1" dirty="0">
              <a:effectLst>
                <a:outerShdw blurRad="38100" dist="38100" dir="2700000" algn="tl">
                  <a:srgbClr val="000000">
                    <a:alpha val="43137"/>
                  </a:srgbClr>
                </a:outerShdw>
              </a:effectLst>
            </a:rPr>
            <a:t> </a:t>
          </a:r>
          <a:r>
            <a:rPr lang="es-ES_tradnl" sz="1900" b="1" dirty="0" err="1">
              <a:effectLst>
                <a:outerShdw blurRad="38100" dist="38100" dir="2700000" algn="tl">
                  <a:srgbClr val="000000">
                    <a:alpha val="43137"/>
                  </a:srgbClr>
                </a:outerShdw>
              </a:effectLst>
            </a:rPr>
            <a:t>Kungu</a:t>
          </a:r>
          <a:r>
            <a:rPr lang="es-ES_tradnl" sz="1900" b="1" dirty="0">
              <a:effectLst>
                <a:outerShdw blurRad="38100" dist="38100" dir="2700000" algn="tl">
                  <a:srgbClr val="000000">
                    <a:alpha val="43137"/>
                  </a:srgbClr>
                </a:outerShdw>
              </a:effectLst>
            </a:rPr>
            <a:t>!</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lv-LV" sz="1900" b="1" dirty="0">
              <a:effectLst>
                <a:outerShdw blurRad="38100" dist="38100" dir="2700000" algn="tl">
                  <a:srgbClr val="000000">
                    <a:alpha val="43137"/>
                  </a:srgbClr>
                </a:outerShdw>
              </a:effectLst>
            </a:rPr>
            <a:t>Rīkojieties saskaņā ar Viņa gribu</a:t>
          </a:r>
          <a:endParaRPr lang="es-ES_tradnl"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lv-LV" sz="1900" b="1" dirty="0">
              <a:effectLst>
                <a:outerShdw blurRad="38100" dist="38100" dir="2700000" algn="tl">
                  <a:srgbClr val="000000">
                    <a:alpha val="43137"/>
                  </a:srgbClr>
                </a:outerShdw>
              </a:effectLst>
            </a:rPr>
            <a:t>Paklausiet Viņa pavēlēm</a:t>
          </a:r>
          <a:endParaRPr lang="es-ES_tradnl"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lv-LV" sz="1900" b="1" dirty="0">
              <a:solidFill>
                <a:schemeClr val="tx1"/>
              </a:solidFill>
            </a:rPr>
            <a:t>Palieciet stingri pie Viņa</a:t>
          </a:r>
          <a:endParaRPr lang="es-ES_tradnl" sz="19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lv-LV" sz="1900" b="1" dirty="0">
              <a:solidFill>
                <a:schemeClr val="tx1"/>
              </a:solidFill>
            </a:rPr>
            <a:t>Kalpojiet Viņam no visas sirds un ar visu savu dvēseli</a:t>
          </a:r>
          <a:endParaRPr lang="es-ES_tradnl" sz="19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lv-LV" sz="1800" b="1" noProof="0" dirty="0"/>
            <a:t>Mīlestība ir princips, kas mūs ved pie Dieva. Mēs mīlam Viņu, jo Viņš mūs mīlēja pirmais </a:t>
          </a:r>
          <a:br>
            <a:rPr lang="es-ES" sz="1800" b="1" noProof="0" dirty="0"/>
          </a:br>
          <a:r>
            <a:rPr lang="lv-LV" sz="1800" b="1" noProof="0" dirty="0"/>
            <a:t>(1.Jņ.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lv-LV" sz="1800" b="1" noProof="0" dirty="0"/>
            <a:t>Tā Jozua norāda uz uzvedību, kas tiek sagaidīta no tiem, kuri izvēlas staigāt kopā ar Dievu</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lv-LV" sz="1800" b="1" noProof="0" dirty="0"/>
            <a:t>Paklausība ir dabiska pateicīga sirds, kas saprot Dieva darbus, ir rezultāti</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lv-LV" sz="1800" b="1" dirty="0"/>
            <a:t>Mums jāpieķeras Dievam, neļaut nekādiem traucējošiem iemesliem izjaukt šo savienību</a:t>
          </a:r>
          <a:endParaRPr lang="es-ES"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lv-LV" sz="1800" b="1" dirty="0"/>
            <a:t>Mēs atrodam savu patieso mērķi, apmierinātību, svētītu dzīvi, kad labprātīgi mīlestībā kalpojam Savam Radītājam </a:t>
          </a:r>
          <a:endParaRPr lang="es-ES" sz="18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91" custLinFactNeighborY="-229">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lv-LV" sz="2000" b="1" dirty="0"/>
            <a:t>Viņi klusī uzklausīja apsūdzības</a:t>
          </a:r>
          <a:endParaRPr lang="es-ES_tradnl" sz="2000" b="1"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lv-LV" sz="2000" b="1" dirty="0"/>
            <a:t>Viņi apliecināja Dievu</a:t>
          </a:r>
          <a:endParaRPr lang="es-ES_tradnl" sz="2000" b="1"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lv-LV" sz="2000" b="1" dirty="0"/>
            <a:t>Viņi bija gatavi tikt sodīti, ja būtu grēkojuši</a:t>
          </a:r>
          <a:endParaRPr lang="es-ES_tradnl" sz="2000" b="1"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lv-LV" sz="2000" b="1" dirty="0"/>
            <a:t>Viņi atklāja savus patiesos motīvus</a:t>
          </a:r>
          <a:endParaRPr lang="es-ES_tradnl" sz="2000" b="1"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lv-LV" sz="2000" b="1" noProof="0" dirty="0">
              <a:solidFill>
                <a:schemeClr val="tx1"/>
              </a:solidFill>
              <a:effectLst/>
              <a:latin typeface="+mn-lt"/>
            </a:rPr>
            <a:t>Pēc viņu piemēra mēs varam redzēt nepieciešamos soļus, lai atjaunotu mieru līdzīgās situācijās, saskarsmē ar ģimeni, draudzi un kopienu:</a:t>
          </a:r>
        </a:p>
      </dgm:t>
    </dgm:pt>
    <dgm:pt modelId="{61E4BB15-5F99-4E07-B102-5F5DD3B455D4}" type="parTrans" cxnId="{F17CA2D9-A980-4145-B2B4-A2A2E81E12AF}">
      <dgm:prSet/>
      <dgm:spPr/>
      <dgm:t>
        <a:bodyPr/>
        <a:lstStyle/>
        <a:p>
          <a:endParaRPr lang="lv-LV" sz="2000" noProof="0" dirty="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lv-LV" sz="2000" noProof="0" dirty="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lv-LV" sz="2000" b="1" noProof="0" dirty="0">
              <a:effectLst>
                <a:outerShdw blurRad="38100" dist="38100" dir="2700000" algn="tl">
                  <a:srgbClr val="000000">
                    <a:alpha val="43137"/>
                  </a:srgbClr>
                </a:outerShdw>
              </a:effectLst>
              <a:latin typeface="+mn-lt"/>
            </a:rPr>
            <a:t>Neizdarīt pārsteidzīgus secinājumus</a:t>
          </a:r>
        </a:p>
      </dgm:t>
    </dgm:pt>
    <dgm:pt modelId="{9743463E-BC97-40F5-82E0-CD4952A4072A}" type="parTrans" cxnId="{EAAFC376-DD32-4CDC-8560-E8F7CB36D6E2}">
      <dgm:prSet/>
      <dgm:spPr/>
      <dgm:t>
        <a:bodyPr/>
        <a:lstStyle/>
        <a:p>
          <a:endParaRPr lang="lv-LV" sz="2000" noProof="0" dirty="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lv-LV" sz="2000" noProof="0" dirty="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lv-LV" sz="2000" b="1" noProof="0" dirty="0">
              <a:effectLst>
                <a:outerShdw blurRad="38100" dist="38100" dir="2700000" algn="tl">
                  <a:srgbClr val="000000">
                    <a:alpha val="43137"/>
                  </a:srgbClr>
                </a:outerShdw>
              </a:effectLst>
              <a:latin typeface="+mn-lt"/>
            </a:rPr>
            <a:t>Runāt par problēmām, pirms rīkoties</a:t>
          </a:r>
        </a:p>
      </dgm:t>
    </dgm:pt>
    <dgm:pt modelId="{092B8663-0037-4E73-8B11-29ABA648F77D}" type="parTrans" cxnId="{60C26642-1FF5-4120-84F8-F9464441B549}">
      <dgm:prSet/>
      <dgm:spPr/>
      <dgm:t>
        <a:bodyPr/>
        <a:lstStyle/>
        <a:p>
          <a:endParaRPr lang="lv-LV" sz="2000" noProof="0" dirty="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lv-LV" sz="2000" noProof="0" dirty="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lv-LV" sz="2000" b="1" noProof="0" dirty="0">
              <a:effectLst>
                <a:outerShdw blurRad="38100" dist="38100" dir="2700000" algn="tl">
                  <a:srgbClr val="000000">
                    <a:alpha val="43137"/>
                  </a:srgbClr>
                </a:outerShdw>
              </a:effectLst>
              <a:latin typeface="+mn-lt"/>
            </a:rPr>
            <a:t>Būt gatavam upurēt sevi, lai panāktu vienotību</a:t>
          </a:r>
        </a:p>
      </dgm:t>
    </dgm:pt>
    <dgm:pt modelId="{98472034-2115-4BEC-A804-D25E5966C6B1}" type="parTrans" cxnId="{AC4D9C21-1407-44CA-AEE1-9026B60714FB}">
      <dgm:prSet/>
      <dgm:spPr/>
      <dgm:t>
        <a:bodyPr/>
        <a:lstStyle/>
        <a:p>
          <a:endParaRPr lang="lv-LV" sz="2000" noProof="0" dirty="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lv-LV" sz="2000" noProof="0" dirty="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lv-LV" sz="2000" b="1" noProof="0" dirty="0">
              <a:effectLst>
                <a:outerShdw blurRad="38100" dist="38100" dir="2700000" algn="tl">
                  <a:srgbClr val="000000">
                    <a:alpha val="43137"/>
                  </a:srgbClr>
                </a:outerShdw>
              </a:effectLst>
              <a:latin typeface="+mn-lt"/>
            </a:rPr>
            <a:t>Atbildēt uz apsūdzībām ar laipnību</a:t>
          </a:r>
        </a:p>
      </dgm:t>
    </dgm:pt>
    <dgm:pt modelId="{8DB431B1-20B5-4724-9BE6-B20E310F53F4}" type="parTrans" cxnId="{7A518489-2162-467A-BB53-4A88F7C96E8B}">
      <dgm:prSet/>
      <dgm:spPr/>
      <dgm:t>
        <a:bodyPr/>
        <a:lstStyle/>
        <a:p>
          <a:endParaRPr lang="lv-LV" sz="2000" noProof="0" dirty="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lv-LV" sz="2000" noProof="0" dirty="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lv-LV" sz="2000" b="1" noProof="0" dirty="0">
              <a:effectLst>
                <a:outerShdw blurRad="38100" dist="38100" dir="2700000" algn="tl">
                  <a:srgbClr val="000000">
                    <a:alpha val="43137"/>
                  </a:srgbClr>
                </a:outerShdw>
              </a:effectLst>
              <a:latin typeface="+mn-lt"/>
            </a:rPr>
            <a:t>Priecāties un pagodināt Dievu, atjaunojot mieru</a:t>
          </a:r>
        </a:p>
      </dgm:t>
    </dgm:pt>
    <dgm:pt modelId="{77BD10EF-DF41-43F7-8827-62F7527A5FCD}" type="parTrans" cxnId="{F63101B7-F0CB-45DD-8346-09E09045EF24}">
      <dgm:prSet/>
      <dgm:spPr/>
      <dgm:t>
        <a:bodyPr/>
        <a:lstStyle/>
        <a:p>
          <a:endParaRPr lang="lv-LV" sz="2000" noProof="0" dirty="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lv-LV" sz="2000" noProof="0" dirty="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lv-LV" sz="2000" b="1" noProof="0" dirty="0">
              <a:effectLst>
                <a:outerShdw blurRad="38100" dist="38100" dir="2700000" algn="tl">
                  <a:srgbClr val="000000">
                    <a:alpha val="43137"/>
                  </a:srgbClr>
                </a:outerShdw>
              </a:effectLst>
              <a:latin typeface="+mn-lt"/>
            </a:rPr>
            <a:t>Paziņot par savām domām</a:t>
          </a:r>
        </a:p>
      </dgm:t>
    </dgm:pt>
    <dgm:pt modelId="{47BCAB43-25F1-407F-924F-805ACE648F55}" type="parTrans" cxnId="{1E9FA8A6-CA60-4046-BBFB-1D80A72CF63F}">
      <dgm:prSet/>
      <dgm:spPr/>
      <dgm:t>
        <a:bodyPr/>
        <a:lstStyle/>
        <a:p>
          <a:endParaRPr lang="lv-LV" sz="2000" noProof="0" dirty="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lv-LV" sz="2000" noProof="0" dirty="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2549" custLinFactNeighborY="-8683">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17545" custLinFactNeighborY="-1571">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17545" custLinFactNeighborY="-1571">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17545" custLinFactNeighborY="-1571">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lv-LV" sz="1800" b="1" kern="1200" noProof="0" dirty="0"/>
            <a:t>Mīlestība ir princips, kas mūs ved pie Dieva. Mēs mīlam Viņu, jo Viņš mūs mīlēja pirmais </a:t>
          </a:r>
          <a:br>
            <a:rPr lang="es-ES" sz="1800" b="1" kern="1200" noProof="0" dirty="0"/>
          </a:br>
          <a:r>
            <a:rPr lang="lv-LV" sz="1800" b="1" kern="1200" noProof="0" dirty="0"/>
            <a:t>(1.Jņ. 4:19)</a:t>
          </a:r>
        </a:p>
      </dsp:txBody>
      <dsp:txXfrm rot="-5400000">
        <a:off x="2290408" y="44155"/>
        <a:ext cx="5318150" cy="726181"/>
      </dsp:txXfrm>
    </dsp:sp>
    <dsp:sp modelId="{D710764A-E94F-45DB-947C-3933CB72199F}">
      <dsp:nvSpPr>
        <dsp:cNvPr id="0" name=""/>
        <dsp:cNvSpPr/>
      </dsp:nvSpPr>
      <dsp:spPr>
        <a:xfrm>
          <a:off x="19049" y="0"/>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_tradnl" sz="1900" b="1" kern="1200" dirty="0" err="1">
              <a:effectLst>
                <a:outerShdw blurRad="38100" dist="38100" dir="2700000" algn="tl">
                  <a:srgbClr val="000000">
                    <a:alpha val="43137"/>
                  </a:srgbClr>
                </a:outerShdw>
              </a:effectLst>
            </a:rPr>
            <a:t>Mīliet</a:t>
          </a:r>
          <a:r>
            <a:rPr lang="es-ES_tradnl" sz="1900" b="1" kern="1200" dirty="0">
              <a:effectLst>
                <a:outerShdw blurRad="38100" dist="38100" dir="2700000" algn="tl">
                  <a:srgbClr val="000000">
                    <a:alpha val="43137"/>
                  </a:srgbClr>
                </a:outerShdw>
              </a:effectLst>
            </a:rPr>
            <a:t> </a:t>
          </a:r>
          <a:r>
            <a:rPr lang="es-ES_tradnl" sz="1900" b="1" kern="1200" dirty="0" err="1">
              <a:effectLst>
                <a:outerShdw blurRad="38100" dist="38100" dir="2700000" algn="tl">
                  <a:srgbClr val="000000">
                    <a:alpha val="43137"/>
                  </a:srgbClr>
                </a:outerShdw>
              </a:effectLst>
            </a:rPr>
            <a:t>Dievu</a:t>
          </a:r>
          <a:r>
            <a:rPr lang="es-ES_tradnl" sz="1900" b="1" kern="1200" dirty="0">
              <a:effectLst>
                <a:outerShdw blurRad="38100" dist="38100" dir="2700000" algn="tl">
                  <a:srgbClr val="000000">
                    <a:alpha val="43137"/>
                  </a:srgbClr>
                </a:outerShdw>
              </a:effectLst>
            </a:rPr>
            <a:t>, </a:t>
          </a:r>
          <a:r>
            <a:rPr lang="lv-LV" sz="1900" b="1" kern="1200" dirty="0">
              <a:effectLst>
                <a:outerShdw blurRad="38100" dist="38100" dir="2700000" algn="tl">
                  <a:srgbClr val="000000">
                    <a:alpha val="43137"/>
                  </a:srgbClr>
                </a:outerShdw>
              </a:effectLst>
            </a:rPr>
            <a:t>S</a:t>
          </a:r>
          <a:r>
            <a:rPr lang="es-ES_tradnl" sz="1900" b="1" kern="1200" dirty="0" err="1">
              <a:effectLst>
                <a:outerShdw blurRad="38100" dist="38100" dir="2700000" algn="tl">
                  <a:srgbClr val="000000">
                    <a:alpha val="43137"/>
                  </a:srgbClr>
                </a:outerShdw>
              </a:effectLst>
            </a:rPr>
            <a:t>avu</a:t>
          </a:r>
          <a:r>
            <a:rPr lang="es-ES_tradnl" sz="1900" b="1" kern="1200" dirty="0">
              <a:effectLst>
                <a:outerShdw blurRad="38100" dist="38100" dir="2700000" algn="tl">
                  <a:srgbClr val="000000">
                    <a:alpha val="43137"/>
                  </a:srgbClr>
                </a:outerShdw>
              </a:effectLst>
            </a:rPr>
            <a:t> </a:t>
          </a:r>
          <a:r>
            <a:rPr lang="es-ES_tradnl" sz="1900" b="1" kern="1200" dirty="0" err="1">
              <a:effectLst>
                <a:outerShdw blurRad="38100" dist="38100" dir="2700000" algn="tl">
                  <a:srgbClr val="000000">
                    <a:alpha val="43137"/>
                  </a:srgbClr>
                </a:outerShdw>
              </a:effectLst>
            </a:rPr>
            <a:t>Kungu</a:t>
          </a:r>
          <a:r>
            <a:rPr lang="es-ES_tradnl" sz="1900" b="1" kern="1200" dirty="0">
              <a:effectLst>
                <a:outerShdw blurRad="38100" dist="38100" dir="2700000" algn="tl">
                  <a:srgbClr val="000000">
                    <a:alpha val="43137"/>
                  </a:srgbClr>
                </a:outerShdw>
              </a:effectLst>
            </a:rPr>
            <a:t>!</a:t>
          </a:r>
        </a:p>
      </dsp:txBody>
      <dsp:txXfrm>
        <a:off x="58628" y="39579"/>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lv-LV" sz="1800" b="1" kern="1200" noProof="0" dirty="0"/>
            <a:t>Tā Jozua norāda uz uzvedību, kas tiek sagaidīta no tiem, kuri izvēlas staigāt kopā ar Dievu</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lv-LV" sz="1900" b="1" kern="1200" dirty="0">
              <a:effectLst>
                <a:outerShdw blurRad="38100" dist="38100" dir="2700000" algn="tl">
                  <a:srgbClr val="000000">
                    <a:alpha val="43137"/>
                  </a:srgbClr>
                </a:outerShdw>
              </a:effectLst>
            </a:rPr>
            <a:t>Rīkojieties saskaņā ar Viņa gribu</a:t>
          </a:r>
          <a:endParaRPr lang="es-ES_tradnl"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lv-LV" sz="1800" b="1" kern="1200" noProof="0" dirty="0"/>
            <a:t>Paklausība ir dabiska pateicīga sirds, kas saprot Dieva darbus, ir rezultāti</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lv-LV" sz="1900" b="1" kern="1200" dirty="0">
              <a:effectLst>
                <a:outerShdw blurRad="38100" dist="38100" dir="2700000" algn="tl">
                  <a:srgbClr val="000000">
                    <a:alpha val="43137"/>
                  </a:srgbClr>
                </a:outerShdw>
              </a:effectLst>
            </a:rPr>
            <a:t>Paklausiet Viņa pavēlēm</a:t>
          </a:r>
          <a:endParaRPr lang="es-ES_tradnl"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lv-LV" sz="1800" b="1" kern="1200" dirty="0"/>
            <a:t>Mums jāpieķeras Dievam, neļaut nekādiem traucējošiem iemesliem izjaukt šo savienību</a:t>
          </a:r>
          <a:endParaRPr lang="es-ES" sz="1800" b="1" kern="1200" dirty="0"/>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lv-LV" sz="1900" b="1" kern="1200" dirty="0">
              <a:solidFill>
                <a:schemeClr val="tx1"/>
              </a:solidFill>
            </a:rPr>
            <a:t>Palieciet stingri pie Viņa</a:t>
          </a:r>
          <a:endParaRPr lang="es-ES_tradnl" sz="19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lv-LV" sz="1800" b="1" kern="1200" dirty="0"/>
            <a:t>Mēs atrodam savu patieso mērķi, apmierinātību, svētītu dzīvi, kad labprātīgi mīlestībā kalpojam Savam Radītājam </a:t>
          </a:r>
          <a:endParaRPr lang="es-ES" sz="1800" b="1" kern="1200" dirty="0"/>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lv-LV" sz="1900" b="1" kern="1200" dirty="0">
              <a:solidFill>
                <a:schemeClr val="tx1"/>
              </a:solidFill>
            </a:rPr>
            <a:t>Kalpojiet Viņam no visas sirds un ar visu savu dvēseli</a:t>
          </a:r>
          <a:endParaRPr lang="es-ES_tradnl" sz="19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klusī uzklausīja apsūdzības</a:t>
          </a:r>
          <a:endParaRPr lang="es-ES_tradnl" sz="2000" b="1"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apliecināja Dievu</a:t>
          </a:r>
          <a:endParaRPr lang="es-ES_tradnl" sz="2000" b="1"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bija gatavi tikt sodīti, ja būtu grēkojuši</a:t>
          </a:r>
          <a:endParaRPr lang="es-ES_tradnl" sz="2000" b="1"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v-LV" sz="2000" b="1" kern="1200" dirty="0"/>
            <a:t>Viņi atklāja savus patiesos motīvus</a:t>
          </a:r>
          <a:endParaRPr lang="es-ES_tradnl" sz="2000" b="1"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0" y="0"/>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solidFill>
                <a:schemeClr val="tx1"/>
              </a:solidFill>
              <a:effectLst/>
              <a:latin typeface="+mn-lt"/>
            </a:rPr>
            <a:t>Pēc viņu piemēra mēs varam redzēt nepieciešamos soļus, lai atjaunotu mieru līdzīgās situācijās, saskarsmē ar ģimeni, draudzi un kopienu:</a:t>
          </a:r>
        </a:p>
      </dsp:txBody>
      <dsp:txXfrm>
        <a:off x="34683" y="34683"/>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79" y="1281501"/>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latin typeface="+mn-lt"/>
            </a:rPr>
            <a:t>Paziņot par savām domām</a:t>
          </a:r>
        </a:p>
      </dsp:txBody>
      <dsp:txXfrm>
        <a:off x="693933" y="1309055"/>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79" y="1913569"/>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latin typeface="+mn-lt"/>
            </a:rPr>
            <a:t>Neizdarīt pārsteidzīgus secinājumus</a:t>
          </a:r>
        </a:p>
      </dsp:txBody>
      <dsp:txXfrm>
        <a:off x="693933" y="1941123"/>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79" y="2545636"/>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latin typeface="+mn-lt"/>
            </a:rPr>
            <a:t>Runāt par problēmām, pirms rīkoties</a:t>
          </a:r>
        </a:p>
      </dsp:txBody>
      <dsp:txXfrm>
        <a:off x="693933" y="2573190"/>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latin typeface="+mn-lt"/>
            </a:rPr>
            <a:t>Būt gatavam upurēt sevi, lai panāktu vienotību</a:t>
          </a: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latin typeface="+mn-lt"/>
            </a:rPr>
            <a:t>Atbildēt uz apsūdzībām ar laipnību</a:t>
          </a: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latin typeface="+mn-lt"/>
            </a:rPr>
            <a:t>Priecāties un pagodināt Dievu, atjaunojot mieru</a:t>
          </a: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14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02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574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2631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219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201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787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525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6658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10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92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17/11/2025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17/11/2025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56125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lv-LV" sz="5400" b="1" spc="300" dirty="0">
                <a:ln w="9525">
                  <a:solidFill>
                    <a:schemeClr val="bg1"/>
                  </a:solidFill>
                  <a:prstDash val="solid"/>
                </a:ln>
                <a:solidFill>
                  <a:srgbClr val="867031"/>
                </a:solidFill>
                <a:effectLst>
                  <a:outerShdw blurRad="12700" dist="38100" dir="2700000" algn="tl" rotWithShape="0">
                    <a:srgbClr val="FFC000"/>
                  </a:outerShdw>
                </a:effectLst>
              </a:rPr>
              <a:t>DZĪVE APSOLĪTAJĀ ZEMĒ</a:t>
            </a:r>
            <a:endParaRPr lang="es-ES" sz="5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9324656" y="6519446"/>
            <a:ext cx="2699650" cy="338554"/>
          </a:xfrm>
          <a:prstGeom prst="rect">
            <a:avLst/>
          </a:prstGeom>
          <a:noFill/>
        </p:spPr>
        <p:txBody>
          <a:bodyPr wrap="none" rtlCol="0">
            <a:spAutoFit/>
          </a:bodyPr>
          <a:lstStyle/>
          <a:p>
            <a:pPr algn="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11</a:t>
            </a:r>
            <a:r>
              <a:rPr lang="lv-LV"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.tēma</a:t>
            </a: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13</a:t>
            </a:r>
            <a:r>
              <a:rPr lang="lv-LV"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a:t>
            </a: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a:t>
            </a:r>
            <a:r>
              <a:rPr lang="es-ES" sz="1600" b="1" dirty="0" err="1">
                <a:solidFill>
                  <a:schemeClr val="accent4">
                    <a:lumMod val="40000"/>
                    <a:lumOff val="60000"/>
                  </a:schemeClr>
                </a:solidFill>
                <a:effectLst>
                  <a:glow rad="127000">
                    <a:srgbClr val="886E3B"/>
                  </a:glow>
                  <a:outerShdw blurRad="38100" dist="38100" dir="2700000" algn="tl">
                    <a:srgbClr val="000000">
                      <a:alpha val="43137"/>
                    </a:srgbClr>
                  </a:outerShdw>
                </a:effectLst>
              </a:rPr>
              <a:t>dec</a:t>
            </a:r>
            <a:r>
              <a:rPr lang="lv-LV"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embrī,</a:t>
            </a:r>
            <a:r>
              <a:rPr lang="es-ES"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73"/>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25698" y="4650725"/>
            <a:ext cx="7010400" cy="1754326"/>
          </a:xfrm>
          <a:prstGeom prst="rect">
            <a:avLst/>
          </a:prstGeom>
          <a:noFill/>
        </p:spPr>
        <p:txBody>
          <a:bodyPr wrap="square">
            <a:spAutoFit/>
          </a:bodyPr>
          <a:lstStyle/>
          <a:p>
            <a:pPr lvl="0" algn="ctr">
              <a:spcBef>
                <a:spcPts val="1200"/>
              </a:spcBef>
              <a:defRPr/>
            </a:pP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Miermīlīga</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atbilde</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apklusina</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dusmas</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bet</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skarbs</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vārds</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izraisa</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lielu</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3600" b="1" dirty="0" err="1">
                <a:ln w="12700" cmpd="sng">
                  <a:solidFill>
                    <a:srgbClr val="A02B93"/>
                  </a:solidFill>
                  <a:prstDash val="solid"/>
                </a:ln>
                <a:solidFill>
                  <a:srgbClr val="A02B93">
                    <a:lumMod val="20000"/>
                    <a:lumOff val="80000"/>
                  </a:srgbClr>
                </a:solidFill>
                <a:latin typeface="Comic Sans MS" panose="030F0702030302020204" pitchFamily="66" charset="0"/>
              </a:rPr>
              <a:t>niknumu</a:t>
            </a:r>
            <a:r>
              <a:rPr lang="es-ES" sz="3600" b="1" dirty="0">
                <a:ln w="12700" cmpd="sng">
                  <a:solidFill>
                    <a:srgbClr val="A02B93"/>
                  </a:solidFill>
                  <a:prstDash val="solid"/>
                </a:ln>
                <a:solidFill>
                  <a:srgbClr val="A02B93">
                    <a:lumMod val="20000"/>
                    <a:lumOff val="80000"/>
                  </a:srgbClr>
                </a:solidFill>
                <a:latin typeface="Comic Sans MS" panose="030F0702030302020204" pitchFamily="66" charset="0"/>
              </a:rPr>
              <a:t>.” </a:t>
            </a:r>
            <a:r>
              <a:rPr lang="es-ES" sz="2000" b="1" dirty="0">
                <a:ln w="12700" cmpd="sng">
                  <a:solidFill>
                    <a:srgbClr val="A02B93"/>
                  </a:solidFill>
                  <a:prstDash val="solid"/>
                </a:ln>
                <a:solidFill>
                  <a:srgbClr val="A02B93">
                    <a:lumMod val="20000"/>
                    <a:lumOff val="80000"/>
                  </a:srgbClr>
                </a:solidFill>
                <a:latin typeface="Comic Sans MS" panose="030F0702030302020204" pitchFamily="66" charset="0"/>
              </a:rPr>
              <a:t>(S</a:t>
            </a:r>
            <a:r>
              <a:rPr lang="lv-LV" sz="2000" b="1" dirty="0">
                <a:ln w="12700" cmpd="sng">
                  <a:solidFill>
                    <a:srgbClr val="A02B93"/>
                  </a:solidFill>
                  <a:prstDash val="solid"/>
                </a:ln>
                <a:solidFill>
                  <a:srgbClr val="A02B93">
                    <a:lumMod val="20000"/>
                    <a:lumOff val="80000"/>
                  </a:srgbClr>
                </a:solidFill>
                <a:latin typeface="Comic Sans MS" panose="030F0702030302020204" pitchFamily="66" charset="0"/>
              </a:rPr>
              <a:t>.pam</a:t>
            </a:r>
            <a:r>
              <a:rPr lang="es-ES" sz="2000" b="1" dirty="0">
                <a:ln w="12700" cmpd="sng">
                  <a:solidFill>
                    <a:srgbClr val="A02B93"/>
                  </a:solidFill>
                  <a:prstDash val="solid"/>
                </a:ln>
                <a:solidFill>
                  <a:srgbClr val="A02B93">
                    <a:lumMod val="20000"/>
                    <a:lumOff val="80000"/>
                  </a:srgbClr>
                </a:solidFill>
                <a:latin typeface="Comic Sans MS" panose="030F0702030302020204" pitchFamily="66" charset="0"/>
              </a:rPr>
              <a:t>.15:1)</a:t>
            </a:r>
            <a:endParaRPr lang="es-ES" sz="3600" b="1" dirty="0">
              <a:ln w="12700" cmpd="sng">
                <a:solidFill>
                  <a:srgbClr val="A02B93"/>
                </a:solidFill>
                <a:prstDash val="solid"/>
              </a:ln>
              <a:solidFill>
                <a:srgbClr val="A02B93">
                  <a:lumMod val="20000"/>
                  <a:lumOff val="80000"/>
                </a:srgbClr>
              </a:solidFill>
              <a:latin typeface="Comic Sans MS" panose="030F0702030302020204" pitchFamily="66" charset="0"/>
            </a:endParaRPr>
          </a:p>
        </p:txBody>
      </p:sp>
    </p:spTree>
    <p:extLst>
      <p:ext uri="{BB962C8B-B14F-4D97-AF65-F5344CB8AC3E}">
        <p14:creationId xmlns:p14="http://schemas.microsoft.com/office/powerpoint/2010/main" val="6552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948487" y="4161354"/>
            <a:ext cx="4762500"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lv-LV" sz="2000" b="1" dirty="0">
                <a:solidFill>
                  <a:srgbClr val="9868A2"/>
                </a:solidFill>
              </a:rPr>
              <a:t>Atvadu runa</a:t>
            </a:r>
            <a:r>
              <a:rPr lang="es-ES" sz="2000" b="1" dirty="0">
                <a:solidFill>
                  <a:srgbClr val="9868A2"/>
                </a:solidFill>
              </a:rPr>
              <a:t> (Jo</a:t>
            </a:r>
            <a:r>
              <a:rPr lang="lv-LV" sz="2000" b="1" dirty="0">
                <a:solidFill>
                  <a:srgbClr val="9868A2"/>
                </a:solidFill>
              </a:rPr>
              <a:t>zua</a:t>
            </a:r>
            <a:r>
              <a:rPr lang="es-ES" sz="2000" b="1" dirty="0">
                <a:solidFill>
                  <a:srgbClr val="9868A2"/>
                </a:solidFill>
              </a:rPr>
              <a:t> 22:1-8)</a:t>
            </a:r>
          </a:p>
          <a:p>
            <a:pPr>
              <a:spcBef>
                <a:spcPts val="1800"/>
              </a:spcBef>
            </a:pPr>
            <a:r>
              <a:rPr lang="lv-LV" sz="2000" b="1" dirty="0">
                <a:solidFill>
                  <a:srgbClr val="9B6260"/>
                </a:solidFill>
              </a:rPr>
              <a:t>Konflikta iemesls</a:t>
            </a:r>
            <a:r>
              <a:rPr lang="es-ES" sz="2000" b="1" dirty="0">
                <a:solidFill>
                  <a:srgbClr val="9B6260"/>
                </a:solidFill>
              </a:rPr>
              <a:t> (Jo</a:t>
            </a:r>
            <a:r>
              <a:rPr lang="lv-LV" sz="2000" b="1" dirty="0">
                <a:solidFill>
                  <a:srgbClr val="9B6260"/>
                </a:solidFill>
              </a:rPr>
              <a:t>zua </a:t>
            </a:r>
            <a:r>
              <a:rPr lang="es-ES" sz="2000" b="1" dirty="0">
                <a:solidFill>
                  <a:srgbClr val="9B6260"/>
                </a:solidFill>
              </a:rPr>
              <a:t>22:10-12)</a:t>
            </a:r>
          </a:p>
          <a:p>
            <a:pPr>
              <a:spcBef>
                <a:spcPts val="1800"/>
              </a:spcBef>
            </a:pPr>
            <a:r>
              <a:rPr lang="lv-LV" sz="2000" b="1" dirty="0">
                <a:solidFill>
                  <a:srgbClr val="5F9199"/>
                </a:solidFill>
              </a:rPr>
              <a:t>Apvainojumi</a:t>
            </a:r>
            <a:r>
              <a:rPr lang="es-ES" sz="2000" b="1" dirty="0">
                <a:solidFill>
                  <a:srgbClr val="5F9199"/>
                </a:solidFill>
              </a:rPr>
              <a:t> (Jo</a:t>
            </a:r>
            <a:r>
              <a:rPr lang="lv-LV" sz="2000" b="1" dirty="0">
                <a:solidFill>
                  <a:srgbClr val="5F9199"/>
                </a:solidFill>
              </a:rPr>
              <a:t>zua</a:t>
            </a:r>
            <a:r>
              <a:rPr lang="es-ES" sz="2000" b="1" dirty="0">
                <a:solidFill>
                  <a:srgbClr val="5F9199"/>
                </a:solidFill>
              </a:rPr>
              <a:t> 22:13-20)</a:t>
            </a:r>
          </a:p>
          <a:p>
            <a:pPr>
              <a:spcBef>
                <a:spcPts val="1800"/>
              </a:spcBef>
            </a:pPr>
            <a:r>
              <a:rPr lang="es-ES" sz="2000" b="1" dirty="0">
                <a:solidFill>
                  <a:srgbClr val="729C63"/>
                </a:solidFill>
              </a:rPr>
              <a:t>La</a:t>
            </a:r>
            <a:r>
              <a:rPr lang="lv-LV" sz="2000" b="1" dirty="0">
                <a:solidFill>
                  <a:srgbClr val="729C63"/>
                </a:solidFill>
              </a:rPr>
              <a:t>ba atbilde </a:t>
            </a:r>
            <a:r>
              <a:rPr lang="es-ES" sz="2000" b="1" dirty="0">
                <a:solidFill>
                  <a:srgbClr val="729C63"/>
                </a:solidFill>
              </a:rPr>
              <a:t>22:21-29)</a:t>
            </a:r>
          </a:p>
          <a:p>
            <a:pPr>
              <a:spcBef>
                <a:spcPts val="1800"/>
              </a:spcBef>
            </a:pPr>
            <a:r>
              <a:rPr lang="lv-LV" sz="2000" b="1" dirty="0">
                <a:solidFill>
                  <a:srgbClr val="9B8F61"/>
                </a:solidFill>
              </a:rPr>
              <a:t>Izlīgums</a:t>
            </a:r>
            <a:r>
              <a:rPr lang="es-ES" sz="2000" b="1" dirty="0">
                <a:solidFill>
                  <a:srgbClr val="9B8F61"/>
                </a:solidFill>
              </a:rPr>
              <a:t> (Jo</a:t>
            </a:r>
            <a:r>
              <a:rPr lang="lv-LV" sz="2000" b="1" dirty="0">
                <a:solidFill>
                  <a:srgbClr val="9B8F61"/>
                </a:solidFill>
              </a:rPr>
              <a:t>zua</a:t>
            </a:r>
            <a:r>
              <a:rPr lang="es-ES" sz="2000" b="1" dirty="0">
                <a:solidFill>
                  <a:srgbClr val="9B8F61"/>
                </a:solidFill>
              </a:rPr>
              <a:t>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lv-LV" sz="2000" b="1" dirty="0"/>
              <a:t>Pēc vairāku gadu kara Israēls bija iekarojis Kānaānu, lai gan vēl ne visi tās iedzīvotāji bija izdzīti.</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3978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091362"/>
            <a:ext cx="8086725" cy="1323439"/>
          </a:xfrm>
          <a:prstGeom prst="rect">
            <a:avLst/>
          </a:prstGeom>
          <a:noFill/>
        </p:spPr>
        <p:txBody>
          <a:bodyPr wrap="square">
            <a:spAutoFit/>
          </a:bodyPr>
          <a:lstStyle/>
          <a:p>
            <a:pPr>
              <a:spcBef>
                <a:spcPts val="600"/>
              </a:spcBef>
            </a:pPr>
            <a:r>
              <a:rPr lang="lv-LV" sz="2000" b="1" dirty="0"/>
              <a:t>Beidzot bija pienācis atvadas laiks. Pēc tam, kad Jozua viņus svētīja un pamudināja turpināt iet Dieva ceļus, viņš atvadījās no viņiem. Taču atvadas aptumšoja nopietna nesaprašanās, kas varēja viegli izjaukt Israēla tautas vienotību.</a:t>
            </a:r>
            <a:endParaRPr lang="es-ES" sz="2000" b="1" dirty="0"/>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939031"/>
            <a:ext cx="8086725" cy="1015663"/>
          </a:xfrm>
          <a:prstGeom prst="rect">
            <a:avLst/>
          </a:prstGeom>
          <a:noFill/>
        </p:spPr>
        <p:txBody>
          <a:bodyPr wrap="square">
            <a:spAutoFit/>
          </a:bodyPr>
          <a:lstStyle/>
          <a:p>
            <a:pPr>
              <a:spcBef>
                <a:spcPts val="600"/>
              </a:spcBef>
            </a:pPr>
            <a:r>
              <a:rPr lang="lv-LV" sz="2000" b="1" dirty="0"/>
              <a:t>Abas ciltis un puse, kas bija ieņēmušas austrumu daļu (Rūbens, Gads un puse no Manases cilts) un šķērsojušas Jordānu, lai palīdzētu iekarot zemi, bija uzticīgi izpildījušas savu solījumu.</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lv-LV"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ATVADU RUNA</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50000"/>
                  </a:schemeClr>
                </a:solidFill>
                <a:latin typeface="Comic Sans MS" panose="030F0702030302020204" pitchFamily="66" charset="0"/>
              </a:rPr>
              <a:t>“</a:t>
            </a:r>
            <a:r>
              <a:rPr lang="lv-LV" b="1" dirty="0">
                <a:solidFill>
                  <a:schemeClr val="accent1">
                    <a:lumMod val="50000"/>
                  </a:schemeClr>
                </a:solidFill>
                <a:latin typeface="Comic Sans MS" panose="030F0702030302020204" pitchFamily="66" charset="0"/>
              </a:rPr>
              <a:t>Tikai rūpīgi pildiet pavēles un bauslību, kuru Mozus, Tā Kunga kalps, jums ir devis, ka jūs mīlat To Kungu, savu Dievu, un staigājat visur Viņa ceļus, ka sargājat visus Viņa baušļus, Viņam pieķeraties un Viņam kalpojat ar visu savu sirdi un visu savu dvēseli.</a:t>
            </a:r>
            <a:r>
              <a:rPr lang="es-ES" b="1" dirty="0">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(Jo</a:t>
            </a:r>
            <a:r>
              <a:rPr lang="lv-LV" sz="1400" b="1" dirty="0">
                <a:solidFill>
                  <a:schemeClr val="accent1">
                    <a:lumMod val="50000"/>
                  </a:schemeClr>
                </a:solidFill>
                <a:latin typeface="Comic Sans MS" panose="030F0702030302020204" pitchFamily="66" charset="0"/>
              </a:rPr>
              <a:t>zua</a:t>
            </a:r>
            <a:r>
              <a:rPr lang="es-ES" sz="1400" b="1" dirty="0">
                <a:solidFill>
                  <a:schemeClr val="accent1">
                    <a:lumMod val="50000"/>
                  </a:schemeClr>
                </a:solidFill>
                <a:latin typeface="Comic Sans MS" panose="030F0702030302020204" pitchFamily="66" charset="0"/>
              </a:rPr>
              <a:t> 22:5)</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lv-LV" sz="2000" b="1" dirty="0"/>
              <a:t>Tā kā Jordānas upe radītu šķelšanos starp ciltīm, Jozua deva gudrus padomus divām un pusei ciltīm, lai tās varētu palikt uzticīgas (Jozua 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3232443342"/>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lv-LV"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KONFLIKTA IEMESLS</a:t>
            </a:r>
            <a:endParaRPr lang="es-ES"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646331"/>
          </a:xfrm>
          <a:prstGeom prst="rect">
            <a:avLst/>
          </a:prstGeom>
          <a:noFill/>
        </p:spPr>
        <p:txBody>
          <a:bodyPr wrap="square">
            <a:spAutoFit/>
          </a:bodyPr>
          <a:lstStyle/>
          <a:p>
            <a:pPr algn="ctr"/>
            <a:r>
              <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lv-LV"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Kad viņi nonāca pie Jordānas Kānaāna zemes daļā, tad Rūbena un Gada bērni un Manases puscilts tur uzcēla altāri pie Jordānas, varenu altāri, ko tālu varēja redzēt.</a:t>
            </a:r>
            <a:r>
              <a:rPr lang="es-E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a:t>
            </a:r>
            <a:r>
              <a:rPr lang="lv-LV"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zua</a:t>
            </a:r>
            <a:r>
              <a:rPr lang="es-ES"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323037" y="1611043"/>
            <a:ext cx="5447337" cy="1631216"/>
          </a:xfrm>
          <a:prstGeom prst="rect">
            <a:avLst/>
          </a:prstGeom>
          <a:noFill/>
        </p:spPr>
        <p:txBody>
          <a:bodyPr wrap="square" rtlCol="0">
            <a:spAutoFit/>
          </a:bodyPr>
          <a:lstStyle/>
          <a:p>
            <a:pPr>
              <a:spcBef>
                <a:spcPts val="600"/>
              </a:spcBef>
            </a:pPr>
            <a:r>
              <a:rPr lang="lv-LV" sz="2000" b="1" dirty="0"/>
              <a:t>Netālu no vietas, kur Jozua bija uzcēlis pieminekli, kas atgādināja par brīnumaino Jordānas šķērsošanu, divas un puscilts uzcēla varenu altāri, kas bija līdzīgs Svētnīcas altārim (Joz.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631216"/>
          </a:xfrm>
          <a:prstGeom prst="rect">
            <a:avLst/>
          </a:prstGeom>
          <a:noFill/>
        </p:spPr>
        <p:txBody>
          <a:bodyPr wrap="square">
            <a:spAutoFit/>
          </a:bodyPr>
          <a:lstStyle/>
          <a:p>
            <a:pPr>
              <a:spcBef>
                <a:spcPts val="600"/>
              </a:spcBef>
            </a:pPr>
            <a:r>
              <a:rPr lang="lv-LV" sz="2000" b="1" dirty="0"/>
              <a:t>Pārējie israēlieši nolēma izskaust šo grēku, uzbrūkot saviem brāļiem (Joz. 22:12). Bet Dievs iejaucās, lai novērstu asiņainu pilsoņkaru. Viņš pacēla cilvēkus, kuri nolēma nesodīt, pirms negūstot visus pierādījumus; viņi piešķīra labvēlības tiesības un nolēma dot saviem brāļiem iespēju paskaidrot savu rīcību (Joz.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323038" y="3227132"/>
            <a:ext cx="5447337" cy="1015663"/>
          </a:xfrm>
          <a:prstGeom prst="rect">
            <a:avLst/>
          </a:prstGeom>
          <a:noFill/>
        </p:spPr>
        <p:txBody>
          <a:bodyPr wrap="square">
            <a:spAutoFit/>
          </a:bodyPr>
          <a:lstStyle/>
          <a:p>
            <a:pPr>
              <a:spcBef>
                <a:spcPts val="600"/>
              </a:spcBef>
            </a:pPr>
            <a:r>
              <a:rPr lang="lv-LV" sz="2000" b="1" dirty="0"/>
              <a:t>Šī rīcība tika interpretēta kā likuma pārkāpums, kas aizliedza upurēt citā vietā, nevis svētnīcā uz upuru altārī (3. Moz.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lv-LV" sz="2000" b="1" dirty="0"/>
              <a:t>Kā vēlāk izrādījās, viņa vienīgā kļūda bija tā, ka viņi neinformēja savus brāļus par saviem nodomiem... un tas nebija grēks.</a:t>
            </a:r>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lv-LV"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APVAINOJUMI</a:t>
            </a:r>
            <a:endParaRPr lang="es-ES"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50070"/>
            <a:ext cx="12192000" cy="861774"/>
          </a:xfrm>
          <a:prstGeom prst="rect">
            <a:avLst/>
          </a:prstGeom>
          <a:noFill/>
        </p:spPr>
        <p:txBody>
          <a:bodyPr wrap="square">
            <a:spAutoFit/>
          </a:bodyPr>
          <a:lstStyle/>
          <a:p>
            <a:pPr algn="ctr"/>
            <a:r>
              <a:rPr lang="lv-LV" b="1" dirty="0">
                <a:solidFill>
                  <a:schemeClr val="accent3">
                    <a:lumMod val="75000"/>
                  </a:schemeClr>
                </a:solidFill>
                <a:latin typeface="Comic Sans MS" panose="030F0702030302020204" pitchFamily="66" charset="0"/>
              </a:rPr>
              <a:t>“Tā saka visa Tā Kunga draudze: kas tā ir par uzticības laušanu, ko jūs esat izdarījuši pret Israēla Dievu, novērsdamies šodien no Tā Kunga, ka jūs esat sev uzcēluši altāri, saceldamies pret To Kungu?”</a:t>
            </a:r>
            <a:br>
              <a:rPr lang="lv-LV" b="1" dirty="0">
                <a:solidFill>
                  <a:schemeClr val="accent3">
                    <a:lumMod val="75000"/>
                  </a:schemeClr>
                </a:solidFill>
                <a:latin typeface="Comic Sans MS" panose="030F0702030302020204" pitchFamily="66" charset="0"/>
              </a:rPr>
            </a:br>
            <a:r>
              <a:rPr lang="lv-LV" sz="1400" b="1" dirty="0">
                <a:solidFill>
                  <a:schemeClr val="accent3">
                    <a:lumMod val="75000"/>
                  </a:schemeClr>
                </a:solidFill>
                <a:latin typeface="Comic Sans MS" panose="030F0702030302020204" pitchFamily="66" charset="0"/>
              </a:rPr>
              <a:t>(Jozua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85925"/>
            <a:ext cx="8318090" cy="707886"/>
          </a:xfrm>
          <a:prstGeom prst="rect">
            <a:avLst/>
          </a:prstGeom>
          <a:noFill/>
        </p:spPr>
        <p:txBody>
          <a:bodyPr wrap="square" rtlCol="0">
            <a:spAutoFit/>
          </a:bodyPr>
          <a:lstStyle/>
          <a:p>
            <a:pPr>
              <a:spcBef>
                <a:spcPts val="600"/>
              </a:spcBef>
            </a:pPr>
            <a:r>
              <a:rPr lang="lv-LV" sz="2000" b="1" dirty="0"/>
              <a:t>Kāpēc Pinehasu  izvēlēja par izmeklēšanas komisijas vadītāju</a:t>
            </a:r>
            <a:br>
              <a:rPr lang="es-ES" sz="2000" b="1" dirty="0"/>
            </a:br>
            <a:r>
              <a:rPr lang="lv-LV" sz="2000" b="1" dirty="0"/>
              <a:t>(Joz. 22:13-14)?</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323439"/>
          </a:xfrm>
          <a:prstGeom prst="rect">
            <a:avLst/>
          </a:prstGeom>
          <a:noFill/>
        </p:spPr>
        <p:txBody>
          <a:bodyPr wrap="square">
            <a:spAutoFit/>
          </a:bodyPr>
          <a:lstStyle/>
          <a:p>
            <a:pPr>
              <a:spcBef>
                <a:spcPts val="600"/>
              </a:spcBef>
            </a:pPr>
            <a:r>
              <a:rPr lang="lv-LV" sz="2000" b="1" dirty="0"/>
              <a:t>Pinehasa runa bija ļoti loģiska. Ja upuri tiktu upurēti uz tikko uzcelta altāra, Dievs par to sodītu visu Israēla tautu</a:t>
            </a:r>
            <a:br>
              <a:rPr lang="es-ES" sz="2000" b="1" dirty="0"/>
            </a:br>
            <a:r>
              <a:rPr lang="lv-LV" sz="2000" b="1" dirty="0"/>
              <a:t>(Joz. 22:18b). </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445297"/>
            <a:ext cx="8318090" cy="1323439"/>
          </a:xfrm>
          <a:prstGeom prst="rect">
            <a:avLst/>
          </a:prstGeom>
          <a:noFill/>
        </p:spPr>
        <p:txBody>
          <a:bodyPr wrap="square">
            <a:spAutoFit/>
          </a:bodyPr>
          <a:lstStyle/>
          <a:p>
            <a:pPr>
              <a:spcBef>
                <a:spcPts val="600"/>
              </a:spcBef>
            </a:pPr>
            <a:r>
              <a:rPr lang="lv-LV" sz="2000" b="1" dirty="0"/>
              <a:t>Pinehass, augstā priestera dēls, dusmu karstumā apturēja grēku Baal-Peorā (4. Moz. 25:7-8). Savā runā viņš šo grēku saistīja ar Ahana grēku un pielīdzināja to grēkam, ko, iespējams, bija izdarījušas divas un puscilts (Joz.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lv-LV" sz="2000" b="1" dirty="0"/>
              <a:t>Tomēr Viņš deva viņiem iespēju labot šo kļūdu, pirms viņi izdarīja grēku: Viņš piedāvāja viņiem atgriezties Jordānas krastā, kur atradās Kunga svētnīca</a:t>
            </a:r>
            <a:br>
              <a:rPr lang="es-ES" sz="2000" b="1" dirty="0"/>
            </a:br>
            <a:r>
              <a:rPr lang="lv-LV" sz="2000" b="1" dirty="0"/>
              <a:t>(Joz.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a:t>
            </a:r>
            <a:r>
              <a:rPr lang="lv-LV"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BA ATBILDE</a:t>
            </a:r>
            <a:endPar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lv-LV"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“Ja mēs tāpēc sev būtu uzcēluši altāri, lai novērstos no Tā Kunga vai lai uz tā upurētu dedzināmos upurus, ēdamos upurus un kaujamos pateicības upurus, tad lai Tas Kungs pats mūs piemeklē un soda!” </a:t>
            </a:r>
            <a:r>
              <a:rPr lang="lv-LV"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(Jozua</a:t>
            </a:r>
            <a:r>
              <a:rPr lang="lv-LV" sz="1400" b="1" dirty="0">
                <a:latin typeface="Comic Sans MS" panose="030F0702030302020204" pitchFamily="66" charset="0"/>
              </a:rPr>
              <a:t> </a:t>
            </a:r>
            <a:r>
              <a:rPr lang="lv-LV"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2246769"/>
          </a:xfrm>
          <a:prstGeom prst="rect">
            <a:avLst/>
          </a:prstGeom>
          <a:noFill/>
        </p:spPr>
        <p:txBody>
          <a:bodyPr wrap="square" rtlCol="0">
            <a:spAutoFit/>
          </a:bodyPr>
          <a:lstStyle/>
          <a:p>
            <a:pPr>
              <a:spcBef>
                <a:spcPts val="600"/>
              </a:spcBef>
            </a:pPr>
            <a:r>
              <a:rPr lang="lv-LV" sz="2000" b="1" dirty="0"/>
              <a:t>Rubena un Gada ciltis, kā arī Manases puscilts, kad tās tika apsūdzētas, viņi laipni un pacietīgi uzklausīja</a:t>
            </a:r>
            <a:r>
              <a:rPr lang="lv-LV" sz="2000" dirty="0"/>
              <a:t>:</a:t>
            </a:r>
            <a:endParaRPr lang="lv-LV" sz="2000" b="1" dirty="0"/>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229003628"/>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891754"/>
            <a:ext cx="7799671" cy="1015663"/>
          </a:xfrm>
          <a:prstGeom prst="rect">
            <a:avLst/>
          </a:prstGeom>
          <a:noFill/>
        </p:spPr>
        <p:txBody>
          <a:bodyPr wrap="square" rtlCol="0">
            <a:spAutoFit/>
          </a:bodyPr>
          <a:lstStyle/>
          <a:p>
            <a:pPr>
              <a:spcBef>
                <a:spcPts val="600"/>
              </a:spcBef>
            </a:pPr>
            <a:r>
              <a:rPr lang="lv-LV" sz="2000" b="1" dirty="0"/>
              <a:t>Israēlieši nezināja savu brāļu motīvus šī altāra celtniecībai. Viņi  domāja, ka tie ir sacēlušies, lai atdalītos un tagad pienākas dievišķais sods.</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lv-LV" sz="2000" b="1" dirty="0"/>
              <a:t>Lai gan apsūdzētās ciltis varēja aizvainoties par apsūdzībām un reaģēt ar vardarbību, aizstāvot sevi, pateicoties viņu laipnajai attieksmei, karš tika novērsts.</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5005986"/>
            <a:ext cx="7729890" cy="707886"/>
          </a:xfrm>
          <a:prstGeom prst="rect">
            <a:avLst/>
          </a:prstGeom>
          <a:noFill/>
        </p:spPr>
        <p:txBody>
          <a:bodyPr wrap="square">
            <a:spAutoFit/>
          </a:bodyPr>
          <a:lstStyle/>
          <a:p>
            <a:pPr>
              <a:spcBef>
                <a:spcPts val="600"/>
              </a:spcBef>
            </a:pPr>
            <a:r>
              <a:rPr lang="lv-LV" sz="2000" b="1" dirty="0"/>
              <a:t>Būtībā viņi vēlējās palikt kopā ar saviem brāļiem un neatdalīties no Israēla tautas.</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lv-LV"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IZLĪGUMS</a:t>
            </a:r>
            <a:endParaRPr lang="es-ES"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645616"/>
            <a:ext cx="9029699" cy="923330"/>
          </a:xfrm>
          <a:prstGeom prst="rect">
            <a:avLst/>
          </a:prstGeom>
          <a:noFill/>
        </p:spPr>
        <p:txBody>
          <a:bodyPr wrap="square">
            <a:spAutoFit/>
          </a:bodyPr>
          <a:lstStyle/>
          <a:p>
            <a:pPr algn="ctr"/>
            <a:r>
              <a:rPr lang="es-ES" b="1" dirty="0">
                <a:latin typeface="Comic Sans MS" panose="030F0702030302020204" pitchFamily="66" charset="0"/>
              </a:rPr>
              <a:t>“</a:t>
            </a:r>
            <a:r>
              <a:rPr lang="lv-LV" b="1" dirty="0">
                <a:latin typeface="Comic Sans MS" panose="030F0702030302020204" pitchFamily="66" charset="0"/>
              </a:rPr>
              <a:t>Un šie vārdi patika Israēla bērniem, un Israēla bērni slavēja Dievu, un tie vairs nedomāja pret viņiem celties, lai ietu pret tiem karot ar karapulkiem, nedz to zemi postīt, kur Rūbena bērni un Gada bērni dzīvoja.</a:t>
            </a:r>
            <a:r>
              <a:rPr lang="es-ES" b="1" dirty="0">
                <a:latin typeface="Comic Sans MS" panose="030F0702030302020204" pitchFamily="66" charset="0"/>
              </a:rPr>
              <a:t>” </a:t>
            </a:r>
            <a:r>
              <a:rPr lang="es-ES" sz="1400" b="1" dirty="0">
                <a:latin typeface="Comic Sans MS" panose="030F0702030302020204" pitchFamily="66" charset="0"/>
              </a:rPr>
              <a:t>(Jo</a:t>
            </a:r>
            <a:r>
              <a:rPr lang="lv-LV" sz="1400" b="1" dirty="0">
                <a:latin typeface="Comic Sans MS" panose="030F0702030302020204" pitchFamily="66" charset="0"/>
              </a:rPr>
              <a:t>zua </a:t>
            </a:r>
            <a:r>
              <a:rPr lang="es-ES" sz="1400" b="1" dirty="0">
                <a:latin typeface="Comic Sans MS" panose="030F0702030302020204" pitchFamily="66" charset="0"/>
              </a:rPr>
              <a:t>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0" y="1568946"/>
            <a:ext cx="6581775" cy="1323439"/>
          </a:xfrm>
          <a:prstGeom prst="rect">
            <a:avLst/>
          </a:prstGeom>
          <a:noFill/>
        </p:spPr>
        <p:txBody>
          <a:bodyPr wrap="square">
            <a:spAutoFit/>
          </a:bodyPr>
          <a:lstStyle/>
          <a:p>
            <a:pPr lvl="0">
              <a:spcBef>
                <a:spcPts val="600"/>
              </a:spcBef>
              <a:defRPr/>
            </a:pPr>
            <a:r>
              <a:rPr lang="lv-LV" sz="2000" b="1" dirty="0">
                <a:solidFill>
                  <a:prstClr val="black"/>
                </a:solidFill>
              </a:rPr>
              <a:t>Redzot, ka apsūdzībai nav pamata, Pinehass un Israēla delegācija bija apmierināti (Joz. 22:30-31). Savukārt, kad israēlieši uzzināja patiesību, viņi priecājās un slavēja Dievu (Joz.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3467182819"/>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811659" y="615463"/>
            <a:ext cx="10399266" cy="5170646"/>
          </a:xfrm>
          <a:prstGeom prst="rect">
            <a:avLst/>
          </a:prstGeom>
          <a:noFill/>
        </p:spPr>
        <p:txBody>
          <a:bodyPr wrap="square" rtlCol="0">
            <a:spAutoFit/>
          </a:bodyPr>
          <a:lstStyle/>
          <a:p>
            <a:r>
              <a:rPr lang="lv-LV" sz="2500" b="1" dirty="0">
                <a:latin typeface="Constantia" panose="02030602050306030303" pitchFamily="18" charset="0"/>
              </a:rPr>
              <a:t>"Tad Gada un Rubeņa bērni lika uzrakstīt uz altāra vārdus, kas paskaidroja tā celšanas nolūkus; viņi sacīja: "Lai tas ir par lieci­nieku starp mums, ka Jehova ir Dievs." Tādā veidā tie gribēja iz­vairīties no turpmākiem pārpratumiem un nedot iemeslu kārdinā­jumiem.</a:t>
            </a:r>
            <a:endParaRPr lang="es-ES_tradnl" sz="2500" b="1" dirty="0">
              <a:latin typeface="Constantia" panose="02030602050306030303" pitchFamily="18" charset="0"/>
            </a:endParaRPr>
          </a:p>
          <a:p>
            <a:pPr>
              <a:spcBef>
                <a:spcPts val="600"/>
              </a:spcBef>
            </a:pPr>
            <a:r>
              <a:rPr lang="lv-LV" sz="2500" b="1" dirty="0">
                <a:latin typeface="Constantia" panose="02030602050306030303" pitchFamily="18" charset="0"/>
              </a:rPr>
              <a:t>Cik bieži lielas grūtības rodas tikai pārpratumu dēļ, pat starp tiem, kas vadās no viscēlākajiem motīviem, un, ja netiek parādīta laipnība un iecietība, tad sekas var būt ļoti smagas un pat liktenīgas! […] </a:t>
            </a:r>
          </a:p>
          <a:p>
            <a:r>
              <a:rPr lang="lv-LV" sz="2500" b="1" dirty="0">
                <a:latin typeface="Constantia" panose="02030602050306030303" pitchFamily="18" charset="0"/>
              </a:rPr>
              <a:t>Ar nopelšanu un pārmetumiem vēl neviens nav atgrie­zies no nepareizas rīcības, bet daudzi tādā kārtā ir atstumti vēl tālāk no taisnības takas, un līdz [520] ar to viņu sirds ir vēl vairāk nocietinājusies pret visiem pārliecinājumiem. Laipns gars, pieklā­jīga un pacietīga izturēšanās var glābt maldos esošo un apklāt grēku pulku."</a:t>
            </a:r>
            <a:endParaRPr lang="es-ES_tradnl" sz="25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375090" y="6058734"/>
            <a:ext cx="3932807" cy="338554"/>
          </a:xfrm>
          <a:prstGeom prst="rect">
            <a:avLst/>
          </a:prstGeom>
          <a:noFill/>
        </p:spPr>
        <p:txBody>
          <a:bodyPr wrap="none" rtlCol="0">
            <a:spAutoFit/>
          </a:bodyPr>
          <a:lstStyle/>
          <a:p>
            <a:pPr algn="r"/>
            <a:r>
              <a:rPr lang="es-ES" sz="1600" b="1" dirty="0"/>
              <a:t>E. G. </a:t>
            </a:r>
            <a:r>
              <a:rPr lang="lv-LV" sz="1600" b="1" dirty="0"/>
              <a:t>V</a:t>
            </a:r>
            <a:r>
              <a:rPr lang="es-ES" sz="1600" b="1" dirty="0"/>
              <a:t>. (</a:t>
            </a:r>
            <a:r>
              <a:rPr lang="lv-LV" sz="1600" b="1" dirty="0"/>
              <a:t>Sentēvi un pravieši</a:t>
            </a:r>
            <a:r>
              <a:rPr lang="es-ES" sz="1600" b="1" dirty="0"/>
              <a:t>, </a:t>
            </a:r>
            <a:r>
              <a:rPr lang="lv-LV" sz="1600" b="1" dirty="0"/>
              <a:t>lpp</a:t>
            </a:r>
            <a:r>
              <a:rPr lang="es-ES" sz="1600" b="1" dirty="0"/>
              <a:t>. 496-497)</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539</TotalTime>
  <Words>1168</Words>
  <Application>Microsoft Office PowerPoint</Application>
  <PresentationFormat>Panorámica</PresentationFormat>
  <Paragraphs>60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Calibri</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83</cp:revision>
  <dcterms:created xsi:type="dcterms:W3CDTF">2025-11-15T16:15:13Z</dcterms:created>
  <dcterms:modified xsi:type="dcterms:W3CDTF">2025-11-17T07:18:48Z</dcterms:modified>
</cp:coreProperties>
</file>