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1" r:id="rId3"/>
    <p:sldId id="308" r:id="rId4"/>
    <p:sldId id="257" r:id="rId5"/>
    <p:sldId id="258" r:id="rId6"/>
    <p:sldId id="313" r:id="rId7"/>
    <p:sldId id="260" r:id="rId8"/>
    <p:sldId id="261" r:id="rId9"/>
    <p:sldId id="262" r:id="rId10"/>
    <p:sldId id="309"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B0"/>
    <a:srgbClr val="FBF162"/>
    <a:srgbClr val="FFFF99"/>
    <a:srgbClr val="FF9729"/>
    <a:srgbClr val="8E0025"/>
    <a:srgbClr val="C90035"/>
    <a:srgbClr val="F1E2B9"/>
    <a:srgbClr val="6BA630"/>
    <a:srgbClr val="BCB98F"/>
    <a:srgbClr val="8058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3" autoAdjust="0"/>
    <p:restoredTop sz="94660"/>
  </p:normalViewPr>
  <p:slideViewPr>
    <p:cSldViewPr snapToGrid="0">
      <p:cViewPr varScale="1">
        <p:scale>
          <a:sx n="29" d="100"/>
          <a:sy n="29" d="100"/>
        </p:scale>
        <p:origin x="66" y="15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56751-A05E-43B9-9BBC-17E5CA4CD5DD}" type="doc">
      <dgm:prSet loTypeId="urn:microsoft.com/office/officeart/2005/8/layout/process4" loCatId="process" qsTypeId="urn:microsoft.com/office/officeart/2005/8/quickstyle/simple3" qsCatId="simple" csTypeId="urn:microsoft.com/office/officeart/2005/8/colors/colorful1" csCatId="colorful" phldr="1"/>
      <dgm:spPr/>
      <dgm:t>
        <a:bodyPr/>
        <a:lstStyle/>
        <a:p>
          <a:endParaRPr lang="es-ES"/>
        </a:p>
      </dgm:t>
    </dgm:pt>
    <dgm:pt modelId="{73FAFAFE-4E03-42DD-9C7E-2B207587F0FF}">
      <dgm:prSet custT="1"/>
      <dgm:spPr>
        <a:effectLst>
          <a:outerShdw blurRad="50800" dist="38100" dir="5400000" algn="t" rotWithShape="0">
            <a:prstClr val="black">
              <a:alpha val="40000"/>
            </a:prstClr>
          </a:outerShdw>
        </a:effectLst>
      </dgm:spPr>
      <dgm:t>
        <a:bodyPr/>
        <a:lstStyle/>
        <a:p>
          <a:r>
            <a:rPr lang="lv-LV" sz="2000" b="1" noProof="0" dirty="0"/>
            <a:t>      Nesaieties un neprecēties ar tās zemes iedzīvotājiem       (Joz. 23:7a)</a:t>
          </a:r>
        </a:p>
      </dgm:t>
    </dgm:pt>
    <dgm:pt modelId="{5BA85A58-277E-4094-B21B-83A9A1E17FD7}" type="parTrans" cxnId="{FF2B0B08-B13E-4F7F-8C10-EC705C4274E7}">
      <dgm:prSet/>
      <dgm:spPr/>
      <dgm:t>
        <a:bodyPr/>
        <a:lstStyle/>
        <a:p>
          <a:endParaRPr lang="es-ES" sz="2000" b="1">
            <a:solidFill>
              <a:schemeClr val="tx1"/>
            </a:solidFill>
          </a:endParaRPr>
        </a:p>
      </dgm:t>
    </dgm:pt>
    <dgm:pt modelId="{81DB2993-86FF-4F5E-9AEE-5252505D4749}" type="sibTrans" cxnId="{FF2B0B08-B13E-4F7F-8C10-EC705C4274E7}">
      <dgm:prSet/>
      <dgm:spPr/>
      <dgm:t>
        <a:bodyPr/>
        <a:lstStyle/>
        <a:p>
          <a:endParaRPr lang="es-ES" sz="2000" b="1">
            <a:solidFill>
              <a:schemeClr val="tx1"/>
            </a:solidFill>
          </a:endParaRPr>
        </a:p>
      </dgm:t>
    </dgm:pt>
    <dgm:pt modelId="{58A81E62-E51B-4E64-AE64-7FB210871931}">
      <dgm:prSet custT="1"/>
      <dgm:spPr>
        <a:effectLst>
          <a:outerShdw blurRad="50800" dist="38100" dir="5400000" algn="t" rotWithShape="0">
            <a:prstClr val="black">
              <a:alpha val="40000"/>
            </a:prstClr>
          </a:outerShdw>
        </a:effectLst>
      </dgm:spPr>
      <dgm:t>
        <a:bodyPr/>
        <a:lstStyle/>
        <a:p>
          <a:r>
            <a:rPr lang="lv-LV" sz="2000" b="1" noProof="0" dirty="0"/>
            <a:t>Nepieminēt viņu dievu vārdus    (Joz. 23:7b)</a:t>
          </a:r>
        </a:p>
      </dgm:t>
    </dgm:pt>
    <dgm:pt modelId="{D72DBB42-CA18-48C8-83E8-3F3788514FD0}" type="parTrans" cxnId="{0C833FDB-DA3D-4D4F-8DD4-DB4F2AC069BF}">
      <dgm:prSet/>
      <dgm:spPr/>
      <dgm:t>
        <a:bodyPr/>
        <a:lstStyle/>
        <a:p>
          <a:endParaRPr lang="es-ES" sz="2000" b="1">
            <a:solidFill>
              <a:schemeClr val="tx1"/>
            </a:solidFill>
          </a:endParaRPr>
        </a:p>
      </dgm:t>
    </dgm:pt>
    <dgm:pt modelId="{8823EC6C-164B-4F8F-9A6C-4CB4AC0C78B8}" type="sibTrans" cxnId="{0C833FDB-DA3D-4D4F-8DD4-DB4F2AC069BF}">
      <dgm:prSet/>
      <dgm:spPr/>
      <dgm:t>
        <a:bodyPr/>
        <a:lstStyle/>
        <a:p>
          <a:endParaRPr lang="es-ES" sz="2000" b="1">
            <a:solidFill>
              <a:schemeClr val="tx1"/>
            </a:solidFill>
          </a:endParaRPr>
        </a:p>
      </dgm:t>
    </dgm:pt>
    <dgm:pt modelId="{D7CE262A-F5CC-40C9-AE8F-0D3A8B7245F8}">
      <dgm:prSet custT="1"/>
      <dgm:spPr>
        <a:effectLst>
          <a:outerShdw blurRad="50800" dist="38100" dir="5400000" algn="t" rotWithShape="0">
            <a:prstClr val="black">
              <a:alpha val="40000"/>
            </a:prstClr>
          </a:outerShdw>
        </a:effectLst>
      </dgm:spPr>
      <dgm:t>
        <a:bodyPr/>
        <a:lstStyle/>
        <a:p>
          <a:r>
            <a:rPr lang="lv-LV" sz="2000" b="1" dirty="0"/>
            <a:t>Nepielūgt viņu dievus (Joz. </a:t>
          </a:r>
          <a:r>
            <a:rPr lang="es-ES" sz="2000" b="1" dirty="0"/>
            <a:t>23:7c)</a:t>
          </a:r>
        </a:p>
      </dgm:t>
    </dgm:pt>
    <dgm:pt modelId="{BC42AEC9-3F96-4C98-A316-6296567E6F9E}" type="parTrans" cxnId="{12308833-423D-428B-832B-70F7B62CCD4E}">
      <dgm:prSet/>
      <dgm:spPr/>
      <dgm:t>
        <a:bodyPr/>
        <a:lstStyle/>
        <a:p>
          <a:endParaRPr lang="es-ES" sz="2000" b="1">
            <a:solidFill>
              <a:schemeClr val="tx1"/>
            </a:solidFill>
          </a:endParaRPr>
        </a:p>
      </dgm:t>
    </dgm:pt>
    <dgm:pt modelId="{05D52511-7A71-439F-908E-F4CA6F3C6667}" type="sibTrans" cxnId="{12308833-423D-428B-832B-70F7B62CCD4E}">
      <dgm:prSet/>
      <dgm:spPr/>
      <dgm:t>
        <a:bodyPr/>
        <a:lstStyle/>
        <a:p>
          <a:endParaRPr lang="es-ES" sz="2000" b="1">
            <a:solidFill>
              <a:schemeClr val="tx1"/>
            </a:solidFill>
          </a:endParaRPr>
        </a:p>
      </dgm:t>
    </dgm:pt>
    <dgm:pt modelId="{1C5B342D-0B96-4483-8D04-58C8633E2F8B}" type="pres">
      <dgm:prSet presAssocID="{62D56751-A05E-43B9-9BBC-17E5CA4CD5DD}" presName="Name0" presStyleCnt="0">
        <dgm:presLayoutVars>
          <dgm:dir/>
          <dgm:animLvl val="lvl"/>
          <dgm:resizeHandles val="exact"/>
        </dgm:presLayoutVars>
      </dgm:prSet>
      <dgm:spPr/>
    </dgm:pt>
    <dgm:pt modelId="{AF2B4297-4210-418E-8BF4-27B37287B4AB}" type="pres">
      <dgm:prSet presAssocID="{D7CE262A-F5CC-40C9-AE8F-0D3A8B7245F8}" presName="boxAndChildren" presStyleCnt="0"/>
      <dgm:spPr/>
    </dgm:pt>
    <dgm:pt modelId="{DE78BB78-5502-475E-AEAA-5E57266ABC73}" type="pres">
      <dgm:prSet presAssocID="{D7CE262A-F5CC-40C9-AE8F-0D3A8B7245F8}" presName="parentTextBox" presStyleLbl="node1" presStyleIdx="0" presStyleCnt="3" custLinFactNeighborX="543" custLinFactNeighborY="-7605"/>
      <dgm:spPr/>
    </dgm:pt>
    <dgm:pt modelId="{9B3ECD91-0935-4A8F-A760-6E5463658C0B}" type="pres">
      <dgm:prSet presAssocID="{8823EC6C-164B-4F8F-9A6C-4CB4AC0C78B8}" presName="sp" presStyleCnt="0"/>
      <dgm:spPr/>
    </dgm:pt>
    <dgm:pt modelId="{9AB3FB90-21C6-48F8-90B9-838B53E23AC2}" type="pres">
      <dgm:prSet presAssocID="{58A81E62-E51B-4E64-AE64-7FB210871931}" presName="arrowAndChildren" presStyleCnt="0"/>
      <dgm:spPr/>
    </dgm:pt>
    <dgm:pt modelId="{4A2981D8-ED82-4DD0-9931-C7C413BEB15C}" type="pres">
      <dgm:prSet presAssocID="{58A81E62-E51B-4E64-AE64-7FB210871931}" presName="parentTextArrow" presStyleLbl="node1" presStyleIdx="1" presStyleCnt="3" custLinFactNeighborX="543" custLinFactNeighborY="-4893"/>
      <dgm:spPr/>
    </dgm:pt>
    <dgm:pt modelId="{C9E0EF5C-7D06-4C01-B4FB-17C5CEAF22A3}" type="pres">
      <dgm:prSet presAssocID="{81DB2993-86FF-4F5E-9AEE-5252505D4749}" presName="sp" presStyleCnt="0"/>
      <dgm:spPr/>
    </dgm:pt>
    <dgm:pt modelId="{F3950873-AF0B-44C6-B017-7A74A66B0E66}" type="pres">
      <dgm:prSet presAssocID="{73FAFAFE-4E03-42DD-9C7E-2B207587F0FF}" presName="arrowAndChildren" presStyleCnt="0"/>
      <dgm:spPr/>
    </dgm:pt>
    <dgm:pt modelId="{04504CCF-E609-403F-BDD7-9DC328702048}" type="pres">
      <dgm:prSet presAssocID="{73FAFAFE-4E03-42DD-9C7E-2B207587F0FF}" presName="parentTextArrow" presStyleLbl="node1" presStyleIdx="2" presStyleCnt="3" custLinFactNeighborX="543" custLinFactNeighborY="-4893"/>
      <dgm:spPr/>
    </dgm:pt>
  </dgm:ptLst>
  <dgm:cxnLst>
    <dgm:cxn modelId="{FF2B0B08-B13E-4F7F-8C10-EC705C4274E7}" srcId="{62D56751-A05E-43B9-9BBC-17E5CA4CD5DD}" destId="{73FAFAFE-4E03-42DD-9C7E-2B207587F0FF}" srcOrd="0" destOrd="0" parTransId="{5BA85A58-277E-4094-B21B-83A9A1E17FD7}" sibTransId="{81DB2993-86FF-4F5E-9AEE-5252505D4749}"/>
    <dgm:cxn modelId="{4CB3F910-D8CE-4F92-9EA3-7BFCAD2B2D15}" type="presOf" srcId="{58A81E62-E51B-4E64-AE64-7FB210871931}" destId="{4A2981D8-ED82-4DD0-9931-C7C413BEB15C}" srcOrd="0" destOrd="0" presId="urn:microsoft.com/office/officeart/2005/8/layout/process4"/>
    <dgm:cxn modelId="{12308833-423D-428B-832B-70F7B62CCD4E}" srcId="{62D56751-A05E-43B9-9BBC-17E5CA4CD5DD}" destId="{D7CE262A-F5CC-40C9-AE8F-0D3A8B7245F8}" srcOrd="2" destOrd="0" parTransId="{BC42AEC9-3F96-4C98-A316-6296567E6F9E}" sibTransId="{05D52511-7A71-439F-908E-F4CA6F3C6667}"/>
    <dgm:cxn modelId="{1D3C903C-E65F-4EA7-9420-E12477326323}" type="presOf" srcId="{62D56751-A05E-43B9-9BBC-17E5CA4CD5DD}" destId="{1C5B342D-0B96-4483-8D04-58C8633E2F8B}" srcOrd="0" destOrd="0" presId="urn:microsoft.com/office/officeart/2005/8/layout/process4"/>
    <dgm:cxn modelId="{0F108656-E7CF-4299-B7F1-826464EC288F}" type="presOf" srcId="{D7CE262A-F5CC-40C9-AE8F-0D3A8B7245F8}" destId="{DE78BB78-5502-475E-AEAA-5E57266ABC73}" srcOrd="0" destOrd="0" presId="urn:microsoft.com/office/officeart/2005/8/layout/process4"/>
    <dgm:cxn modelId="{3936E3D8-1C74-4369-9816-21EDF0509809}" type="presOf" srcId="{73FAFAFE-4E03-42DD-9C7E-2B207587F0FF}" destId="{04504CCF-E609-403F-BDD7-9DC328702048}" srcOrd="0" destOrd="0" presId="urn:microsoft.com/office/officeart/2005/8/layout/process4"/>
    <dgm:cxn modelId="{0C833FDB-DA3D-4D4F-8DD4-DB4F2AC069BF}" srcId="{62D56751-A05E-43B9-9BBC-17E5CA4CD5DD}" destId="{58A81E62-E51B-4E64-AE64-7FB210871931}" srcOrd="1" destOrd="0" parTransId="{D72DBB42-CA18-48C8-83E8-3F3788514FD0}" sibTransId="{8823EC6C-164B-4F8F-9A6C-4CB4AC0C78B8}"/>
    <dgm:cxn modelId="{477919A7-6696-4F2A-9C7D-F3B91344CE60}" type="presParOf" srcId="{1C5B342D-0B96-4483-8D04-58C8633E2F8B}" destId="{AF2B4297-4210-418E-8BF4-27B37287B4AB}" srcOrd="0" destOrd="0" presId="urn:microsoft.com/office/officeart/2005/8/layout/process4"/>
    <dgm:cxn modelId="{514F3482-BA55-4E99-A590-CA2935C8E7DD}" type="presParOf" srcId="{AF2B4297-4210-418E-8BF4-27B37287B4AB}" destId="{DE78BB78-5502-475E-AEAA-5E57266ABC73}" srcOrd="0" destOrd="0" presId="urn:microsoft.com/office/officeart/2005/8/layout/process4"/>
    <dgm:cxn modelId="{9AE767FC-2632-4387-927D-BB10AFF7D30B}" type="presParOf" srcId="{1C5B342D-0B96-4483-8D04-58C8633E2F8B}" destId="{9B3ECD91-0935-4A8F-A760-6E5463658C0B}" srcOrd="1" destOrd="0" presId="urn:microsoft.com/office/officeart/2005/8/layout/process4"/>
    <dgm:cxn modelId="{A0198B25-231C-40E2-908C-9B14C393BA73}" type="presParOf" srcId="{1C5B342D-0B96-4483-8D04-58C8633E2F8B}" destId="{9AB3FB90-21C6-48F8-90B9-838B53E23AC2}" srcOrd="2" destOrd="0" presId="urn:microsoft.com/office/officeart/2005/8/layout/process4"/>
    <dgm:cxn modelId="{40214C37-6191-451D-8541-4DF23C8819D5}" type="presParOf" srcId="{9AB3FB90-21C6-48F8-90B9-838B53E23AC2}" destId="{4A2981D8-ED82-4DD0-9931-C7C413BEB15C}" srcOrd="0" destOrd="0" presId="urn:microsoft.com/office/officeart/2005/8/layout/process4"/>
    <dgm:cxn modelId="{2F9DE99F-6591-4BCA-BE0A-204B921EFB30}" type="presParOf" srcId="{1C5B342D-0B96-4483-8D04-58C8633E2F8B}" destId="{C9E0EF5C-7D06-4C01-B4FB-17C5CEAF22A3}" srcOrd="3" destOrd="0" presId="urn:microsoft.com/office/officeart/2005/8/layout/process4"/>
    <dgm:cxn modelId="{0B76B49C-B18D-4160-8819-BD5DB83E4393}" type="presParOf" srcId="{1C5B342D-0B96-4483-8D04-58C8633E2F8B}" destId="{F3950873-AF0B-44C6-B017-7A74A66B0E66}" srcOrd="4" destOrd="0" presId="urn:microsoft.com/office/officeart/2005/8/layout/process4"/>
    <dgm:cxn modelId="{C815F6F9-728B-458F-9670-0BA587B27522}" type="presParOf" srcId="{F3950873-AF0B-44C6-B017-7A74A66B0E66}" destId="{04504CCF-E609-403F-BDD7-9DC32870204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8BB78-5502-475E-AEAA-5E57266ABC73}">
      <dsp:nvSpPr>
        <dsp:cNvPr id="0" name=""/>
        <dsp:cNvSpPr/>
      </dsp:nvSpPr>
      <dsp:spPr>
        <a:xfrm>
          <a:off x="0" y="1732940"/>
          <a:ext cx="5582463" cy="583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t>Nepielūgt viņu dievus (Joz. </a:t>
          </a:r>
          <a:r>
            <a:rPr lang="es-ES" sz="2000" b="1" kern="1200" dirty="0"/>
            <a:t>23:7c)</a:t>
          </a:r>
        </a:p>
      </dsp:txBody>
      <dsp:txXfrm>
        <a:off x="0" y="1732940"/>
        <a:ext cx="5582463" cy="583351"/>
      </dsp:txXfrm>
    </dsp:sp>
    <dsp:sp modelId="{4A2981D8-ED82-4DD0-9931-C7C413BEB15C}">
      <dsp:nvSpPr>
        <dsp:cNvPr id="0" name=""/>
        <dsp:cNvSpPr/>
      </dsp:nvSpPr>
      <dsp:spPr>
        <a:xfrm rot="10800000">
          <a:off x="0" y="844961"/>
          <a:ext cx="5582463" cy="897193"/>
        </a:xfrm>
        <a:prstGeom prst="upArrowCallou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Nepieminēt viņu dievu vārdus    (Joz. 23:7b)</a:t>
          </a:r>
        </a:p>
      </dsp:txBody>
      <dsp:txXfrm rot="10800000">
        <a:off x="0" y="844961"/>
        <a:ext cx="5582463" cy="582969"/>
      </dsp:txXfrm>
    </dsp:sp>
    <dsp:sp modelId="{04504CCF-E609-403F-BDD7-9DC328702048}">
      <dsp:nvSpPr>
        <dsp:cNvPr id="0" name=""/>
        <dsp:cNvSpPr/>
      </dsp:nvSpPr>
      <dsp:spPr>
        <a:xfrm rot="10800000">
          <a:off x="0" y="0"/>
          <a:ext cx="5582463" cy="897193"/>
        </a:xfrm>
        <a:prstGeom prst="upArrowCallou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      Nesaieties un neprecēties ar tās zemes iedzīvotājiem       (Joz. 23:7a)</a:t>
          </a:r>
        </a:p>
      </dsp:txBody>
      <dsp:txXfrm rot="10800000">
        <a:off x="0" y="0"/>
        <a:ext cx="5582463" cy="5829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7DF418-AF4C-0712-9F1C-498830D3DAC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FCE245F-A3FD-2DA7-8772-2C45252BC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1F5AFC2-A60F-063F-4926-6089FEAA3E40}"/>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FD44935E-9E64-97E9-4601-2174D02491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3AC8A-C003-6DE9-DBE3-C09CDBFACAE8}"/>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35847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2CE78-89F8-C7C9-958A-F6F7D480B40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632C2A5-D1E1-69D5-5B33-31A8FBE2679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772538-1F54-DE25-2D57-FF025D53A1BE}"/>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EC952CB8-8031-1BF1-A420-452891037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E5F1DA-43CD-7B26-3145-2F5CFA94B2B0}"/>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62753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A7BDA2-48E6-6B50-2BBF-61C7F603BEF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E93184-D641-6BBB-CB05-8A51688909F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1CB9D91-C505-76F7-AF8F-61168891247C}"/>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785D58B3-AABD-B043-B363-A435E29211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C0D6B3-D093-3141-5DBF-01044CD435D9}"/>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03307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027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815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6564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5460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3211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4614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7804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1040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9FA853-6215-827F-BE67-7AAFC195BB7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B4C21F-D3AD-377D-96F7-F4416717DC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542115-54F0-A0B8-7421-35E42AD9B275}"/>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1225C268-FDE5-6654-2E67-A1FCD94A1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0445F-5122-5A95-BD1E-EF86DBBE751F}"/>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329560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036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3635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348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E95FD-A3D7-08C4-FD98-C778E5B4D5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D27FA4-9671-C94D-F1B2-1803F87C30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8B07AB-51FD-265D-4F89-EB6A484418E5}"/>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86F3EEB6-1363-035D-2855-A61FE23905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28707C9-3B38-361E-BDD7-32ED86C0E4A7}"/>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69675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CA16D0-6305-EA04-C700-5AD9EED848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B28F93-0989-2F46-3A59-AF6AE7C8F3C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2C85D05-7E51-4D2A-2B5A-84DB2C5FEFB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1F872BA-6A37-B5DA-4C8C-DEF4050CFE13}"/>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6" name="Marcador de pie de página 5">
            <a:extLst>
              <a:ext uri="{FF2B5EF4-FFF2-40B4-BE49-F238E27FC236}">
                <a16:creationId xmlns:a16="http://schemas.microsoft.com/office/drawing/2014/main" id="{E0ECD6F4-1344-F53C-5CAE-3E9E068116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0B5EA5-269E-31C5-1438-664A4E4B4BD3}"/>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72798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8A900-56F1-FA71-5C4A-96163401EA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B3525B-C080-900F-D5EB-7F2472E163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4C35FB9-444A-4130-B098-E21EDB697C3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585C02C-3DD3-6759-69A7-0B5931BCF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E5A8EBD-6E28-E52F-2183-117FBEA322B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373CCAB-E14B-6518-7946-39F51ECB3732}"/>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8" name="Marcador de pie de página 7">
            <a:extLst>
              <a:ext uri="{FF2B5EF4-FFF2-40B4-BE49-F238E27FC236}">
                <a16:creationId xmlns:a16="http://schemas.microsoft.com/office/drawing/2014/main" id="{9AB138A8-9105-1152-0602-5A4C1C7141F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5F34430-7496-258A-F5AA-64090A468D45}"/>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38377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0E1F40-4783-C6CB-0BC0-621F264C507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D5B025E-DD73-065D-C9CB-F27C5072F210}"/>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4" name="Marcador de pie de página 3">
            <a:extLst>
              <a:ext uri="{FF2B5EF4-FFF2-40B4-BE49-F238E27FC236}">
                <a16:creationId xmlns:a16="http://schemas.microsoft.com/office/drawing/2014/main" id="{0FFC63A9-C6CB-EA06-C6BC-71D858EA7F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F1A56BD-B03C-79C4-AC4E-D06EBE2689F7}"/>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00807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017716-E63B-0EDB-E748-3B30F497E8D1}"/>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3" name="Marcador de pie de página 2">
            <a:extLst>
              <a:ext uri="{FF2B5EF4-FFF2-40B4-BE49-F238E27FC236}">
                <a16:creationId xmlns:a16="http://schemas.microsoft.com/office/drawing/2014/main" id="{5D9839EE-ACA4-DF30-650C-25E44C66C2C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4B5014C-0922-A5B6-ECCB-3FE77340B9F2}"/>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43118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F162E-3577-7031-7CD9-CF2FB2F3B9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DE684E8-9AE6-F992-0910-A5CA91D99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DEFE8BF-A3A1-64A2-4E7B-8F32E2727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964610-0749-0134-9332-568B706624B2}"/>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6" name="Marcador de pie de página 5">
            <a:extLst>
              <a:ext uri="{FF2B5EF4-FFF2-40B4-BE49-F238E27FC236}">
                <a16:creationId xmlns:a16="http://schemas.microsoft.com/office/drawing/2014/main" id="{CF2EDBAE-2E96-CCE2-10C4-5D340FAEAC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1CB4F88-C64A-B56B-B560-BD3911043D4B}"/>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35936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8FF0E-5511-2A77-7526-6888DC3FB0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8F22448-0DEC-82BF-76C2-99C20D7AA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E245D2-4377-A21F-62AA-4F3DB8E68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1A54E30-7316-D47D-A259-70ADB8BCEB9C}"/>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6" name="Marcador de pie de página 5">
            <a:extLst>
              <a:ext uri="{FF2B5EF4-FFF2-40B4-BE49-F238E27FC236}">
                <a16:creationId xmlns:a16="http://schemas.microsoft.com/office/drawing/2014/main" id="{AE6B90DA-A06E-2658-2C9A-BEBFDFB3BE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18EA83C-A4F2-EE78-D975-277EE1A854B0}"/>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411847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2E93D95-C4BB-4F10-CD31-16508908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67E036-A2A3-A94C-7E5E-FE8DB16F0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9141A3-2215-E7DF-C124-F15D10B20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7277A16E-258C-0373-4599-7D110D250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4085E3C-03D6-5793-8C37-820D97ED3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E1BC6E-5B9A-43A5-A66B-EDF66BBAB276}" type="slidenum">
              <a:rPr lang="es-ES" smtClean="0"/>
              <a:t>‹Nº›</a:t>
            </a:fld>
            <a:endParaRPr lang="es-ES"/>
          </a:p>
        </p:txBody>
      </p:sp>
    </p:spTree>
    <p:extLst>
      <p:ext uri="{BB962C8B-B14F-4D97-AF65-F5344CB8AC3E}">
        <p14:creationId xmlns:p14="http://schemas.microsoft.com/office/powerpoint/2010/main" val="3474197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1417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7.jpeg"/><Relationship Id="rId5" Type="http://schemas.openxmlformats.org/officeDocument/2006/relationships/diagramQuickStyle" Target="../diagrams/quickStyle1.xml"/><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7FB71D-7FEF-59B2-187C-1D31DD35743C}"/>
            </a:ext>
          </a:extLst>
        </p:cNvPr>
        <p:cNvGrpSpPr/>
        <p:nvPr/>
      </p:nvGrpSpPr>
      <p:grpSpPr>
        <a:xfrm>
          <a:off x="0" y="0"/>
          <a:ext cx="0" cy="0"/>
          <a:chOff x="0" y="0"/>
          <a:chExt cx="0" cy="0"/>
        </a:xfrm>
      </p:grpSpPr>
      <p:pic>
        <p:nvPicPr>
          <p:cNvPr id="13" name="Imagen 12" descr="Un grupo de personas en una montaña con pasto verde&#10;&#10;El contenido generado por IA puede ser incorrecto.">
            <a:extLst>
              <a:ext uri="{FF2B5EF4-FFF2-40B4-BE49-F238E27FC236}">
                <a16:creationId xmlns:a16="http://schemas.microsoft.com/office/drawing/2014/main" id="{23CB5878-9B29-372D-6574-2C82341B93F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b="-1"/>
          <a:stretch>
            <a:fillRect/>
          </a:stretch>
        </p:blipFill>
        <p:spPr>
          <a:xfrm>
            <a:off x="5162052" y="3272588"/>
            <a:ext cx="6105382" cy="3585411"/>
          </a:xfrm>
          <a:prstGeom prst="rect">
            <a:avLst/>
          </a:prstGeom>
        </p:spPr>
      </p:pic>
      <p:pic>
        <p:nvPicPr>
          <p:cNvPr id="5" name="Imagen 4" descr="Un dibujo de una montaña&#10;&#10;El contenido generado por IA puede ser incorrecto.">
            <a:extLst>
              <a:ext uri="{FF2B5EF4-FFF2-40B4-BE49-F238E27FC236}">
                <a16:creationId xmlns:a16="http://schemas.microsoft.com/office/drawing/2014/main" id="{E6541356-1F04-F763-C456-F7D6F955686D}"/>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0" name="Rectangle 19">
            <a:extLst>
              <a:ext uri="{FF2B5EF4-FFF2-40B4-BE49-F238E27FC236}">
                <a16:creationId xmlns:a16="http://schemas.microsoft.com/office/drawing/2014/main" id="{9C63E52B-F616-9A93-65B9-9C072F544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gradFill flip="none" rotWithShape="1">
            <a:gsLst>
              <a:gs pos="0">
                <a:srgbClr val="3A5036"/>
              </a:gs>
              <a:gs pos="79000">
                <a:srgbClr val="4C6A47"/>
              </a:gs>
              <a:gs pos="79000">
                <a:srgbClr val="88A084"/>
              </a:gs>
              <a:gs pos="100000">
                <a:srgbClr val="C4D5C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D58A28-1F7C-1687-1CA4-93D8D6BDD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3A503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n 18">
            <a:extLst>
              <a:ext uri="{FF2B5EF4-FFF2-40B4-BE49-F238E27FC236}">
                <a16:creationId xmlns:a16="http://schemas.microsoft.com/office/drawing/2014/main" id="{EA521542-AFE8-CCE0-7CDB-E12C8912C813}"/>
              </a:ext>
            </a:extLst>
          </p:cNvPr>
          <p:cNvPicPr>
            <a:picLocks noGrp="1" noRot="1" noChangeAspect="1" noMove="1" noResize="1" noEditPoints="1" noAdjustHandles="1" noChangeArrowheads="1" noChangeShapeType="1" noCrop="1"/>
          </p:cNvPicPr>
          <p:nvPr/>
        </p:nvPicPr>
        <p:blipFill>
          <a:blip r:embed="rId4"/>
          <a:stretch>
            <a:fillRect/>
          </a:stretch>
        </p:blipFill>
        <p:spPr>
          <a:xfrm>
            <a:off x="7436383" y="1"/>
            <a:ext cx="3831051" cy="3116984"/>
          </a:xfrm>
          <a:prstGeom prst="rect">
            <a:avLst/>
          </a:prstGeom>
        </p:spPr>
      </p:pic>
      <p:sp>
        <p:nvSpPr>
          <p:cNvPr id="21" name="CuadroTexto 20">
            <a:extLst>
              <a:ext uri="{FF2B5EF4-FFF2-40B4-BE49-F238E27FC236}">
                <a16:creationId xmlns:a16="http://schemas.microsoft.com/office/drawing/2014/main" id="{53569004-05EF-E7A5-9FAA-8D476D24A7CD}"/>
              </a:ext>
            </a:extLst>
          </p:cNvPr>
          <p:cNvSpPr txBox="1"/>
          <p:nvPr/>
        </p:nvSpPr>
        <p:spPr>
          <a:xfrm>
            <a:off x="107913" y="4069422"/>
            <a:ext cx="4785360" cy="2064250"/>
          </a:xfrm>
          <a:prstGeom prst="rect">
            <a:avLst/>
          </a:prstGeom>
          <a:noFill/>
        </p:spPr>
        <p:txBody>
          <a:bodyPr wrap="square" rtlCol="0">
            <a:prstTxWarp prst="textDeflate">
              <a:avLst/>
            </a:prstTxWarp>
            <a:spAutoFit/>
            <a:scene3d>
              <a:camera prst="orthographicFront"/>
              <a:lightRig rig="threePt" dir="t"/>
            </a:scene3d>
            <a:sp3d extrusionH="57150">
              <a:bevelT h="25400" prst="softRound"/>
            </a:sp3d>
          </a:bodyPr>
          <a:lstStyle/>
          <a:p>
            <a:pPr algn="ctr"/>
            <a:r>
              <a:rPr lang="lv-LV"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Dievs ir uzticīgs!</a:t>
            </a:r>
          </a:p>
        </p:txBody>
      </p:sp>
      <p:sp>
        <p:nvSpPr>
          <p:cNvPr id="23" name="CuadroTexto 22">
            <a:extLst>
              <a:ext uri="{FF2B5EF4-FFF2-40B4-BE49-F238E27FC236}">
                <a16:creationId xmlns:a16="http://schemas.microsoft.com/office/drawing/2014/main" id="{96A891E4-5778-4919-B9E8-E133B5E97DF5}"/>
              </a:ext>
            </a:extLst>
          </p:cNvPr>
          <p:cNvSpPr txBox="1"/>
          <p:nvPr/>
        </p:nvSpPr>
        <p:spPr>
          <a:xfrm>
            <a:off x="0" y="6409415"/>
            <a:ext cx="5001186" cy="338554"/>
          </a:xfrm>
          <a:prstGeom prst="rect">
            <a:avLst/>
          </a:prstGeom>
          <a:noFill/>
        </p:spPr>
        <p:txBody>
          <a:bodyPr wrap="square" rtlCol="0">
            <a:spAutoFit/>
          </a:bodyPr>
          <a:lstStyle/>
          <a:p>
            <a:pPr algn="ctr"/>
            <a:r>
              <a:rPr lang="es-ES" sz="1600" b="1" dirty="0">
                <a:solidFill>
                  <a:srgbClr val="3A5036"/>
                </a:solidFill>
              </a:rPr>
              <a:t>12</a:t>
            </a:r>
            <a:r>
              <a:rPr lang="lv-LV" sz="1600" b="1" dirty="0">
                <a:solidFill>
                  <a:srgbClr val="3A5036"/>
                </a:solidFill>
              </a:rPr>
              <a:t>.tēma</a:t>
            </a:r>
            <a:r>
              <a:rPr lang="es-ES" sz="1600" b="1" dirty="0">
                <a:solidFill>
                  <a:srgbClr val="3A5036"/>
                </a:solidFill>
              </a:rPr>
              <a:t> 20</a:t>
            </a:r>
            <a:r>
              <a:rPr lang="lv-LV" sz="1600" b="1" dirty="0">
                <a:solidFill>
                  <a:srgbClr val="3A5036"/>
                </a:solidFill>
              </a:rPr>
              <a:t>.decembrī,</a:t>
            </a:r>
            <a:r>
              <a:rPr lang="es-ES" sz="1600" b="1" dirty="0">
                <a:solidFill>
                  <a:srgbClr val="3A5036"/>
                </a:solidFill>
              </a:rPr>
              <a:t> 2025</a:t>
            </a:r>
          </a:p>
        </p:txBody>
      </p:sp>
    </p:spTree>
    <p:extLst>
      <p:ext uri="{BB962C8B-B14F-4D97-AF65-F5344CB8AC3E}">
        <p14:creationId xmlns:p14="http://schemas.microsoft.com/office/powerpoint/2010/main" val="335930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0923-BB81-90E7-786D-5AE73082CCA2}"/>
            </a:ext>
          </a:extLst>
        </p:cNvPr>
        <p:cNvGrpSpPr/>
        <p:nvPr/>
      </p:nvGrpSpPr>
      <p:grpSpPr>
        <a:xfrm>
          <a:off x="0" y="0"/>
          <a:ext cx="0" cy="0"/>
          <a:chOff x="0" y="0"/>
          <a:chExt cx="0" cy="0"/>
        </a:xfrm>
      </p:grpSpPr>
      <p:pic>
        <p:nvPicPr>
          <p:cNvPr id="4" name="Imagen 3" descr="Vista de una ciudad&#10;&#10;El contenido generado por IA puede ser incorrecto.">
            <a:extLst>
              <a:ext uri="{FF2B5EF4-FFF2-40B4-BE49-F238E27FC236}">
                <a16:creationId xmlns:a16="http://schemas.microsoft.com/office/drawing/2014/main" id="{5001C789-B82F-05F5-7421-A44F9AA8BD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1C93896A-80EB-A68E-5199-69DCD3B106C4}"/>
              </a:ext>
            </a:extLst>
          </p:cNvPr>
          <p:cNvSpPr txBox="1"/>
          <p:nvPr/>
        </p:nvSpPr>
        <p:spPr>
          <a:xfrm>
            <a:off x="-1" y="-11183"/>
            <a:ext cx="12191999" cy="1754326"/>
          </a:xfrm>
          <a:prstGeom prst="rect">
            <a:avLst/>
          </a:prstGeom>
          <a:noFill/>
        </p:spPr>
        <p:txBody>
          <a:bodyPr wrap="square">
            <a:spAutoFit/>
          </a:bodyPr>
          <a:lstStyle/>
          <a:p>
            <a:pPr lvl="0" algn="ctr">
              <a:spcBef>
                <a:spcPts val="1200"/>
              </a:spcBef>
              <a:defRPr/>
            </a:pPr>
            <a:r>
              <a:rPr lang="lv-LV" sz="3600" b="1" dirty="0">
                <a:ln w="10160">
                  <a:solidFill>
                    <a:srgbClr val="196B24"/>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“Un netrūka neviena vārda no visiem labiem vārdiem, ko Tas Kungs uz Israēla namu bija runājis, - viss īstenojās, kā bija teikts.</a:t>
            </a:r>
            <a:r>
              <a:rPr kumimoji="0" lang="lv-LV" sz="36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rPr>
              <a:t>” </a:t>
            </a:r>
            <a:r>
              <a:rPr kumimoji="0" lang="lv-LV" sz="24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rPr>
              <a:t>(Jozua 21:45)</a:t>
            </a:r>
          </a:p>
        </p:txBody>
      </p:sp>
    </p:spTree>
    <p:extLst>
      <p:ext uri="{BB962C8B-B14F-4D97-AF65-F5344CB8AC3E}">
        <p14:creationId xmlns:p14="http://schemas.microsoft.com/office/powerpoint/2010/main" val="189957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A5F0EFE-40FF-8B9D-F83E-C92197276819}"/>
              </a:ext>
            </a:extLst>
          </p:cNvPr>
          <p:cNvSpPr txBox="1"/>
          <p:nvPr/>
        </p:nvSpPr>
        <p:spPr>
          <a:xfrm>
            <a:off x="6021422" y="4445861"/>
            <a:ext cx="6170578"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lv-LV" sz="2000" b="1" dirty="0">
                <a:solidFill>
                  <a:srgbClr val="DE785F"/>
                </a:solidFill>
              </a:rPr>
              <a:t>Dieva uzticība</a:t>
            </a:r>
            <a:r>
              <a:rPr lang="es-ES" sz="2000" b="1" dirty="0">
                <a:solidFill>
                  <a:srgbClr val="DE785F"/>
                </a:solidFill>
              </a:rPr>
              <a:t> </a:t>
            </a:r>
            <a:r>
              <a:rPr lang="es-ES" sz="2000" b="1" dirty="0"/>
              <a:t>(Jo</a:t>
            </a:r>
            <a:r>
              <a:rPr lang="lv-LV" sz="2000" b="1" dirty="0"/>
              <a:t>zua </a:t>
            </a:r>
            <a:r>
              <a:rPr lang="es-ES" sz="2000" b="1" dirty="0"/>
              <a:t>21:43-45)</a:t>
            </a:r>
          </a:p>
          <a:p>
            <a:pPr>
              <a:spcBef>
                <a:spcPts val="1200"/>
              </a:spcBef>
            </a:pPr>
            <a:r>
              <a:rPr lang="lv-LV" sz="2000" b="1" dirty="0">
                <a:solidFill>
                  <a:srgbClr val="579D65"/>
                </a:solidFill>
              </a:rPr>
              <a:t>Ko Dievs ir paveicis un ko Viņš darīs?</a:t>
            </a:r>
            <a:r>
              <a:rPr lang="es-ES" sz="2000" b="1" dirty="0">
                <a:solidFill>
                  <a:srgbClr val="579D65"/>
                </a:solidFill>
              </a:rPr>
              <a:t> </a:t>
            </a:r>
            <a:r>
              <a:rPr lang="es-ES" sz="2000" b="1" dirty="0"/>
              <a:t>(Jo</a:t>
            </a:r>
            <a:r>
              <a:rPr lang="lv-LV" sz="2000" b="1" dirty="0"/>
              <a:t>zua </a:t>
            </a:r>
            <a:r>
              <a:rPr lang="es-ES" sz="2000" b="1" dirty="0"/>
              <a:t>23:1-5)</a:t>
            </a:r>
          </a:p>
          <a:p>
            <a:pPr>
              <a:spcBef>
                <a:spcPts val="1200"/>
              </a:spcBef>
            </a:pPr>
            <a:r>
              <a:rPr lang="lv-LV" sz="2000" b="1" dirty="0">
                <a:solidFill>
                  <a:srgbClr val="5F69DE"/>
                </a:solidFill>
              </a:rPr>
              <a:t>Atlīdzība par uzticību</a:t>
            </a:r>
            <a:r>
              <a:rPr lang="es-ES" sz="2000" b="1" dirty="0">
                <a:solidFill>
                  <a:srgbClr val="5F69DE"/>
                </a:solidFill>
              </a:rPr>
              <a:t> </a:t>
            </a:r>
            <a:r>
              <a:rPr lang="es-ES" sz="2000" b="1" dirty="0"/>
              <a:t>(Jo</a:t>
            </a:r>
            <a:r>
              <a:rPr lang="lv-LV" sz="2000" b="1" dirty="0"/>
              <a:t>zua</a:t>
            </a:r>
            <a:r>
              <a:rPr lang="es-ES" sz="2000" b="1" dirty="0"/>
              <a:t> 23:6-10)</a:t>
            </a:r>
          </a:p>
          <a:p>
            <a:pPr>
              <a:spcBef>
                <a:spcPts val="1200"/>
              </a:spcBef>
            </a:pPr>
            <a:r>
              <a:rPr lang="lv-LV" sz="2000" b="1" dirty="0">
                <a:solidFill>
                  <a:srgbClr val="DE5F8B"/>
                </a:solidFill>
              </a:rPr>
              <a:t>Kas mums jādara?</a:t>
            </a:r>
            <a:r>
              <a:rPr lang="es-ES" sz="2000" b="1" dirty="0">
                <a:solidFill>
                  <a:srgbClr val="DE5F8B"/>
                </a:solidFill>
              </a:rPr>
              <a:t> </a:t>
            </a:r>
            <a:r>
              <a:rPr lang="es-ES" sz="2000" b="1" dirty="0"/>
              <a:t>(Jo</a:t>
            </a:r>
            <a:r>
              <a:rPr lang="lv-LV" sz="2000" b="1" dirty="0"/>
              <a:t>zua</a:t>
            </a:r>
            <a:r>
              <a:rPr lang="es-ES" sz="2000" b="1" dirty="0"/>
              <a:t> 23:11-14)</a:t>
            </a:r>
          </a:p>
          <a:p>
            <a:pPr>
              <a:spcBef>
                <a:spcPts val="1200"/>
              </a:spcBef>
            </a:pPr>
            <a:r>
              <a:rPr lang="lv-LV" sz="2000" b="1" dirty="0">
                <a:solidFill>
                  <a:srgbClr val="A25FDE"/>
                </a:solidFill>
              </a:rPr>
              <a:t>Sods par neuzticību</a:t>
            </a:r>
            <a:r>
              <a:rPr lang="es-ES" sz="2000" b="1" dirty="0">
                <a:solidFill>
                  <a:srgbClr val="A25FDE"/>
                </a:solidFill>
              </a:rPr>
              <a:t> </a:t>
            </a:r>
            <a:r>
              <a:rPr lang="es-ES" sz="2000" b="1" dirty="0"/>
              <a:t>(Jo</a:t>
            </a:r>
            <a:r>
              <a:rPr lang="lv-LV" sz="2000" b="1" dirty="0"/>
              <a:t>zua </a:t>
            </a:r>
            <a:r>
              <a:rPr lang="es-ES" sz="2000" b="1" dirty="0"/>
              <a:t>23:15-16)</a:t>
            </a:r>
          </a:p>
        </p:txBody>
      </p:sp>
      <p:sp>
        <p:nvSpPr>
          <p:cNvPr id="3" name="CuadroTexto 2">
            <a:extLst>
              <a:ext uri="{FF2B5EF4-FFF2-40B4-BE49-F238E27FC236}">
                <a16:creationId xmlns:a16="http://schemas.microsoft.com/office/drawing/2014/main" id="{154A4286-461D-3307-51D5-C7DC5E6BF076}"/>
              </a:ext>
            </a:extLst>
          </p:cNvPr>
          <p:cNvSpPr txBox="1"/>
          <p:nvPr/>
        </p:nvSpPr>
        <p:spPr>
          <a:xfrm>
            <a:off x="281891" y="191702"/>
            <a:ext cx="7353300" cy="1015663"/>
          </a:xfrm>
          <a:prstGeom prst="rect">
            <a:avLst/>
          </a:prstGeom>
          <a:noFill/>
        </p:spPr>
        <p:txBody>
          <a:bodyPr wrap="square" rtlCol="0">
            <a:spAutoFit/>
          </a:bodyPr>
          <a:lstStyle/>
          <a:p>
            <a:pPr>
              <a:spcBef>
                <a:spcPts val="600"/>
              </a:spcBef>
            </a:pPr>
            <a:r>
              <a:rPr lang="lv-LV" sz="2000" b="1" dirty="0"/>
              <a:t>Jozua jau bija vecs, bet vēl bija teritorijas, kas jāiekaro. Viņš sapulcināja jaunos vadītājus, lai viņus iedrošinātu turpināt iekarojumus.</a:t>
            </a:r>
          </a:p>
        </p:txBody>
      </p:sp>
      <p:pic>
        <p:nvPicPr>
          <p:cNvPr id="4" name="Imagen 3" descr="Multitud de personas en una montaña&#10;&#10;El contenido generado por IA puede ser incorrecto.">
            <a:extLst>
              <a:ext uri="{FF2B5EF4-FFF2-40B4-BE49-F238E27FC236}">
                <a16:creationId xmlns:a16="http://schemas.microsoft.com/office/drawing/2014/main" id="{D9F38C55-1A7C-96FE-164C-D12C4D1DC9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6700" y="172335"/>
            <a:ext cx="4113029" cy="4113029"/>
          </a:xfrm>
          <a:prstGeom prst="roundRect">
            <a:avLst>
              <a:gd name="adj" fmla="val 4167"/>
            </a:avLst>
          </a:prstGeom>
          <a:solidFill>
            <a:srgbClr val="FFFFFF"/>
          </a:solidFill>
          <a:ln w="76200" cap="sq">
            <a:solidFill>
              <a:schemeClr val="accent2">
                <a:lumMod val="50000"/>
              </a:schemeClr>
            </a:solidFill>
            <a:miter lim="800000"/>
          </a:ln>
          <a:effectLst/>
          <a:scene3d>
            <a:camera prst="orthographicFront"/>
            <a:lightRig rig="threePt" dir="t">
              <a:rot lat="0" lon="0" rev="2700000"/>
            </a:lightRig>
          </a:scene3d>
          <a:sp3d>
            <a:bevelT h="38100"/>
            <a:contourClr>
              <a:srgbClr val="C0C0C0"/>
            </a:contourClr>
          </a:sp3d>
        </p:spPr>
      </p:pic>
      <p:pic>
        <p:nvPicPr>
          <p:cNvPr id="6" name="Imagen 5">
            <a:extLst>
              <a:ext uri="{FF2B5EF4-FFF2-40B4-BE49-F238E27FC236}">
                <a16:creationId xmlns:a16="http://schemas.microsoft.com/office/drawing/2014/main" id="{5B8D0D39-B6D2-1DC4-1E3A-095C9E7A792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99"/>
          <a:stretch>
            <a:fillRect/>
          </a:stretch>
        </p:blipFill>
        <p:spPr>
          <a:xfrm>
            <a:off x="166280" y="3771662"/>
            <a:ext cx="4877223" cy="2920968"/>
          </a:xfrm>
          <a:prstGeom prst="roundRect">
            <a:avLst>
              <a:gd name="adj" fmla="val 4167"/>
            </a:avLst>
          </a:prstGeom>
          <a:solidFill>
            <a:srgbClr val="FFFFFF"/>
          </a:solidFill>
          <a:ln w="76200" cap="sq">
            <a:solidFill>
              <a:srgbClr val="668C83"/>
            </a:solidFill>
            <a:miter lim="800000"/>
          </a:ln>
          <a:effectLst/>
          <a:scene3d>
            <a:camera prst="orthographicFront"/>
            <a:lightRig rig="threePt" dir="t">
              <a:rot lat="0" lon="0" rev="2700000"/>
            </a:lightRig>
          </a:scene3d>
          <a:sp3d>
            <a:bevelT h="38100"/>
            <a:contourClr>
              <a:srgbClr val="C0C0C0"/>
            </a:contourClr>
          </a:sp3d>
        </p:spPr>
      </p:pic>
      <p:pic>
        <p:nvPicPr>
          <p:cNvPr id="8" name="Imagen 7" descr="Un conjunto de letras blancas en un fondo blanco&#10;&#10;El contenido generado por IA puede ser incorrecto.">
            <a:extLst>
              <a:ext uri="{FF2B5EF4-FFF2-40B4-BE49-F238E27FC236}">
                <a16:creationId xmlns:a16="http://schemas.microsoft.com/office/drawing/2014/main" id="{49051D15-965B-E4BB-3E08-0AA6FC3E8C4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89892" y="4530537"/>
            <a:ext cx="595522" cy="179780"/>
          </a:xfrm>
          <a:prstGeom prst="rect">
            <a:avLst/>
          </a:prstGeom>
          <a:effectLst>
            <a:outerShdw blurRad="50800" dist="38100" dir="8100000" algn="tr" rotWithShape="0">
              <a:prstClr val="black">
                <a:alpha val="40000"/>
              </a:prstClr>
            </a:outerShdw>
          </a:effectLst>
        </p:spPr>
      </p:pic>
      <p:pic>
        <p:nvPicPr>
          <p:cNvPr id="12" name="Imagen 11">
            <a:extLst>
              <a:ext uri="{FF2B5EF4-FFF2-40B4-BE49-F238E27FC236}">
                <a16:creationId xmlns:a16="http://schemas.microsoft.com/office/drawing/2014/main" id="{CB843678-713F-DE26-9121-445F64F3F51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389892" y="4990484"/>
            <a:ext cx="593460" cy="179780"/>
          </a:xfrm>
          <a:prstGeom prst="rect">
            <a:avLst/>
          </a:prstGeom>
          <a:effectLst>
            <a:outerShdw blurRad="50800" dist="38100" dir="8100000" algn="tr" rotWithShape="0">
              <a:prstClr val="black">
                <a:alpha val="40000"/>
              </a:prstClr>
            </a:outerShdw>
          </a:effectLst>
        </p:spPr>
      </p:pic>
      <p:pic>
        <p:nvPicPr>
          <p:cNvPr id="16" name="Imagen 15" descr="Un conjunto de letras blancas en un fondo blanco&#10;&#10;El contenido generado por IA puede ser incorrecto.">
            <a:extLst>
              <a:ext uri="{FF2B5EF4-FFF2-40B4-BE49-F238E27FC236}">
                <a16:creationId xmlns:a16="http://schemas.microsoft.com/office/drawing/2014/main" id="{A47F5FFA-68B1-6B8E-60AB-6B3A97ADC73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89892" y="5450431"/>
            <a:ext cx="595522" cy="179780"/>
          </a:xfrm>
          <a:prstGeom prst="rect">
            <a:avLst/>
          </a:prstGeom>
          <a:effectLst>
            <a:outerShdw blurRad="50800" dist="38100" dir="8100000" algn="tr" rotWithShape="0">
              <a:prstClr val="black">
                <a:alpha val="40000"/>
              </a:prstClr>
            </a:outerShdw>
          </a:effectLst>
        </p:spPr>
      </p:pic>
      <p:pic>
        <p:nvPicPr>
          <p:cNvPr id="18" name="Imagen 17" descr="Imagen que contiene morado, tabla, computer, computadora&#10;&#10;El contenido generado por IA puede ser incorrecto.">
            <a:extLst>
              <a:ext uri="{FF2B5EF4-FFF2-40B4-BE49-F238E27FC236}">
                <a16:creationId xmlns:a16="http://schemas.microsoft.com/office/drawing/2014/main" id="{B9754986-BF8E-B8B4-B9CC-0B0ACED5450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389892" y="6370324"/>
            <a:ext cx="595522" cy="179780"/>
          </a:xfrm>
          <a:prstGeom prst="rect">
            <a:avLst/>
          </a:prstGeom>
          <a:effectLst>
            <a:outerShdw blurRad="50800" dist="38100" dir="8100000" algn="tr" rotWithShape="0">
              <a:prstClr val="black">
                <a:alpha val="40000"/>
              </a:prstClr>
            </a:outerShdw>
          </a:effectLst>
        </p:spPr>
      </p:pic>
      <p:pic>
        <p:nvPicPr>
          <p:cNvPr id="21" name="Imagen 20" descr="Una caja blanca&#10;&#10;El contenido generado por IA puede ser incorrecto.">
            <a:extLst>
              <a:ext uri="{FF2B5EF4-FFF2-40B4-BE49-F238E27FC236}">
                <a16:creationId xmlns:a16="http://schemas.microsoft.com/office/drawing/2014/main" id="{0FDABA94-0220-3BCC-E25C-5BC5247908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389892" y="5910378"/>
            <a:ext cx="595522" cy="179780"/>
          </a:xfrm>
          <a:prstGeom prst="rect">
            <a:avLst/>
          </a:pr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363A11CB-CEFF-8976-F401-62AA6350FB5A}"/>
              </a:ext>
            </a:extLst>
          </p:cNvPr>
          <p:cNvSpPr txBox="1"/>
          <p:nvPr/>
        </p:nvSpPr>
        <p:spPr>
          <a:xfrm>
            <a:off x="281890" y="2228849"/>
            <a:ext cx="7353299" cy="1015663"/>
          </a:xfrm>
          <a:prstGeom prst="rect">
            <a:avLst/>
          </a:prstGeom>
          <a:noFill/>
        </p:spPr>
        <p:txBody>
          <a:bodyPr wrap="square">
            <a:spAutoFit/>
          </a:bodyPr>
          <a:lstStyle/>
          <a:p>
            <a:pPr>
              <a:spcBef>
                <a:spcPts val="600"/>
              </a:spcBef>
            </a:pPr>
            <a:r>
              <a:rPr lang="lv-LV" sz="2000" b="1" dirty="0"/>
              <a:t>Viņš arī brīdināja viņus par briesmām. Un tās ir, tās pašas, ar ko mums jāsaskaras šodien, ka pārtraucam būt uzticīgi Dievam, ja Dieva uzticību atlīdzinām ar neuzticēšanos Viņam.</a:t>
            </a:r>
            <a:endParaRPr lang="es-ES" sz="2000" b="1" dirty="0"/>
          </a:p>
        </p:txBody>
      </p:sp>
      <p:sp>
        <p:nvSpPr>
          <p:cNvPr id="10" name="CuadroTexto 9">
            <a:extLst>
              <a:ext uri="{FF2B5EF4-FFF2-40B4-BE49-F238E27FC236}">
                <a16:creationId xmlns:a16="http://schemas.microsoft.com/office/drawing/2014/main" id="{A5080EC1-0D66-56DD-6902-B3A6865C3E1C}"/>
              </a:ext>
            </a:extLst>
          </p:cNvPr>
          <p:cNvSpPr txBox="1"/>
          <p:nvPr/>
        </p:nvSpPr>
        <p:spPr>
          <a:xfrm>
            <a:off x="281889" y="1166074"/>
            <a:ext cx="7353299" cy="1015663"/>
          </a:xfrm>
          <a:prstGeom prst="rect">
            <a:avLst/>
          </a:prstGeom>
          <a:noFill/>
        </p:spPr>
        <p:txBody>
          <a:bodyPr wrap="square">
            <a:spAutoFit/>
          </a:bodyPr>
          <a:lstStyle/>
          <a:p>
            <a:pPr>
              <a:spcBef>
                <a:spcPts val="600"/>
              </a:spcBef>
            </a:pPr>
            <a:r>
              <a:rPr lang="lv-LV" sz="2000" b="1" dirty="0"/>
              <a:t>Spēja sasniegt uzvaru nebija viņos, bet Dievā. Tāpēc viņš atgādināja viņiem par Dieva jau pierādīto uzticību un iedrošināja, ka Dievs ir un paliek uzticīgs.</a:t>
            </a:r>
          </a:p>
        </p:txBody>
      </p:sp>
    </p:spTree>
    <p:extLst>
      <p:ext uri="{BB962C8B-B14F-4D97-AF65-F5344CB8AC3E}">
        <p14:creationId xmlns:p14="http://schemas.microsoft.com/office/powerpoint/2010/main" val="235766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ppt_w/2"/>
                                          </p:val>
                                        </p:tav>
                                        <p:tav tm="100000">
                                          <p:val>
                                            <p:strVal val="#ppt_x"/>
                                          </p:val>
                                        </p:tav>
                                      </p:tavLst>
                                    </p:anim>
                                    <p:anim calcmode="lin" valueType="num">
                                      <p:cBhvr>
                                        <p:cTn id="35" dur="500" fill="hold"/>
                                        <p:tgtEl>
                                          <p:spTgt spid="8"/>
                                        </p:tgtEl>
                                        <p:attrNameLst>
                                          <p:attrName>ppt_y</p:attrName>
                                        </p:attrNameLst>
                                      </p:cBhvr>
                                      <p:tavLst>
                                        <p:tav tm="0">
                                          <p:val>
                                            <p:strVal val="#ppt_y"/>
                                          </p:val>
                                        </p:tav>
                                        <p:tav tm="100000">
                                          <p:val>
                                            <p:strVal val="#ppt_y"/>
                                          </p:val>
                                        </p:tav>
                                      </p:tavLst>
                                    </p:anim>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left)">
                                      <p:cBhvr>
                                        <p:cTn id="41" dur="500"/>
                                        <p:tgtEl>
                                          <p:spTgt spid="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8"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ppt_w/2"/>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wipe(left)">
                                      <p:cBhvr>
                                        <p:cTn id="53" dur="500"/>
                                        <p:tgtEl>
                                          <p:spTgt spid="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ppt_x</p:attrName>
                                        </p:attrNameLst>
                                      </p:cBhvr>
                                      <p:tavLst>
                                        <p:tav tm="0">
                                          <p:val>
                                            <p:strVal val="#ppt_x-#ppt_w/2"/>
                                          </p:val>
                                        </p:tav>
                                        <p:tav tm="100000">
                                          <p:val>
                                            <p:strVal val="#ppt_x"/>
                                          </p:val>
                                        </p:tav>
                                      </p:tavLst>
                                    </p:anim>
                                    <p:anim calcmode="lin" valueType="num">
                                      <p:cBhvr>
                                        <p:cTn id="59" dur="500" fill="hold"/>
                                        <p:tgtEl>
                                          <p:spTgt spid="16"/>
                                        </p:tgtEl>
                                        <p:attrNameLst>
                                          <p:attrName>ppt_y</p:attrName>
                                        </p:attrNameLst>
                                      </p:cBhvr>
                                      <p:tavLst>
                                        <p:tav tm="0">
                                          <p:val>
                                            <p:strVal val="#ppt_y"/>
                                          </p:val>
                                        </p:tav>
                                        <p:tav tm="100000">
                                          <p:val>
                                            <p:strVal val="#ppt_y"/>
                                          </p:val>
                                        </p:tav>
                                      </p:tavLst>
                                    </p:anim>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strVal val="#ppt_h"/>
                                          </p:val>
                                        </p:tav>
                                        <p:tav tm="100000">
                                          <p:val>
                                            <p:strVal val="#ppt_h"/>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7"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ppt_x</p:attrName>
                                        </p:attrNameLst>
                                      </p:cBhvr>
                                      <p:tavLst>
                                        <p:tav tm="0">
                                          <p:val>
                                            <p:strVal val="#ppt_x-#ppt_w/2"/>
                                          </p:val>
                                        </p:tav>
                                        <p:tav tm="100000">
                                          <p:val>
                                            <p:strVal val="#ppt_x"/>
                                          </p:val>
                                        </p:tav>
                                      </p:tavLst>
                                    </p:anim>
                                    <p:anim calcmode="lin" valueType="num">
                                      <p:cBhvr>
                                        <p:cTn id="71" dur="500" fill="hold"/>
                                        <p:tgtEl>
                                          <p:spTgt spid="21"/>
                                        </p:tgtEl>
                                        <p:attrNameLst>
                                          <p:attrName>ppt_y</p:attrName>
                                        </p:attrNameLst>
                                      </p:cBhvr>
                                      <p:tavLst>
                                        <p:tav tm="0">
                                          <p:val>
                                            <p:strVal val="#ppt_y"/>
                                          </p:val>
                                        </p:tav>
                                        <p:tav tm="100000">
                                          <p:val>
                                            <p:strVal val="#ppt_y"/>
                                          </p:val>
                                        </p:tav>
                                      </p:tavLst>
                                    </p:anim>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strVal val="#ppt_h"/>
                                          </p:val>
                                        </p:tav>
                                        <p:tav tm="100000">
                                          <p:val>
                                            <p:strVal val="#ppt_h"/>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7" presetClass="entr" presetSubtype="8"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ppt_x</p:attrName>
                                        </p:attrNameLst>
                                      </p:cBhvr>
                                      <p:tavLst>
                                        <p:tav tm="0">
                                          <p:val>
                                            <p:strVal val="#ppt_x-#ppt_w/2"/>
                                          </p:val>
                                        </p:tav>
                                        <p:tav tm="100000">
                                          <p:val>
                                            <p:strVal val="#ppt_x"/>
                                          </p:val>
                                        </p:tav>
                                      </p:tavLst>
                                    </p:anim>
                                    <p:anim calcmode="lin" valueType="num">
                                      <p:cBhvr>
                                        <p:cTn id="83" dur="500" fill="hold"/>
                                        <p:tgtEl>
                                          <p:spTgt spid="18"/>
                                        </p:tgtEl>
                                        <p:attrNameLst>
                                          <p:attrName>ppt_y</p:attrName>
                                        </p:attrNameLst>
                                      </p:cBhvr>
                                      <p:tavLst>
                                        <p:tav tm="0">
                                          <p:val>
                                            <p:strVal val="#ppt_y"/>
                                          </p:val>
                                        </p:tav>
                                        <p:tav tm="100000">
                                          <p:val>
                                            <p:strVal val="#ppt_y"/>
                                          </p:val>
                                        </p:tav>
                                      </p:tavLst>
                                    </p:anim>
                                    <p:anim calcmode="lin" valueType="num">
                                      <p:cBhvr>
                                        <p:cTn id="84" dur="500" fill="hold"/>
                                        <p:tgtEl>
                                          <p:spTgt spid="18"/>
                                        </p:tgtEl>
                                        <p:attrNameLst>
                                          <p:attrName>ppt_w</p:attrName>
                                        </p:attrNameLst>
                                      </p:cBhvr>
                                      <p:tavLst>
                                        <p:tav tm="0">
                                          <p:val>
                                            <p:fltVal val="0"/>
                                          </p:val>
                                        </p:tav>
                                        <p:tav tm="100000">
                                          <p:val>
                                            <p:strVal val="#ppt_w"/>
                                          </p:val>
                                        </p:tav>
                                      </p:tavLst>
                                    </p:anim>
                                    <p:anim calcmode="lin" valueType="num">
                                      <p:cBhvr>
                                        <p:cTn id="85" dur="500" fill="hold"/>
                                        <p:tgtEl>
                                          <p:spTgt spid="18"/>
                                        </p:tgtEl>
                                        <p:attrNameLst>
                                          <p:attrName>ppt_h</p:attrName>
                                        </p:attrNameLst>
                                      </p:cBhvr>
                                      <p:tavLst>
                                        <p:tav tm="0">
                                          <p:val>
                                            <p:strVal val="#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left)">
                                      <p:cBhvr>
                                        <p:cTn id="8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9CE928C-9EB9-E8AD-59E2-C31A0B52B1AE}"/>
              </a:ext>
            </a:extLst>
          </p:cNvPr>
          <p:cNvSpPr>
            <a:spLocks noGrp="1" noRot="1" noMove="1" noResize="1" noEditPoints="1" noAdjustHandles="1" noChangeArrowheads="1" noChangeShapeType="1"/>
          </p:cNvSpPr>
          <p:nvPr/>
        </p:nvSpPr>
        <p:spPr>
          <a:xfrm>
            <a:off x="0" y="0"/>
            <a:ext cx="12191999" cy="1273308"/>
          </a:xfrm>
          <a:prstGeom prst="rect">
            <a:avLst/>
          </a:prstGeom>
          <a:blipFill dpi="0"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4D07290-EF68-C9EF-5EE9-C6697885A4A3}"/>
              </a:ext>
            </a:extLst>
          </p:cNvPr>
          <p:cNvSpPr txBox="1"/>
          <p:nvPr/>
        </p:nvSpPr>
        <p:spPr>
          <a:xfrm>
            <a:off x="0" y="0"/>
            <a:ext cx="12192000" cy="769441"/>
          </a:xfrm>
          <a:prstGeom prst="rect">
            <a:avLst/>
          </a:prstGeom>
          <a:noFill/>
        </p:spPr>
        <p:txBody>
          <a:bodyPr wrap="square">
            <a:spAutoFit/>
          </a:bodyPr>
          <a:lstStyle/>
          <a:p>
            <a:pPr algn="ctr"/>
            <a:r>
              <a:rPr lang="lv-LV" sz="4400" b="1" spc="600" dirty="0">
                <a:ln w="6600">
                  <a:solidFill>
                    <a:schemeClr val="accent2"/>
                  </a:solidFill>
                  <a:prstDash val="solid"/>
                </a:ln>
                <a:solidFill>
                  <a:srgbClr val="FFFFFF"/>
                </a:solidFill>
                <a:effectLst>
                  <a:outerShdw dist="38100" dir="2700000" algn="tl" rotWithShape="0">
                    <a:schemeClr val="accent2"/>
                  </a:outerShdw>
                </a:effectLst>
              </a:rPr>
              <a:t>DIEVA UZTICĪBA</a:t>
            </a:r>
            <a:endParaRPr lang="es-ES" sz="44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4908BDDB-D0E8-3300-418B-2F05E3F672AF}"/>
              </a:ext>
            </a:extLst>
          </p:cNvPr>
          <p:cNvSpPr txBox="1"/>
          <p:nvPr/>
        </p:nvSpPr>
        <p:spPr>
          <a:xfrm>
            <a:off x="733425" y="647997"/>
            <a:ext cx="10725150" cy="646331"/>
          </a:xfrm>
          <a:prstGeom prst="rect">
            <a:avLst/>
          </a:prstGeom>
          <a:noFill/>
        </p:spPr>
        <p:txBody>
          <a:bodyPr wrap="square">
            <a:spAutoFit/>
          </a:bodyPr>
          <a:lstStyle/>
          <a:p>
            <a:pPr algn="ctr"/>
            <a:r>
              <a:rPr lang="lv-LV" b="1" dirty="0">
                <a:solidFill>
                  <a:srgbClr val="FADFBE"/>
                </a:solidFill>
                <a:effectLst>
                  <a:outerShdw blurRad="38100" dist="38100" dir="2700000" algn="tl">
                    <a:srgbClr val="000000">
                      <a:alpha val="43137"/>
                    </a:srgbClr>
                  </a:outerShdw>
                </a:effectLst>
                <a:latin typeface="Comic Sans MS" panose="030F0702030302020204" pitchFamily="66" charset="0"/>
              </a:rPr>
              <a:t>“Un netrūka neviena vārda no visiem labiem vārdiem, ko Tas Kungs uz Israēla namu bija runājis, - viss īstenojās, kā bija teikts.” </a:t>
            </a:r>
            <a:r>
              <a:rPr lang="lv-LV" sz="1400" b="1" dirty="0">
                <a:solidFill>
                  <a:srgbClr val="FADFBE"/>
                </a:solidFill>
                <a:effectLst>
                  <a:outerShdw blurRad="38100" dist="38100" dir="2700000" algn="tl">
                    <a:srgbClr val="000000">
                      <a:alpha val="43137"/>
                    </a:srgbClr>
                  </a:outerShdw>
                </a:effectLst>
                <a:latin typeface="Comic Sans MS" panose="030F0702030302020204" pitchFamily="66" charset="0"/>
              </a:rPr>
              <a:t>(Jozua 21:45)</a:t>
            </a:r>
          </a:p>
        </p:txBody>
      </p:sp>
      <p:sp>
        <p:nvSpPr>
          <p:cNvPr id="6" name="CuadroTexto 5">
            <a:extLst>
              <a:ext uri="{FF2B5EF4-FFF2-40B4-BE49-F238E27FC236}">
                <a16:creationId xmlns:a16="http://schemas.microsoft.com/office/drawing/2014/main" id="{C9E225F0-C299-60A6-B7AE-4C8F11772913}"/>
              </a:ext>
            </a:extLst>
          </p:cNvPr>
          <p:cNvSpPr txBox="1"/>
          <p:nvPr/>
        </p:nvSpPr>
        <p:spPr>
          <a:xfrm>
            <a:off x="126311" y="1301826"/>
            <a:ext cx="12065688" cy="707886"/>
          </a:xfrm>
          <a:prstGeom prst="rect">
            <a:avLst/>
          </a:prstGeom>
          <a:noFill/>
        </p:spPr>
        <p:txBody>
          <a:bodyPr wrap="square" rtlCol="0">
            <a:spAutoFit/>
          </a:bodyPr>
          <a:lstStyle/>
          <a:p>
            <a:pPr>
              <a:spcBef>
                <a:spcPts val="600"/>
              </a:spcBef>
            </a:pPr>
            <a:r>
              <a:rPr lang="lv-LV" sz="2000" b="1" dirty="0"/>
              <a:t>Dievs bija devis Israēlim „</a:t>
            </a:r>
            <a:r>
              <a:rPr lang="lv-LV" sz="2000" b="1" i="1" dirty="0"/>
              <a:t>visu</a:t>
            </a:r>
            <a:r>
              <a:rPr lang="lv-LV" sz="2000" b="1" dirty="0"/>
              <a:t> zemi” (Joz. 21:43) un nodevis viņu rokās „</a:t>
            </a:r>
            <a:r>
              <a:rPr lang="lv-LV" sz="2000" b="1" i="1" dirty="0"/>
              <a:t>visus</a:t>
            </a:r>
            <a:r>
              <a:rPr lang="lv-LV" sz="2000" b="1" dirty="0"/>
              <a:t> viņu ienaidniekus” (Joz. 21:44), tāpēc „</a:t>
            </a:r>
            <a:r>
              <a:rPr lang="lv-LV" sz="2000" b="1" i="1" dirty="0"/>
              <a:t>viss </a:t>
            </a:r>
            <a:r>
              <a:rPr lang="lv-LV" sz="2000" b="1" dirty="0"/>
              <a:t>piepildījās” (Joz. 21:45).</a:t>
            </a:r>
          </a:p>
        </p:txBody>
      </p:sp>
      <p:pic>
        <p:nvPicPr>
          <p:cNvPr id="4" name="Imagen 3" descr="Una manada de vacas en el campo&#10;&#10;El contenido generado por IA puede ser incorrecto.">
            <a:extLst>
              <a:ext uri="{FF2B5EF4-FFF2-40B4-BE49-F238E27FC236}">
                <a16:creationId xmlns:a16="http://schemas.microsoft.com/office/drawing/2014/main" id="{BB96CE4E-9044-EFC7-38EE-32F85472A7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1977" y="2038230"/>
            <a:ext cx="6416407" cy="3427149"/>
          </a:xfrm>
          <a:prstGeom prst="rect">
            <a:avLst/>
          </a:prstGeom>
          <a:solidFill>
            <a:srgbClr val="FFFFFF">
              <a:shade val="85000"/>
            </a:srgbClr>
          </a:solidFill>
          <a:ln w="88900" cap="sq">
            <a:solidFill>
              <a:srgbClr val="F8CF9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738BE8E6-65F5-759E-CB4F-0CEAEE5740A7}"/>
              </a:ext>
            </a:extLst>
          </p:cNvPr>
          <p:cNvSpPr txBox="1"/>
          <p:nvPr/>
        </p:nvSpPr>
        <p:spPr>
          <a:xfrm>
            <a:off x="126311" y="2183625"/>
            <a:ext cx="5082687" cy="2554545"/>
          </a:xfrm>
          <a:prstGeom prst="rect">
            <a:avLst/>
          </a:prstGeom>
          <a:noFill/>
        </p:spPr>
        <p:txBody>
          <a:bodyPr wrap="square">
            <a:spAutoFit/>
          </a:bodyPr>
          <a:lstStyle/>
          <a:p>
            <a:pPr>
              <a:spcBef>
                <a:spcPts val="600"/>
              </a:spcBef>
            </a:pPr>
            <a:r>
              <a:rPr lang="lv-LV" sz="2000" b="1" dirty="0"/>
              <a:t>Atkārtotais vārds „visu” apstiprina Dieva uzticību Savam solījumu piepildījumam. Dievs bija uzvarējis viņu ienaidniekus. Viņi varēja apdzīvot zemi, jo Dievs to bija devis. Viņi varēja būt droši, ka varēs izdzīt kanāniešus, kuri joprojām apdzīvoja zemi. Dievs līdz šim bija izpildījis Savus solījumus un turpinās tos izpildīt arī nākotnē.</a:t>
            </a:r>
          </a:p>
        </p:txBody>
      </p:sp>
      <p:sp>
        <p:nvSpPr>
          <p:cNvPr id="10" name="CuadroTexto 9">
            <a:extLst>
              <a:ext uri="{FF2B5EF4-FFF2-40B4-BE49-F238E27FC236}">
                <a16:creationId xmlns:a16="http://schemas.microsoft.com/office/drawing/2014/main" id="{159BA1D1-2B58-25CF-FBEF-903E84580D57}"/>
              </a:ext>
            </a:extLst>
          </p:cNvPr>
          <p:cNvSpPr txBox="1"/>
          <p:nvPr/>
        </p:nvSpPr>
        <p:spPr>
          <a:xfrm>
            <a:off x="5581976" y="5526357"/>
            <a:ext cx="6610023" cy="1323439"/>
          </a:xfrm>
          <a:prstGeom prst="rect">
            <a:avLst/>
          </a:prstGeom>
          <a:noFill/>
        </p:spPr>
        <p:txBody>
          <a:bodyPr wrap="square">
            <a:spAutoFit/>
          </a:bodyPr>
          <a:lstStyle/>
          <a:p>
            <a:pPr>
              <a:spcBef>
                <a:spcPts val="600"/>
              </a:spcBef>
            </a:pPr>
            <a:r>
              <a:rPr lang="lv-LV" sz="2000" b="1" dirty="0"/>
              <a:t>Tas viss atiprina mūs. Dievs joprojām ir uzticīgs (5. Moz. 7:9; Ps. 117:2; Raudu dz. 3:22-23). Viņš ir apsolījis, ka glābs un dos mums zemi par mantojumu. Viņš to izpildīs (Fil. 1:6; 1. Pēt. 1:5; Ps. 37:29).</a:t>
            </a:r>
          </a:p>
        </p:txBody>
      </p:sp>
      <p:pic>
        <p:nvPicPr>
          <p:cNvPr id="12" name="Imagen 11" descr="Un grupo de personas en medio de varios árboles&#10;&#10;El contenido generado por IA puede ser incorrecto.">
            <a:extLst>
              <a:ext uri="{FF2B5EF4-FFF2-40B4-BE49-F238E27FC236}">
                <a16:creationId xmlns:a16="http://schemas.microsoft.com/office/drawing/2014/main" id="{ECB243C1-F030-D0E7-B7CB-AC0490FB088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84089" y="5179812"/>
            <a:ext cx="5175518" cy="1504768"/>
          </a:xfrm>
          <a:prstGeom prst="rect">
            <a:avLst/>
          </a:prstGeom>
          <a:ln w="38100" cap="sq">
            <a:solidFill>
              <a:srgbClr val="FFFF6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439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0-#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F0D3213-80EB-CAA2-F9B0-7CB7B88183B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C130B37-8B02-79D2-C7AE-A9C676BF0501}"/>
              </a:ext>
            </a:extLst>
          </p:cNvPr>
          <p:cNvSpPr txBox="1"/>
          <p:nvPr/>
        </p:nvSpPr>
        <p:spPr>
          <a:xfrm>
            <a:off x="0" y="-31530"/>
            <a:ext cx="12192000" cy="769441"/>
          </a:xfrm>
          <a:prstGeom prst="rect">
            <a:avLst/>
          </a:prstGeom>
          <a:noFill/>
        </p:spPr>
        <p:txBody>
          <a:bodyPr wrap="square">
            <a:spAutoFit/>
          </a:bodyPr>
          <a:lstStyle/>
          <a:p>
            <a:pPr algn="ctr"/>
            <a:r>
              <a:rPr lang="lv-LV"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KO DIEVS PAVEICIS UN KO VIŅŠ DARĪS</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0ECC794A-128B-FD1F-AAAB-D4C588B0305D}"/>
              </a:ext>
            </a:extLst>
          </p:cNvPr>
          <p:cNvSpPr txBox="1"/>
          <p:nvPr/>
        </p:nvSpPr>
        <p:spPr>
          <a:xfrm>
            <a:off x="0" y="704736"/>
            <a:ext cx="12192000" cy="646331"/>
          </a:xfrm>
          <a:prstGeom prst="rect">
            <a:avLst/>
          </a:prstGeom>
          <a:solidFill>
            <a:schemeClr val="accent1">
              <a:lumMod val="20000"/>
              <a:lumOff val="80000"/>
            </a:schemeClr>
          </a:solidFill>
        </p:spPr>
        <p:txBody>
          <a:bodyPr wrap="square">
            <a:spAutoFit/>
            <a:scene3d>
              <a:camera prst="orthographicFront"/>
              <a:lightRig rig="threePt" dir="t"/>
            </a:scene3d>
            <a:sp3d extrusionH="57150">
              <a:bevelT w="38100" h="38100"/>
            </a:sp3d>
          </a:bodyPr>
          <a:lstStyle/>
          <a:p>
            <a:pPr algn="ctr"/>
            <a:r>
              <a:rPr lang="lv-LV" b="1" dirty="0">
                <a:solidFill>
                  <a:schemeClr val="accent1">
                    <a:lumMod val="50000"/>
                  </a:schemeClr>
                </a:solidFill>
                <a:latin typeface="Comic Sans MS" panose="030F0702030302020204" pitchFamily="66" charset="0"/>
              </a:rPr>
              <a:t>“Un jūs visu esat redzējuši, ko Tas Kungs, jūsu Dievs, ir darījis visām šīm tautām jūsu priekšā, jo Tas Kungs bija tas, kas pats par jums karoja.” </a:t>
            </a:r>
            <a:r>
              <a:rPr lang="lv-LV" sz="1400" b="1" dirty="0">
                <a:solidFill>
                  <a:schemeClr val="accent1">
                    <a:lumMod val="50000"/>
                  </a:schemeClr>
                </a:solidFill>
                <a:latin typeface="Comic Sans MS" panose="030F0702030302020204" pitchFamily="66" charset="0"/>
              </a:rPr>
              <a:t>(Jozua 23:3)</a:t>
            </a:r>
          </a:p>
        </p:txBody>
      </p:sp>
      <p:sp>
        <p:nvSpPr>
          <p:cNvPr id="5" name="CuadroTexto 4">
            <a:extLst>
              <a:ext uri="{FF2B5EF4-FFF2-40B4-BE49-F238E27FC236}">
                <a16:creationId xmlns:a16="http://schemas.microsoft.com/office/drawing/2014/main" id="{0E846D96-FE68-AE4C-6A71-1C86F2994B4A}"/>
              </a:ext>
            </a:extLst>
          </p:cNvPr>
          <p:cNvSpPr txBox="1"/>
          <p:nvPr/>
        </p:nvSpPr>
        <p:spPr>
          <a:xfrm>
            <a:off x="145916" y="1647589"/>
            <a:ext cx="3095602" cy="1323439"/>
          </a:xfrm>
          <a:prstGeom prst="rect">
            <a:avLst/>
          </a:prstGeom>
          <a:noFill/>
        </p:spPr>
        <p:txBody>
          <a:bodyPr wrap="square" rtlCol="0">
            <a:spAutoFit/>
          </a:bodyPr>
          <a:lstStyle/>
          <a:p>
            <a:pPr>
              <a:spcBef>
                <a:spcPts val="600"/>
              </a:spcBef>
            </a:pPr>
            <a:r>
              <a:rPr lang="lv-LV" sz="2000" b="1" dirty="0"/>
              <a:t>Sarunā ar vecajiem, Jozua iesāk stāstīt par to, ko Dievs jau ir darījis un ko Viņš vēl darīs:</a:t>
            </a:r>
          </a:p>
        </p:txBody>
      </p:sp>
      <p:sp>
        <p:nvSpPr>
          <p:cNvPr id="8" name="Rectángulo: esquinas redondeadas 7">
            <a:extLst>
              <a:ext uri="{FF2B5EF4-FFF2-40B4-BE49-F238E27FC236}">
                <a16:creationId xmlns:a16="http://schemas.microsoft.com/office/drawing/2014/main" id="{77A09CBC-F59F-6FB7-7BBB-184644D50600}"/>
              </a:ext>
            </a:extLst>
          </p:cNvPr>
          <p:cNvSpPr/>
          <p:nvPr/>
        </p:nvSpPr>
        <p:spPr>
          <a:xfrm>
            <a:off x="3506472" y="1497395"/>
            <a:ext cx="1825937" cy="1220390"/>
          </a:xfrm>
          <a:prstGeom prst="roundRect">
            <a:avLst>
              <a:gd name="adj" fmla="val 10000"/>
            </a:avLst>
          </a:prstGeom>
          <a: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t="-6000" b="-6000"/>
            </a:stretch>
          </a:blipFill>
          <a:scene3d>
            <a:camera prst="orthographicFront"/>
            <a:lightRig rig="threePt" dir="t">
              <a:rot lat="0" lon="0" rev="7500000"/>
            </a:lightRig>
          </a:scene3d>
          <a:sp3d z="-152400" extrusionH="63500" contourW="25400" prstMaterial="matte">
            <a:bevelT w="152400" h="50800" prst="softRound"/>
            <a:contourClr>
              <a:schemeClr val="accent6"/>
            </a:contourClr>
          </a:sp3d>
        </p:spPr>
        <p:style>
          <a:lnRef idx="0">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s-ES" dirty="0"/>
          </a:p>
        </p:txBody>
      </p:sp>
      <p:sp>
        <p:nvSpPr>
          <p:cNvPr id="10" name="Forma libre: forma 9">
            <a:extLst>
              <a:ext uri="{FF2B5EF4-FFF2-40B4-BE49-F238E27FC236}">
                <a16:creationId xmlns:a16="http://schemas.microsoft.com/office/drawing/2014/main" id="{2A4BB6D0-6B06-C3A2-1A49-8A18E9A69F58}"/>
              </a:ext>
            </a:extLst>
          </p:cNvPr>
          <p:cNvSpPr/>
          <p:nvPr/>
        </p:nvSpPr>
        <p:spPr>
          <a:xfrm>
            <a:off x="3603157"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04324" tIns="104324" rIns="104324" bIns="104324"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Viņš ir cīnījies pret tautām</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(Jo</a:t>
            </a:r>
            <a:r>
              <a:rPr lang="lv-LV" sz="1800" b="1" kern="1200" dirty="0">
                <a:effectLst>
                  <a:outerShdw blurRad="38100" dist="38100" dir="2700000" algn="tl">
                    <a:srgbClr val="000000">
                      <a:alpha val="43137"/>
                    </a:srgbClr>
                  </a:outerShdw>
                </a:effectLst>
              </a:rPr>
              <a:t>z</a:t>
            </a:r>
            <a:r>
              <a:rPr lang="es-ES" sz="1800" b="1" kern="1200" dirty="0">
                <a:effectLst>
                  <a:outerShdw blurRad="38100" dist="38100" dir="2700000" algn="tl">
                    <a:srgbClr val="000000">
                      <a:alpha val="43137"/>
                    </a:srgbClr>
                  </a:outerShdw>
                </a:effectLst>
              </a:rPr>
              <a:t>. 23:3)</a:t>
            </a:r>
            <a:endParaRPr lang="es-ES" sz="1800" kern="1200" dirty="0">
              <a:effectLst>
                <a:outerShdw blurRad="38100" dist="38100" dir="2700000" algn="tl">
                  <a:srgbClr val="000000">
                    <a:alpha val="43137"/>
                  </a:srgbClr>
                </a:outerShdw>
              </a:effectLst>
            </a:endParaRPr>
          </a:p>
        </p:txBody>
      </p:sp>
      <p:sp>
        <p:nvSpPr>
          <p:cNvPr id="12" name="Forma libre: forma 11">
            <a:extLst>
              <a:ext uri="{FF2B5EF4-FFF2-40B4-BE49-F238E27FC236}">
                <a16:creationId xmlns:a16="http://schemas.microsoft.com/office/drawing/2014/main" id="{69F8A6A2-C920-425D-D1D1-DA4FDE7283BD}"/>
              </a:ext>
            </a:extLst>
          </p:cNvPr>
          <p:cNvSpPr/>
          <p:nvPr/>
        </p:nvSpPr>
        <p:spPr>
          <a:xfrm>
            <a:off x="5754322" y="1888216"/>
            <a:ext cx="421912" cy="438747"/>
          </a:xfrm>
          <a:custGeom>
            <a:avLst/>
            <a:gdLst>
              <a:gd name="connsiteX0" fmla="*/ 0 w 421912"/>
              <a:gd name="connsiteY0" fmla="*/ 87749 h 438747"/>
              <a:gd name="connsiteX1" fmla="*/ 210956 w 421912"/>
              <a:gd name="connsiteY1" fmla="*/ 87749 h 438747"/>
              <a:gd name="connsiteX2" fmla="*/ 210956 w 421912"/>
              <a:gd name="connsiteY2" fmla="*/ 0 h 438747"/>
              <a:gd name="connsiteX3" fmla="*/ 421912 w 421912"/>
              <a:gd name="connsiteY3" fmla="*/ 219374 h 438747"/>
              <a:gd name="connsiteX4" fmla="*/ 210956 w 421912"/>
              <a:gd name="connsiteY4" fmla="*/ 438747 h 438747"/>
              <a:gd name="connsiteX5" fmla="*/ 210956 w 421912"/>
              <a:gd name="connsiteY5" fmla="*/ 350998 h 438747"/>
              <a:gd name="connsiteX6" fmla="*/ 0 w 421912"/>
              <a:gd name="connsiteY6" fmla="*/ 350998 h 438747"/>
              <a:gd name="connsiteX7" fmla="*/ 0 w 421912"/>
              <a:gd name="connsiteY7" fmla="*/ 87749 h 4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12" h="438747">
                <a:moveTo>
                  <a:pt x="0" y="87749"/>
                </a:moveTo>
                <a:lnTo>
                  <a:pt x="210956" y="87749"/>
                </a:lnTo>
                <a:lnTo>
                  <a:pt x="210956" y="0"/>
                </a:lnTo>
                <a:lnTo>
                  <a:pt x="421912" y="219374"/>
                </a:lnTo>
                <a:lnTo>
                  <a:pt x="210956" y="438747"/>
                </a:lnTo>
                <a:lnTo>
                  <a:pt x="210956" y="350998"/>
                </a:lnTo>
                <a:lnTo>
                  <a:pt x="0" y="350998"/>
                </a:lnTo>
                <a:lnTo>
                  <a:pt x="0" y="87749"/>
                </a:lnTo>
                <a:close/>
              </a:path>
            </a:pathLst>
          </a:custGeom>
          <a:solidFill>
            <a:schemeClr val="accent6"/>
          </a:solidFill>
          <a:scene3d>
            <a:camera prst="orthographicFront"/>
            <a:lightRig rig="threePt" dir="t">
              <a:rot lat="0" lon="0" rev="7500000"/>
            </a:lightRig>
          </a:scene3d>
          <a:sp3d z="-70000" extrusionH="63500" prstMaterial="matte">
            <a:bevelT w="88900" h="6350" prst="artDeco"/>
            <a:contourClr>
              <a:schemeClr val="bg1"/>
            </a:contourClr>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0" tIns="87749" rIns="126574" bIns="87749" numCol="1" spcCol="1270" anchor="ctr" anchorCtr="0">
            <a:noAutofit/>
          </a:bodyPr>
          <a:lstStyle/>
          <a:p>
            <a:pPr marL="0" lvl="0" indent="0" algn="ctr" defTabSz="622300">
              <a:lnSpc>
                <a:spcPct val="90000"/>
              </a:lnSpc>
              <a:spcBef>
                <a:spcPct val="0"/>
              </a:spcBef>
              <a:spcAft>
                <a:spcPct val="35000"/>
              </a:spcAft>
              <a:buNone/>
            </a:pPr>
            <a:endParaRPr lang="es-ES" sz="1400" kern="1200"/>
          </a:p>
        </p:txBody>
      </p:sp>
      <p:sp>
        <p:nvSpPr>
          <p:cNvPr id="13" name="Rectángulo: esquinas redondeadas 12">
            <a:extLst>
              <a:ext uri="{FF2B5EF4-FFF2-40B4-BE49-F238E27FC236}">
                <a16:creationId xmlns:a16="http://schemas.microsoft.com/office/drawing/2014/main" id="{FEBC1F79-A66F-BA83-2E60-E1C1824B847B}"/>
              </a:ext>
            </a:extLst>
          </p:cNvPr>
          <p:cNvSpPr/>
          <p:nvPr/>
        </p:nvSpPr>
        <p:spPr>
          <a:xfrm>
            <a:off x="6537874" y="1497395"/>
            <a:ext cx="1825937" cy="1220390"/>
          </a:xfrm>
          <a:prstGeom prst="roundRect">
            <a:avLst>
              <a:gd name="adj" fmla="val 10000"/>
            </a:avLst>
          </a:prstGeom>
          <a:blipFill dpi="0" rotWithShape="1">
            <a:blip r:embed="rId5" cstate="hqprint">
              <a:extLst>
                <a:ext uri="{28A0092B-C50C-407E-A947-70E740481C1C}">
                  <a14:useLocalDpi xmlns:a14="http://schemas.microsoft.com/office/drawing/2010/main"/>
                </a:ext>
              </a:extLst>
            </a:blip>
            <a:srcRect/>
            <a:stretch>
              <a:fillRect b="789"/>
            </a:stretch>
          </a:blipFill>
          <a:scene3d>
            <a:camera prst="orthographicFront"/>
            <a:lightRig rig="threePt" dir="t">
              <a:rot lat="0" lon="0" rev="7500000"/>
            </a:lightRig>
          </a:scene3d>
          <a:sp3d z="-152400" extrusionH="63500" contourW="25400" prstMaterial="matte">
            <a:bevelT w="152400" h="50800" prst="softRound"/>
            <a:contourClr>
              <a:schemeClr val="accent1">
                <a:lumMod val="75000"/>
              </a:schemeClr>
            </a:contourClr>
          </a:sp3d>
        </p:spPr>
        <p:style>
          <a:lnRef idx="0">
            <a:schemeClr val="lt1">
              <a:hueOff val="0"/>
              <a:satOff val="0"/>
              <a:lumOff val="0"/>
              <a:alphaOff val="0"/>
            </a:schemeClr>
          </a:lnRef>
          <a:fillRef idx="1">
            <a:scrgbClr r="0" g="0" b="0"/>
          </a:fillRef>
          <a:effectRef idx="0">
            <a:schemeClr val="accent3">
              <a:tint val="50000"/>
              <a:hueOff val="-6150115"/>
              <a:satOff val="-27578"/>
              <a:lumOff val="2329"/>
              <a:alphaOff val="0"/>
            </a:schemeClr>
          </a:effectRef>
          <a:fontRef idx="minor">
            <a:schemeClr val="lt1">
              <a:hueOff val="0"/>
              <a:satOff val="0"/>
              <a:lumOff val="0"/>
              <a:alphaOff val="0"/>
            </a:schemeClr>
          </a:fontRef>
        </p:style>
        <p:txBody>
          <a:bodyPr/>
          <a:lstStyle/>
          <a:p>
            <a:endParaRPr lang="es-ES"/>
          </a:p>
        </p:txBody>
      </p:sp>
      <p:sp>
        <p:nvSpPr>
          <p:cNvPr id="14" name="Forma libre: forma 13">
            <a:extLst>
              <a:ext uri="{FF2B5EF4-FFF2-40B4-BE49-F238E27FC236}">
                <a16:creationId xmlns:a16="http://schemas.microsoft.com/office/drawing/2014/main" id="{E6F515DC-C6C0-9C7D-F33F-DC947BBED5CD}"/>
              </a:ext>
            </a:extLst>
          </p:cNvPr>
          <p:cNvSpPr/>
          <p:nvPr/>
        </p:nvSpPr>
        <p:spPr>
          <a:xfrm>
            <a:off x="6634558"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1">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5999998"/>
              <a:satOff val="0"/>
              <a:lumOff val="-15000"/>
              <a:alphaOff val="0"/>
            </a:schemeClr>
          </a:fillRef>
          <a:effectRef idx="2">
            <a:schemeClr val="accent3">
              <a:hueOff val="-5999998"/>
              <a:satOff val="0"/>
              <a:lumOff val="-15000"/>
              <a:alphaOff val="0"/>
            </a:schemeClr>
          </a:effectRef>
          <a:fontRef idx="minor">
            <a:schemeClr val="lt1"/>
          </a:fontRef>
        </p:style>
        <p:txBody>
          <a:bodyPr spcFirstLastPara="0" vert="horz" wrap="square" lIns="104324" tIns="104324" rIns="104324" bIns="104324" numCol="1" spcCol="1270" anchor="ctr" anchorCtr="0">
            <a:noAutofit/>
          </a:bodyPr>
          <a:lstStyle/>
          <a:p>
            <a:pPr lvl="0" algn="ctr" defTabSz="800100">
              <a:lnSpc>
                <a:spcPct val="90000"/>
              </a:lnSpc>
              <a:spcBef>
                <a:spcPct val="0"/>
              </a:spcBef>
              <a:spcAft>
                <a:spcPct val="35000"/>
              </a:spcAft>
            </a:pPr>
            <a:r>
              <a:rPr lang="lv-LV" b="1" dirty="0">
                <a:effectLst>
                  <a:outerShdw blurRad="38100" dist="38100" dir="2700000" algn="tl">
                    <a:srgbClr val="000000">
                      <a:alpha val="43137"/>
                    </a:srgbClr>
                  </a:outerShdw>
                </a:effectLst>
              </a:rPr>
              <a:t>Viņš sadalīja zemi starp ciltīm           </a:t>
            </a:r>
            <a:r>
              <a:rPr lang="es-ES" sz="1800" b="1" kern="1200" dirty="0">
                <a:effectLst>
                  <a:outerShdw blurRad="38100" dist="38100" dir="2700000" algn="tl">
                    <a:srgbClr val="000000">
                      <a:alpha val="43137"/>
                    </a:srgbClr>
                  </a:outerShdw>
                </a:effectLst>
              </a:rPr>
              <a:t>(Jo</a:t>
            </a:r>
            <a:r>
              <a:rPr lang="lv-LV" sz="1800" b="1" kern="1200" dirty="0">
                <a:effectLst>
                  <a:outerShdw blurRad="38100" dist="38100" dir="2700000" algn="tl">
                    <a:srgbClr val="000000">
                      <a:alpha val="43137"/>
                    </a:srgbClr>
                  </a:outerShdw>
                </a:effectLst>
              </a:rPr>
              <a:t>z</a:t>
            </a:r>
            <a:r>
              <a:rPr lang="es-ES" sz="1800" b="1" kern="1200" dirty="0">
                <a:effectLst>
                  <a:outerShdw blurRad="38100" dist="38100" dir="2700000" algn="tl">
                    <a:srgbClr val="000000">
                      <a:alpha val="43137"/>
                    </a:srgbClr>
                  </a:outerShdw>
                </a:effectLst>
              </a:rPr>
              <a:t>. 23:4)</a:t>
            </a:r>
            <a:endParaRPr lang="es-ES" sz="1800" kern="1200" dirty="0">
              <a:effectLst>
                <a:outerShdw blurRad="38100" dist="38100" dir="2700000" algn="tl">
                  <a:srgbClr val="000000">
                    <a:alpha val="43137"/>
                  </a:srgbClr>
                </a:outerShdw>
              </a:effectLst>
            </a:endParaRPr>
          </a:p>
        </p:txBody>
      </p:sp>
      <p:sp>
        <p:nvSpPr>
          <p:cNvPr id="15" name="Forma libre: forma 14">
            <a:extLst>
              <a:ext uri="{FF2B5EF4-FFF2-40B4-BE49-F238E27FC236}">
                <a16:creationId xmlns:a16="http://schemas.microsoft.com/office/drawing/2014/main" id="{280289D4-B437-281D-CB36-D2ED148344FB}"/>
              </a:ext>
            </a:extLst>
          </p:cNvPr>
          <p:cNvSpPr/>
          <p:nvPr/>
        </p:nvSpPr>
        <p:spPr>
          <a:xfrm>
            <a:off x="8785724" y="1888216"/>
            <a:ext cx="421912" cy="438747"/>
          </a:xfrm>
          <a:custGeom>
            <a:avLst/>
            <a:gdLst>
              <a:gd name="connsiteX0" fmla="*/ 0 w 421912"/>
              <a:gd name="connsiteY0" fmla="*/ 87749 h 438747"/>
              <a:gd name="connsiteX1" fmla="*/ 210956 w 421912"/>
              <a:gd name="connsiteY1" fmla="*/ 87749 h 438747"/>
              <a:gd name="connsiteX2" fmla="*/ 210956 w 421912"/>
              <a:gd name="connsiteY2" fmla="*/ 0 h 438747"/>
              <a:gd name="connsiteX3" fmla="*/ 421912 w 421912"/>
              <a:gd name="connsiteY3" fmla="*/ 219374 h 438747"/>
              <a:gd name="connsiteX4" fmla="*/ 210956 w 421912"/>
              <a:gd name="connsiteY4" fmla="*/ 438747 h 438747"/>
              <a:gd name="connsiteX5" fmla="*/ 210956 w 421912"/>
              <a:gd name="connsiteY5" fmla="*/ 350998 h 438747"/>
              <a:gd name="connsiteX6" fmla="*/ 0 w 421912"/>
              <a:gd name="connsiteY6" fmla="*/ 350998 h 438747"/>
              <a:gd name="connsiteX7" fmla="*/ 0 w 421912"/>
              <a:gd name="connsiteY7" fmla="*/ 87749 h 4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12" h="438747">
                <a:moveTo>
                  <a:pt x="0" y="87749"/>
                </a:moveTo>
                <a:lnTo>
                  <a:pt x="210956" y="87749"/>
                </a:lnTo>
                <a:lnTo>
                  <a:pt x="210956" y="0"/>
                </a:lnTo>
                <a:lnTo>
                  <a:pt x="421912" y="219374"/>
                </a:lnTo>
                <a:lnTo>
                  <a:pt x="210956" y="438747"/>
                </a:lnTo>
                <a:lnTo>
                  <a:pt x="210956" y="350998"/>
                </a:lnTo>
                <a:lnTo>
                  <a:pt x="0" y="350998"/>
                </a:lnTo>
                <a:lnTo>
                  <a:pt x="0" y="87749"/>
                </a:lnTo>
                <a:close/>
              </a:path>
            </a:pathLst>
          </a:custGeom>
          <a:solidFill>
            <a:schemeClr val="accent1">
              <a:lumMod val="75000"/>
            </a:schemeClr>
          </a:solidFill>
          <a:scene3d>
            <a:camera prst="orthographicFront"/>
            <a:lightRig rig="threePt" dir="t">
              <a:rot lat="0" lon="0" rev="7500000"/>
            </a:lightRig>
          </a:scene3d>
          <a:sp3d z="-70000" extrusionH="63500" prstMaterial="matte">
            <a:bevelT w="88900" h="6350" prst="artDeco"/>
            <a:contourClr>
              <a:schemeClr val="bg1"/>
            </a:contourClr>
          </a:sp3d>
        </p:spPr>
        <p:style>
          <a:lnRef idx="0">
            <a:schemeClr val="lt1">
              <a:hueOff val="0"/>
              <a:satOff val="0"/>
              <a:lumOff val="0"/>
              <a:alphaOff val="0"/>
            </a:schemeClr>
          </a:lnRef>
          <a:fillRef idx="1">
            <a:schemeClr val="accent3">
              <a:hueOff val="-11999996"/>
              <a:satOff val="0"/>
              <a:lumOff val="-30000"/>
              <a:alphaOff val="0"/>
            </a:schemeClr>
          </a:fillRef>
          <a:effectRef idx="2">
            <a:schemeClr val="accent3">
              <a:hueOff val="-11999996"/>
              <a:satOff val="0"/>
              <a:lumOff val="-30000"/>
              <a:alphaOff val="0"/>
            </a:schemeClr>
          </a:effectRef>
          <a:fontRef idx="minor">
            <a:schemeClr val="lt1"/>
          </a:fontRef>
        </p:style>
        <p:txBody>
          <a:bodyPr spcFirstLastPara="0" vert="horz" wrap="square" lIns="0" tIns="87749" rIns="126574" bIns="87749" numCol="1" spcCol="1270" anchor="ctr" anchorCtr="0">
            <a:noAutofit/>
          </a:bodyPr>
          <a:lstStyle/>
          <a:p>
            <a:pPr marL="0" lvl="0" indent="0" algn="ctr" defTabSz="622300">
              <a:lnSpc>
                <a:spcPct val="90000"/>
              </a:lnSpc>
              <a:spcBef>
                <a:spcPct val="0"/>
              </a:spcBef>
              <a:spcAft>
                <a:spcPct val="35000"/>
              </a:spcAft>
              <a:buNone/>
            </a:pPr>
            <a:endParaRPr lang="es-ES" sz="1400" kern="1200"/>
          </a:p>
        </p:txBody>
      </p:sp>
      <p:sp>
        <p:nvSpPr>
          <p:cNvPr id="16" name="Rectángulo: esquinas redondeadas 15">
            <a:extLst>
              <a:ext uri="{FF2B5EF4-FFF2-40B4-BE49-F238E27FC236}">
                <a16:creationId xmlns:a16="http://schemas.microsoft.com/office/drawing/2014/main" id="{9B6031A6-7D32-AE0D-48ED-972CD83669D6}"/>
              </a:ext>
            </a:extLst>
          </p:cNvPr>
          <p:cNvSpPr/>
          <p:nvPr/>
        </p:nvSpPr>
        <p:spPr>
          <a:xfrm>
            <a:off x="9569275" y="1497395"/>
            <a:ext cx="1825937" cy="1220390"/>
          </a:xfrm>
          <a:prstGeom prst="roundRect">
            <a:avLst>
              <a:gd name="adj" fmla="val 10000"/>
            </a:avLst>
          </a:prstGeom>
          <a:blipFill rotWithShape="1">
            <a:blip r:embed="rId6" cstate="hqprint">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z="-152400" extrusionH="63500" contourW="25400" prstMaterial="matte">
            <a:bevelT w="152400" h="50800" prst="softRound"/>
            <a:contourClr>
              <a:schemeClr val="accent4">
                <a:lumMod val="75000"/>
              </a:schemeClr>
            </a:contourClr>
          </a:sp3d>
        </p:spPr>
        <p:style>
          <a:lnRef idx="0">
            <a:schemeClr val="lt1">
              <a:hueOff val="0"/>
              <a:satOff val="0"/>
              <a:lumOff val="0"/>
              <a:alphaOff val="0"/>
            </a:schemeClr>
          </a:lnRef>
          <a:fillRef idx="1">
            <a:scrgbClr r="0" g="0" b="0"/>
          </a:fillRef>
          <a:effectRef idx="0">
            <a:schemeClr val="accent3">
              <a:tint val="50000"/>
              <a:hueOff val="-12300231"/>
              <a:satOff val="-55156"/>
              <a:lumOff val="4657"/>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3B321278-62A8-2545-C34C-4625EBEA2C46}"/>
              </a:ext>
            </a:extLst>
          </p:cNvPr>
          <p:cNvSpPr/>
          <p:nvPr/>
        </p:nvSpPr>
        <p:spPr>
          <a:xfrm>
            <a:off x="9665960"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4">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11999996"/>
              <a:satOff val="0"/>
              <a:lumOff val="-30000"/>
              <a:alphaOff val="0"/>
            </a:schemeClr>
          </a:fillRef>
          <a:effectRef idx="2">
            <a:schemeClr val="accent3">
              <a:hueOff val="-11999996"/>
              <a:satOff val="0"/>
              <a:lumOff val="-30000"/>
              <a:alphaOff val="0"/>
            </a:schemeClr>
          </a:effectRef>
          <a:fontRef idx="minor">
            <a:schemeClr val="lt1"/>
          </a:fontRef>
        </p:style>
        <p:txBody>
          <a:bodyPr spcFirstLastPara="0" vert="horz" wrap="square" lIns="104324" tIns="104324" rIns="104324" bIns="104324" numCol="1" spcCol="1270" anchor="ctr" anchorCtr="0">
            <a:noAutofit/>
          </a:bodyPr>
          <a:lstStyle/>
          <a:p>
            <a:pPr lvl="0" algn="ctr" defTabSz="800100">
              <a:lnSpc>
                <a:spcPct val="90000"/>
              </a:lnSpc>
              <a:spcBef>
                <a:spcPct val="0"/>
              </a:spcBef>
              <a:spcAft>
                <a:spcPct val="35000"/>
              </a:spcAft>
            </a:pPr>
            <a:r>
              <a:rPr lang="lv-LV" b="1" dirty="0">
                <a:effectLst>
                  <a:outerShdw blurRad="38100" dist="38100" dir="2700000" algn="tl">
                    <a:srgbClr val="000000">
                      <a:alpha val="43137"/>
                    </a:srgbClr>
                  </a:outerShdw>
                </a:effectLst>
              </a:rPr>
              <a:t>Viņš tās </a:t>
            </a:r>
            <a:r>
              <a:rPr lang="es-ES" b="1" dirty="0" err="1">
                <a:effectLst>
                  <a:outerShdw blurRad="38100" dist="38100" dir="2700000" algn="tl">
                    <a:srgbClr val="000000">
                      <a:alpha val="43137"/>
                    </a:srgbClr>
                  </a:outerShdw>
                </a:effectLst>
              </a:rPr>
              <a:t>iz</a:t>
            </a:r>
            <a:r>
              <a:rPr lang="lv-LV" b="1" dirty="0">
                <a:effectLst>
                  <a:outerShdw blurRad="38100" dist="38100" dir="2700000" algn="tl">
                    <a:srgbClr val="000000">
                      <a:alpha val="43137"/>
                    </a:srgbClr>
                  </a:outerShdw>
                </a:effectLst>
              </a:rPr>
              <a:t>stums un liks tām aiziet</a:t>
            </a:r>
            <a:r>
              <a:rPr lang="es-ES" b="1" dirty="0">
                <a:effectLst>
                  <a:outerShdw blurRad="38100" dist="38100" dir="2700000" algn="tl">
                    <a:srgbClr val="000000">
                      <a:alpha val="43137"/>
                    </a:srgbClr>
                  </a:outerShdw>
                </a:effectLst>
              </a:rPr>
              <a:t> (Jo</a:t>
            </a:r>
            <a:r>
              <a:rPr lang="lv-LV" sz="1800" b="1" kern="1200" dirty="0">
                <a:effectLst>
                  <a:outerShdw blurRad="38100" dist="38100" dir="2700000" algn="tl">
                    <a:srgbClr val="000000">
                      <a:alpha val="43137"/>
                    </a:srgbClr>
                  </a:outerShdw>
                </a:effectLst>
              </a:rPr>
              <a:t>z</a:t>
            </a:r>
            <a:r>
              <a:rPr lang="es-ES" sz="1800" b="1" kern="1200" dirty="0">
                <a:effectLst>
                  <a:outerShdw blurRad="38100" dist="38100" dir="2700000" algn="tl">
                    <a:srgbClr val="000000">
                      <a:alpha val="43137"/>
                    </a:srgbClr>
                  </a:outerShdw>
                </a:effectLst>
              </a:rPr>
              <a:t>. 23:5)</a:t>
            </a:r>
            <a:endParaRPr lang="es-ES" sz="1800" kern="1200" dirty="0">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AF9ED16B-1F3C-B54C-8152-A82EB2D68D4C}"/>
              </a:ext>
            </a:extLst>
          </p:cNvPr>
          <p:cNvSpPr txBox="1"/>
          <p:nvPr/>
        </p:nvSpPr>
        <p:spPr>
          <a:xfrm>
            <a:off x="6096000" y="3534013"/>
            <a:ext cx="5838826" cy="1015663"/>
          </a:xfrm>
          <a:prstGeom prst="rect">
            <a:avLst/>
          </a:prstGeom>
          <a:noFill/>
        </p:spPr>
        <p:txBody>
          <a:bodyPr wrap="square" rtlCol="0">
            <a:spAutoFit/>
          </a:bodyPr>
          <a:lstStyle/>
          <a:p>
            <a:pPr>
              <a:spcBef>
                <a:spcPts val="600"/>
              </a:spcBef>
            </a:pPr>
            <a:r>
              <a:rPr lang="lv-LV" sz="2000" b="1" dirty="0"/>
              <a:t>Viss šis (jau paveiktais un vēl paveicamais) bija pakļauts vienam vienīgam Israēla nosacījumam: paklausībai (Joz. 23:6).</a:t>
            </a:r>
          </a:p>
        </p:txBody>
      </p:sp>
      <p:pic>
        <p:nvPicPr>
          <p:cNvPr id="9" name="Imagen 8">
            <a:extLst>
              <a:ext uri="{FF2B5EF4-FFF2-40B4-BE49-F238E27FC236}">
                <a16:creationId xmlns:a16="http://schemas.microsoft.com/office/drawing/2014/main" id="{83A9E87D-E475-B43C-87D4-6DE3E196A48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45915" y="3575328"/>
            <a:ext cx="2431915" cy="3200399"/>
          </a:xfrm>
          <a:prstGeom prst="rect">
            <a:avLst/>
          </a:prstGeom>
          <a:ln w="38100" cap="sq">
            <a:solidFill>
              <a:srgbClr val="805824"/>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803805E7-ACF3-C453-82D7-6FBAEC4B7439}"/>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738223" y="3575328"/>
            <a:ext cx="3200399" cy="3200399"/>
          </a:xfrm>
          <a:prstGeom prst="roundRect">
            <a:avLst>
              <a:gd name="adj" fmla="val 550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8D7C1793-564E-EF0F-F470-FD2AB84D8F22}"/>
              </a:ext>
            </a:extLst>
          </p:cNvPr>
          <p:cNvSpPr txBox="1"/>
          <p:nvPr/>
        </p:nvSpPr>
        <p:spPr>
          <a:xfrm>
            <a:off x="6096000" y="5817816"/>
            <a:ext cx="6096000" cy="1015663"/>
          </a:xfrm>
          <a:prstGeom prst="rect">
            <a:avLst/>
          </a:prstGeom>
          <a:noFill/>
        </p:spPr>
        <p:txBody>
          <a:bodyPr wrap="square">
            <a:spAutoFit/>
          </a:bodyPr>
          <a:lstStyle/>
          <a:p>
            <a:pPr>
              <a:spcBef>
                <a:spcPts val="600"/>
              </a:spcBef>
            </a:pPr>
            <a:r>
              <a:rPr lang="lv-LV" sz="2000" b="1" dirty="0"/>
              <a:t>Turpināsim cīņu un paļausimies uz Svēto Garu, kas var stiprināt mūs, lai dzīvotu uzvarošu dzīvi (2. Kor. 10:3-5; Ef. 6:11-18).</a:t>
            </a:r>
          </a:p>
        </p:txBody>
      </p:sp>
      <p:sp>
        <p:nvSpPr>
          <p:cNvPr id="21" name="CuadroTexto 20">
            <a:extLst>
              <a:ext uri="{FF2B5EF4-FFF2-40B4-BE49-F238E27FC236}">
                <a16:creationId xmlns:a16="http://schemas.microsoft.com/office/drawing/2014/main" id="{D0F7B93B-23B9-F12A-3AA9-8F678E8B3FE1}"/>
              </a:ext>
            </a:extLst>
          </p:cNvPr>
          <p:cNvSpPr txBox="1"/>
          <p:nvPr/>
        </p:nvSpPr>
        <p:spPr>
          <a:xfrm>
            <a:off x="6096000" y="4765014"/>
            <a:ext cx="6107761" cy="1015663"/>
          </a:xfrm>
          <a:prstGeom prst="rect">
            <a:avLst/>
          </a:prstGeom>
          <a:noFill/>
        </p:spPr>
        <p:txBody>
          <a:bodyPr wrap="square">
            <a:spAutoFit/>
          </a:bodyPr>
          <a:lstStyle/>
          <a:p>
            <a:pPr>
              <a:spcBef>
                <a:spcPts val="600"/>
              </a:spcBef>
            </a:pPr>
            <a:r>
              <a:rPr lang="lv-LV" sz="2000" b="1" dirty="0"/>
              <a:t>Israēla vēsture ir mācība mums šodien. Dievs grēku jau ir uzvarējis un devis mums pestīšanas drošību, pateicoties Jēzus upurim (Kol. 2:15).</a:t>
            </a:r>
          </a:p>
        </p:txBody>
      </p:sp>
    </p:spTree>
    <p:extLst>
      <p:ext uri="{BB962C8B-B14F-4D97-AF65-F5344CB8AC3E}">
        <p14:creationId xmlns:p14="http://schemas.microsoft.com/office/powerpoint/2010/main" val="269953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800" decel="100000"/>
                                        <p:tgtEl>
                                          <p:spTgt spid="8"/>
                                        </p:tgtEl>
                                      </p:cBhvr>
                                    </p:animEffect>
                                    <p:anim calcmode="lin" valueType="num">
                                      <p:cBhvr>
                                        <p:cTn id="27" dur="800" decel="100000" fill="hold"/>
                                        <p:tgtEl>
                                          <p:spTgt spid="8"/>
                                        </p:tgtEl>
                                        <p:attrNameLst>
                                          <p:attrName>style.rotation</p:attrName>
                                        </p:attrNameLst>
                                      </p:cBhvr>
                                      <p:tavLst>
                                        <p:tav tm="0">
                                          <p:val>
                                            <p:fltVal val="-90"/>
                                          </p:val>
                                        </p:tav>
                                        <p:tav tm="100000">
                                          <p:val>
                                            <p:fltVal val="0"/>
                                          </p:val>
                                        </p:tav>
                                      </p:tavLst>
                                    </p:anim>
                                    <p:anim calcmode="lin" valueType="num">
                                      <p:cBhvr>
                                        <p:cTn id="28" dur="800" decel="100000" fill="hold"/>
                                        <p:tgtEl>
                                          <p:spTgt spid="8"/>
                                        </p:tgtEl>
                                        <p:attrNameLst>
                                          <p:attrName>ppt_x</p:attrName>
                                        </p:attrNameLst>
                                      </p:cBhvr>
                                      <p:tavLst>
                                        <p:tav tm="0">
                                          <p:val>
                                            <p:strVal val="#ppt_x+0.4"/>
                                          </p:val>
                                        </p:tav>
                                        <p:tav tm="100000">
                                          <p:val>
                                            <p:strVal val="#ppt_x-0.05"/>
                                          </p:val>
                                        </p:tav>
                                      </p:tavLst>
                                    </p:anim>
                                    <p:anim calcmode="lin" valueType="num">
                                      <p:cBhvr>
                                        <p:cTn id="29" dur="800" decel="100000" fill="hold"/>
                                        <p:tgtEl>
                                          <p:spTgt spid="8"/>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2" presetID="3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800" decel="100000"/>
                                        <p:tgtEl>
                                          <p:spTgt spid="10"/>
                                        </p:tgtEl>
                                      </p:cBhvr>
                                    </p:animEffect>
                                    <p:anim calcmode="lin" valueType="num">
                                      <p:cBhvr>
                                        <p:cTn id="35" dur="800" decel="100000" fill="hold"/>
                                        <p:tgtEl>
                                          <p:spTgt spid="10"/>
                                        </p:tgtEl>
                                        <p:attrNameLst>
                                          <p:attrName>style.rotation</p:attrName>
                                        </p:attrNameLst>
                                      </p:cBhvr>
                                      <p:tavLst>
                                        <p:tav tm="0">
                                          <p:val>
                                            <p:fltVal val="-90"/>
                                          </p:val>
                                        </p:tav>
                                        <p:tav tm="100000">
                                          <p:val>
                                            <p:fltVal val="0"/>
                                          </p:val>
                                        </p:tav>
                                      </p:tavLst>
                                    </p:anim>
                                    <p:anim calcmode="lin" valueType="num">
                                      <p:cBhvr>
                                        <p:cTn id="36" dur="800" decel="100000" fill="hold"/>
                                        <p:tgtEl>
                                          <p:spTgt spid="10"/>
                                        </p:tgtEl>
                                        <p:attrNameLst>
                                          <p:attrName>ppt_x</p:attrName>
                                        </p:attrNameLst>
                                      </p:cBhvr>
                                      <p:tavLst>
                                        <p:tav tm="0">
                                          <p:val>
                                            <p:strVal val="#ppt_x+0.4"/>
                                          </p:val>
                                        </p:tav>
                                        <p:tav tm="100000">
                                          <p:val>
                                            <p:strVal val="#ppt_x-0.05"/>
                                          </p:val>
                                        </p:tav>
                                      </p:tavLst>
                                    </p:anim>
                                    <p:anim calcmode="lin" valueType="num">
                                      <p:cBhvr>
                                        <p:cTn id="37" dur="800" decel="100000" fill="hold"/>
                                        <p:tgtEl>
                                          <p:spTgt spid="10"/>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par>
                          <p:cTn id="45" fill="hold">
                            <p:stCondLst>
                              <p:cond delay="500"/>
                            </p:stCondLst>
                            <p:childTnLst>
                              <p:par>
                                <p:cTn id="46" presetID="30"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800" decel="100000"/>
                                        <p:tgtEl>
                                          <p:spTgt spid="13"/>
                                        </p:tgtEl>
                                      </p:cBhvr>
                                    </p:animEffect>
                                    <p:anim calcmode="lin" valueType="num">
                                      <p:cBhvr>
                                        <p:cTn id="49" dur="800" decel="100000" fill="hold"/>
                                        <p:tgtEl>
                                          <p:spTgt spid="13"/>
                                        </p:tgtEl>
                                        <p:attrNameLst>
                                          <p:attrName>style.rotation</p:attrName>
                                        </p:attrNameLst>
                                      </p:cBhvr>
                                      <p:tavLst>
                                        <p:tav tm="0">
                                          <p:val>
                                            <p:fltVal val="-90"/>
                                          </p:val>
                                        </p:tav>
                                        <p:tav tm="100000">
                                          <p:val>
                                            <p:fltVal val="0"/>
                                          </p:val>
                                        </p:tav>
                                      </p:tavLst>
                                    </p:anim>
                                    <p:anim calcmode="lin" valueType="num">
                                      <p:cBhvr>
                                        <p:cTn id="50" dur="800" decel="100000" fill="hold"/>
                                        <p:tgtEl>
                                          <p:spTgt spid="13"/>
                                        </p:tgtEl>
                                        <p:attrNameLst>
                                          <p:attrName>ppt_x</p:attrName>
                                        </p:attrNameLst>
                                      </p:cBhvr>
                                      <p:tavLst>
                                        <p:tav tm="0">
                                          <p:val>
                                            <p:strVal val="#ppt_x+0.4"/>
                                          </p:val>
                                        </p:tav>
                                        <p:tav tm="100000">
                                          <p:val>
                                            <p:strVal val="#ppt_x-0.05"/>
                                          </p:val>
                                        </p:tav>
                                      </p:tavLst>
                                    </p:anim>
                                    <p:anim calcmode="lin" valueType="num">
                                      <p:cBhvr>
                                        <p:cTn id="51" dur="800" decel="100000" fill="hold"/>
                                        <p:tgtEl>
                                          <p:spTgt spid="13"/>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54" presetID="3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800" decel="100000"/>
                                        <p:tgtEl>
                                          <p:spTgt spid="14"/>
                                        </p:tgtEl>
                                      </p:cBhvr>
                                    </p:animEffect>
                                    <p:anim calcmode="lin" valueType="num">
                                      <p:cBhvr>
                                        <p:cTn id="57" dur="800" decel="100000" fill="hold"/>
                                        <p:tgtEl>
                                          <p:spTgt spid="14"/>
                                        </p:tgtEl>
                                        <p:attrNameLst>
                                          <p:attrName>style.rotation</p:attrName>
                                        </p:attrNameLst>
                                      </p:cBhvr>
                                      <p:tavLst>
                                        <p:tav tm="0">
                                          <p:val>
                                            <p:fltVal val="-90"/>
                                          </p:val>
                                        </p:tav>
                                        <p:tav tm="100000">
                                          <p:val>
                                            <p:fltVal val="0"/>
                                          </p:val>
                                        </p:tav>
                                      </p:tavLst>
                                    </p:anim>
                                    <p:anim calcmode="lin" valueType="num">
                                      <p:cBhvr>
                                        <p:cTn id="58" dur="800" decel="100000" fill="hold"/>
                                        <p:tgtEl>
                                          <p:spTgt spid="14"/>
                                        </p:tgtEl>
                                        <p:attrNameLst>
                                          <p:attrName>ppt_x</p:attrName>
                                        </p:attrNameLst>
                                      </p:cBhvr>
                                      <p:tavLst>
                                        <p:tav tm="0">
                                          <p:val>
                                            <p:strVal val="#ppt_x+0.4"/>
                                          </p:val>
                                        </p:tav>
                                        <p:tav tm="100000">
                                          <p:val>
                                            <p:strVal val="#ppt_x-0.05"/>
                                          </p:val>
                                        </p:tav>
                                      </p:tavLst>
                                    </p:anim>
                                    <p:anim calcmode="lin" valueType="num">
                                      <p:cBhvr>
                                        <p:cTn id="59" dur="800" decel="100000" fill="hold"/>
                                        <p:tgtEl>
                                          <p:spTgt spid="14"/>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par>
                          <p:cTn id="67" fill="hold">
                            <p:stCondLst>
                              <p:cond delay="500"/>
                            </p:stCondLst>
                            <p:childTnLst>
                              <p:par>
                                <p:cTn id="68" presetID="30"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800" decel="100000"/>
                                        <p:tgtEl>
                                          <p:spTgt spid="16"/>
                                        </p:tgtEl>
                                      </p:cBhvr>
                                    </p:animEffect>
                                    <p:anim calcmode="lin" valueType="num">
                                      <p:cBhvr>
                                        <p:cTn id="71" dur="800" decel="100000" fill="hold"/>
                                        <p:tgtEl>
                                          <p:spTgt spid="16"/>
                                        </p:tgtEl>
                                        <p:attrNameLst>
                                          <p:attrName>style.rotation</p:attrName>
                                        </p:attrNameLst>
                                      </p:cBhvr>
                                      <p:tavLst>
                                        <p:tav tm="0">
                                          <p:val>
                                            <p:fltVal val="-90"/>
                                          </p:val>
                                        </p:tav>
                                        <p:tav tm="100000">
                                          <p:val>
                                            <p:fltVal val="0"/>
                                          </p:val>
                                        </p:tav>
                                      </p:tavLst>
                                    </p:anim>
                                    <p:anim calcmode="lin" valueType="num">
                                      <p:cBhvr>
                                        <p:cTn id="72" dur="800" decel="100000" fill="hold"/>
                                        <p:tgtEl>
                                          <p:spTgt spid="16"/>
                                        </p:tgtEl>
                                        <p:attrNameLst>
                                          <p:attrName>ppt_x</p:attrName>
                                        </p:attrNameLst>
                                      </p:cBhvr>
                                      <p:tavLst>
                                        <p:tav tm="0">
                                          <p:val>
                                            <p:strVal val="#ppt_x+0.4"/>
                                          </p:val>
                                        </p:tav>
                                        <p:tav tm="100000">
                                          <p:val>
                                            <p:strVal val="#ppt_x-0.05"/>
                                          </p:val>
                                        </p:tav>
                                      </p:tavLst>
                                    </p:anim>
                                    <p:anim calcmode="lin" valueType="num">
                                      <p:cBhvr>
                                        <p:cTn id="73" dur="800" decel="100000" fill="hold"/>
                                        <p:tgtEl>
                                          <p:spTgt spid="16"/>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76" presetID="3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800" decel="100000"/>
                                        <p:tgtEl>
                                          <p:spTgt spid="17"/>
                                        </p:tgtEl>
                                      </p:cBhvr>
                                    </p:animEffect>
                                    <p:anim calcmode="lin" valueType="num">
                                      <p:cBhvr>
                                        <p:cTn id="79" dur="800" decel="100000" fill="hold"/>
                                        <p:tgtEl>
                                          <p:spTgt spid="17"/>
                                        </p:tgtEl>
                                        <p:attrNameLst>
                                          <p:attrName>style.rotation</p:attrName>
                                        </p:attrNameLst>
                                      </p:cBhvr>
                                      <p:tavLst>
                                        <p:tav tm="0">
                                          <p:val>
                                            <p:fltVal val="-90"/>
                                          </p:val>
                                        </p:tav>
                                        <p:tav tm="100000">
                                          <p:val>
                                            <p:fltVal val="0"/>
                                          </p:val>
                                        </p:tav>
                                      </p:tavLst>
                                    </p:anim>
                                    <p:anim calcmode="lin" valueType="num">
                                      <p:cBhvr>
                                        <p:cTn id="80" dur="800" decel="100000" fill="hold"/>
                                        <p:tgtEl>
                                          <p:spTgt spid="17"/>
                                        </p:tgtEl>
                                        <p:attrNameLst>
                                          <p:attrName>ppt_x</p:attrName>
                                        </p:attrNameLst>
                                      </p:cBhvr>
                                      <p:tavLst>
                                        <p:tav tm="0">
                                          <p:val>
                                            <p:strVal val="#ppt_x+0.4"/>
                                          </p:val>
                                        </p:tav>
                                        <p:tav tm="100000">
                                          <p:val>
                                            <p:strVal val="#ppt_x-0.05"/>
                                          </p:val>
                                        </p:tav>
                                      </p:tavLst>
                                    </p:anim>
                                    <p:anim calcmode="lin" valueType="num">
                                      <p:cBhvr>
                                        <p:cTn id="81" dur="800" decel="100000" fill="hold"/>
                                        <p:tgtEl>
                                          <p:spTgt spid="17"/>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wipe(left)">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presetSubtype="0" decel="10000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strVal val="#ppt_w+.3"/>
                                          </p:val>
                                        </p:tav>
                                        <p:tav tm="100000">
                                          <p:val>
                                            <p:strVal val="#ppt_w"/>
                                          </p:val>
                                        </p:tav>
                                      </p:tavLst>
                                    </p:anim>
                                    <p:anim calcmode="lin" valueType="num">
                                      <p:cBhvr>
                                        <p:cTn id="94" dur="1000" fill="hold"/>
                                        <p:tgtEl>
                                          <p:spTgt spid="9"/>
                                        </p:tgtEl>
                                        <p:attrNameLst>
                                          <p:attrName>ppt_h</p:attrName>
                                        </p:attrNameLst>
                                      </p:cBhvr>
                                      <p:tavLst>
                                        <p:tav tm="0">
                                          <p:val>
                                            <p:strVal val="#ppt_h"/>
                                          </p:val>
                                        </p:tav>
                                        <p:tav tm="100000">
                                          <p:val>
                                            <p:strVal val="#ppt_h"/>
                                          </p:val>
                                        </p:tav>
                                      </p:tavLst>
                                    </p:anim>
                                    <p:animEffect transition="in" filter="fade">
                                      <p:cBhvr>
                                        <p:cTn id="95" dur="1000"/>
                                        <p:tgtEl>
                                          <p:spTgt spid="9"/>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500"/>
                                        <p:tgtEl>
                                          <p:spTgt spid="21"/>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wheel(1)">
                                      <p:cBhvr>
                                        <p:cTn id="104" dur="750"/>
                                        <p:tgtEl>
                                          <p:spTgt spid="11"/>
                                        </p:tgtEl>
                                      </p:cBhvr>
                                    </p:animEffect>
                                  </p:childTnLst>
                                </p:cTn>
                              </p:par>
                            </p:childTnLst>
                          </p:cTn>
                        </p:par>
                        <p:par>
                          <p:cTn id="105" fill="hold">
                            <p:stCondLst>
                              <p:cond delay="750"/>
                            </p:stCondLst>
                            <p:childTnLst>
                              <p:par>
                                <p:cTn id="106" presetID="22" presetClass="entr" presetSubtype="8" fill="hold" grpId="0" nodeType="after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wipe(left)">
                                      <p:cBhvr>
                                        <p:cTn id="10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animBg="1"/>
      <p:bldP spid="10" grpId="0" animBg="1"/>
      <p:bldP spid="12" grpId="0" animBg="1"/>
      <p:bldP spid="13" grpId="0" animBg="1"/>
      <p:bldP spid="14" grpId="0" animBg="1"/>
      <p:bldP spid="15" grpId="0" animBg="1"/>
      <p:bldP spid="16" grpId="0" animBg="1"/>
      <p:bldP spid="17" grpId="0" animBg="1"/>
      <p:bldP spid="7" grpId="0"/>
      <p:bldP spid="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9117FBC-401C-48DF-4AFA-464794D5299A}"/>
              </a:ext>
            </a:extLst>
          </p:cNvPr>
          <p:cNvSpPr txBox="1"/>
          <p:nvPr/>
        </p:nvSpPr>
        <p:spPr>
          <a:xfrm>
            <a:off x="2535807" y="1436380"/>
            <a:ext cx="7120385" cy="707886"/>
          </a:xfrm>
          <a:prstGeom prst="rect">
            <a:avLst/>
          </a:prstGeom>
          <a:noFill/>
        </p:spPr>
        <p:txBody>
          <a:bodyPr wrap="square" rtlCol="0">
            <a:spAutoFit/>
          </a:bodyPr>
          <a:lstStyle/>
          <a:p>
            <a:pPr>
              <a:spcBef>
                <a:spcPts val="600"/>
              </a:spcBef>
            </a:pPr>
            <a:r>
              <a:rPr lang="lv-LV" sz="2000" b="1" dirty="0"/>
              <a:t>Israēla uzticības atlīdzība būtu pilnīga un absolūta uzvara pār visiem tās ienaidniekiem (Joz. 23:6, 10).</a:t>
            </a:r>
          </a:p>
        </p:txBody>
      </p:sp>
      <p:graphicFrame>
        <p:nvGraphicFramePr>
          <p:cNvPr id="18" name="Diagrama 17">
            <a:extLst>
              <a:ext uri="{FF2B5EF4-FFF2-40B4-BE49-F238E27FC236}">
                <a16:creationId xmlns:a16="http://schemas.microsoft.com/office/drawing/2014/main" id="{1579B0EE-6D4F-B1C3-1CEA-819D0D5E3C02}"/>
              </a:ext>
            </a:extLst>
          </p:cNvPr>
          <p:cNvGraphicFramePr/>
          <p:nvPr>
            <p:extLst>
              <p:ext uri="{D42A27DB-BD31-4B8C-83A1-F6EECF244321}">
                <p14:modId xmlns:p14="http://schemas.microsoft.com/office/powerpoint/2010/main" val="1969485619"/>
              </p:ext>
            </p:extLst>
          </p:nvPr>
        </p:nvGraphicFramePr>
        <p:xfrm>
          <a:off x="2505498" y="2764843"/>
          <a:ext cx="5582463" cy="2361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C263135-8936-AB4A-C0F8-E8B279AA3968}"/>
              </a:ext>
            </a:extLst>
          </p:cNvPr>
          <p:cNvSpPr txBox="1"/>
          <p:nvPr/>
        </p:nvSpPr>
        <p:spPr>
          <a:xfrm>
            <a:off x="0" y="6136208"/>
            <a:ext cx="8636676" cy="707886"/>
          </a:xfrm>
          <a:prstGeom prst="rect">
            <a:avLst/>
          </a:prstGeom>
          <a:noFill/>
        </p:spPr>
        <p:txBody>
          <a:bodyPr wrap="square" rtlCol="0">
            <a:spAutoFit/>
          </a:bodyPr>
          <a:lstStyle/>
          <a:p>
            <a:pPr>
              <a:spcBef>
                <a:spcPts val="600"/>
              </a:spcBef>
            </a:pPr>
            <a:r>
              <a:rPr lang="lv-LV" sz="2000" b="1" dirty="0"/>
              <a:t>Mums kā kristiešiem, tiek atgādināts ievērot tos pašus ieteikumus, neprecēties </a:t>
            </a:r>
            <a:r>
              <a:rPr lang="lv-LV" sz="2000" b="1"/>
              <a:t>ar neticīgajiem (</a:t>
            </a:r>
            <a:r>
              <a:rPr lang="lv-LV" sz="2000" b="1" dirty="0"/>
              <a:t>2. Kor. 6:14-16).</a:t>
            </a:r>
          </a:p>
        </p:txBody>
      </p:sp>
      <p:pic>
        <p:nvPicPr>
          <p:cNvPr id="8" name="Imagen 7" descr="Imagen que contiene persona, tabla, mujer, hombre&#10;&#10;El contenido generado por IA puede ser incorrecto.">
            <a:extLst>
              <a:ext uri="{FF2B5EF4-FFF2-40B4-BE49-F238E27FC236}">
                <a16:creationId xmlns:a16="http://schemas.microsoft.com/office/drawing/2014/main" id="{4CA1221C-BBF5-6D01-19AC-330F2A6CC37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740474" y="187446"/>
            <a:ext cx="2310384" cy="2743200"/>
          </a:xfrm>
          <a:prstGeom prst="rect">
            <a:avLst/>
          </a:prstGeom>
          <a:ln w="88900" cap="sq" cmpd="thickThin">
            <a:solidFill>
              <a:schemeClr val="bg2">
                <a:lumMod val="25000"/>
              </a:schemeClr>
            </a:solidFill>
            <a:prstDash val="solid"/>
            <a:miter lim="800000"/>
          </a:ln>
          <a:effectLst>
            <a:innerShdw blurRad="76200">
              <a:srgbClr val="000000"/>
            </a:innerShdw>
          </a:effectLst>
        </p:spPr>
      </p:pic>
      <p:grpSp>
        <p:nvGrpSpPr>
          <p:cNvPr id="15" name="Grupo 14">
            <a:extLst>
              <a:ext uri="{FF2B5EF4-FFF2-40B4-BE49-F238E27FC236}">
                <a16:creationId xmlns:a16="http://schemas.microsoft.com/office/drawing/2014/main" id="{495F626A-65EC-3FE5-09F2-7DBE45F13783}"/>
              </a:ext>
            </a:extLst>
          </p:cNvPr>
          <p:cNvGrpSpPr/>
          <p:nvPr/>
        </p:nvGrpSpPr>
        <p:grpSpPr>
          <a:xfrm>
            <a:off x="8206539" y="3156473"/>
            <a:ext cx="3888828" cy="3602023"/>
            <a:chOff x="8131722" y="3288310"/>
            <a:chExt cx="3888828" cy="3602023"/>
          </a:xfrm>
          <a:effectLst>
            <a:outerShdw blurRad="63500" sx="102000" sy="102000" algn="ctr" rotWithShape="0">
              <a:prstClr val="black">
                <a:alpha val="40000"/>
              </a:prstClr>
            </a:outerShdw>
          </a:effectLst>
        </p:grpSpPr>
        <p:pic>
          <p:nvPicPr>
            <p:cNvPr id="10" name="Imagen 9" descr="Imagen que contiene persona, ropa, parado, mujer&#10;&#10;El contenido generado por IA puede ser incorrecto.">
              <a:extLst>
                <a:ext uri="{FF2B5EF4-FFF2-40B4-BE49-F238E27FC236}">
                  <a16:creationId xmlns:a16="http://schemas.microsoft.com/office/drawing/2014/main" id="{F453269C-7BD4-F17C-72DF-4F661037C70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31722" y="3288310"/>
              <a:ext cx="3888828" cy="2916621"/>
            </a:xfrm>
            <a:prstGeom prst="rect">
              <a:avLst/>
            </a:prstGeom>
          </p:spPr>
        </p:pic>
        <p:pic>
          <p:nvPicPr>
            <p:cNvPr id="14" name="Imagen 13">
              <a:extLst>
                <a:ext uri="{FF2B5EF4-FFF2-40B4-BE49-F238E27FC236}">
                  <a16:creationId xmlns:a16="http://schemas.microsoft.com/office/drawing/2014/main" id="{30F20389-FE6B-7827-5395-FFD7624ADC2C}"/>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8614624" y="5363689"/>
              <a:ext cx="3118782" cy="1526644"/>
            </a:xfrm>
            <a:prstGeom prst="rect">
              <a:avLst/>
            </a:prstGeom>
          </p:spPr>
        </p:pic>
      </p:grpSp>
      <p:pic>
        <p:nvPicPr>
          <p:cNvPr id="17" name="Imagen 16" descr="Imagen que contiene exterior, pasto, mujer, hombre&#10;&#10;El contenido generado por IA puede ser incorrecto.">
            <a:extLst>
              <a:ext uri="{FF2B5EF4-FFF2-40B4-BE49-F238E27FC236}">
                <a16:creationId xmlns:a16="http://schemas.microsoft.com/office/drawing/2014/main" id="{908B34CE-B4D6-EF59-5632-03370BDD184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86811" y="122004"/>
            <a:ext cx="2310384" cy="4959128"/>
          </a:xfrm>
          <a:prstGeom prst="rect">
            <a:avLst/>
          </a:prstGeom>
          <a:solidFill>
            <a:srgbClr val="FFFFFF">
              <a:shade val="85000"/>
            </a:srgbClr>
          </a:solidFill>
          <a:ln w="88900" cap="sq">
            <a:solidFill>
              <a:srgbClr val="FFFFFF"/>
            </a:solidFill>
            <a:miter lim="800000"/>
          </a:ln>
          <a:effectLst>
            <a:outerShdw blurRad="63500" sx="102000" sy="102000" algn="ctr" rotWithShape="0">
              <a:schemeClr val="accent1">
                <a:alpha val="40000"/>
              </a:scheme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7A8340F7-4E63-CF13-BFFD-54C1EDAC1E89}"/>
              </a:ext>
            </a:extLst>
          </p:cNvPr>
          <p:cNvSpPr txBox="1"/>
          <p:nvPr/>
        </p:nvSpPr>
        <p:spPr>
          <a:xfrm>
            <a:off x="-1" y="5125917"/>
            <a:ext cx="8038681" cy="1015663"/>
          </a:xfrm>
          <a:prstGeom prst="rect">
            <a:avLst/>
          </a:prstGeom>
          <a:noFill/>
        </p:spPr>
        <p:txBody>
          <a:bodyPr wrap="square">
            <a:spAutoFit/>
          </a:bodyPr>
          <a:lstStyle/>
          <a:p>
            <a:pPr>
              <a:spcBef>
                <a:spcPts val="600"/>
              </a:spcBef>
            </a:pPr>
            <a:r>
              <a:rPr lang="lv-LV" sz="2000" b="1" dirty="0"/>
              <a:t>Viņiem bija jāsaglabā garīgā šķīstība. Ja viņi apprecētos ar vietējiem iedzīvotājiem, viņi runātu par viņu dieviem un beigās sāktu tos pielūgt. Tieši tā sākās Salamana atkāpšanās no ticības (1. Ķēn. 11:4).</a:t>
            </a:r>
          </a:p>
        </p:txBody>
      </p:sp>
      <p:sp>
        <p:nvSpPr>
          <p:cNvPr id="6" name="CuadroTexto 5">
            <a:extLst>
              <a:ext uri="{FF2B5EF4-FFF2-40B4-BE49-F238E27FC236}">
                <a16:creationId xmlns:a16="http://schemas.microsoft.com/office/drawing/2014/main" id="{43542E81-8128-4018-EAF7-8BEF33172B9B}"/>
              </a:ext>
            </a:extLst>
          </p:cNvPr>
          <p:cNvSpPr txBox="1"/>
          <p:nvPr/>
        </p:nvSpPr>
        <p:spPr>
          <a:xfrm>
            <a:off x="2535807" y="2058250"/>
            <a:ext cx="7102076" cy="707886"/>
          </a:xfrm>
          <a:prstGeom prst="rect">
            <a:avLst/>
          </a:prstGeom>
          <a:noFill/>
        </p:spPr>
        <p:txBody>
          <a:bodyPr wrap="square">
            <a:spAutoFit/>
          </a:bodyPr>
          <a:lstStyle/>
          <a:p>
            <a:pPr>
              <a:spcBef>
                <a:spcPts val="600"/>
              </a:spcBef>
            </a:pPr>
            <a:r>
              <a:rPr lang="lv-LV" sz="2000" b="1" dirty="0"/>
              <a:t>Kānaānas iekarošanas kontekstā, uzticība Dievam bija jāizpaužas trīs ļoti konkrētās formās:</a:t>
            </a:r>
          </a:p>
        </p:txBody>
      </p:sp>
      <p:sp>
        <p:nvSpPr>
          <p:cNvPr id="3" name="CuadroTexto 2">
            <a:extLst>
              <a:ext uri="{FF2B5EF4-FFF2-40B4-BE49-F238E27FC236}">
                <a16:creationId xmlns:a16="http://schemas.microsoft.com/office/drawing/2014/main" id="{AB231021-8DDC-739E-9F35-14E0487705FA}"/>
              </a:ext>
            </a:extLst>
          </p:cNvPr>
          <p:cNvSpPr txBox="1"/>
          <p:nvPr/>
        </p:nvSpPr>
        <p:spPr>
          <a:xfrm>
            <a:off x="2438291" y="0"/>
            <a:ext cx="7217901" cy="769441"/>
          </a:xfrm>
          <a:prstGeom prst="rect">
            <a:avLst/>
          </a:prstGeom>
          <a:noFill/>
        </p:spPr>
        <p:txBody>
          <a:bodyPr wrap="square">
            <a:spAutoFit/>
          </a:bodyPr>
          <a:lstStyle/>
          <a:p>
            <a:pPr algn="ctr"/>
            <a:r>
              <a:rPr lang="lv-LV"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ATLĪDZĪBA PAR UZTICĪBU</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E9F49BA-AA94-566F-B478-A9A3044D40E7}"/>
              </a:ext>
            </a:extLst>
          </p:cNvPr>
          <p:cNvSpPr txBox="1"/>
          <p:nvPr/>
        </p:nvSpPr>
        <p:spPr>
          <a:xfrm>
            <a:off x="2229342" y="635716"/>
            <a:ext cx="7511132" cy="923330"/>
          </a:xfrm>
          <a:prstGeom prst="rect">
            <a:avLst/>
          </a:prstGeom>
          <a:noFill/>
        </p:spPr>
        <p:txBody>
          <a:bodyPr wrap="square">
            <a:spAutoFit/>
          </a:bodyPr>
          <a:lstStyle/>
          <a:p>
            <a:pPr algn="ct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Viens vienīgs vīrs no jums vajā tūkstošus, jo tas ir Tas Kungs, jūsu Dievs, kas ar jums kopā ved karus, kā jau Viņš ir jums to darījis zināmu.</a:t>
            </a: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(Jo</a:t>
            </a:r>
            <a:r>
              <a:rPr lang="lv-LV"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zuaa</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23:10)</a:t>
            </a:r>
          </a:p>
        </p:txBody>
      </p:sp>
      <p:sp>
        <p:nvSpPr>
          <p:cNvPr id="16" name="CuadroTexto 2">
            <a:extLst>
              <a:ext uri="{FF2B5EF4-FFF2-40B4-BE49-F238E27FC236}">
                <a16:creationId xmlns:a16="http://schemas.microsoft.com/office/drawing/2014/main" id="{AB231021-8DDC-739E-9F35-14E0487705FA}"/>
              </a:ext>
            </a:extLst>
          </p:cNvPr>
          <p:cNvSpPr txBox="1"/>
          <p:nvPr/>
        </p:nvSpPr>
        <p:spPr>
          <a:xfrm>
            <a:off x="2438291" y="-1"/>
            <a:ext cx="7217901" cy="769441"/>
          </a:xfrm>
          <a:prstGeom prst="rect">
            <a:avLst/>
          </a:prstGeom>
          <a:noFill/>
        </p:spPr>
        <p:txBody>
          <a:bodyPr wrap="square">
            <a:spAutoFit/>
          </a:bodyPr>
          <a:lstStyle/>
          <a:p>
            <a:pPr algn="ctr"/>
            <a:r>
              <a:rPr lang="lv-LV"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ATLĪDZĪBA PAR UZTICĪBU</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19" name="CuadroTexto 3">
            <a:extLst>
              <a:ext uri="{FF2B5EF4-FFF2-40B4-BE49-F238E27FC236}">
                <a16:creationId xmlns:a16="http://schemas.microsoft.com/office/drawing/2014/main" id="{BE9F49BA-AA94-566F-B478-A9A3044D40E7}"/>
              </a:ext>
            </a:extLst>
          </p:cNvPr>
          <p:cNvSpPr txBox="1"/>
          <p:nvPr/>
        </p:nvSpPr>
        <p:spPr>
          <a:xfrm>
            <a:off x="2229342" y="635715"/>
            <a:ext cx="7511132" cy="923330"/>
          </a:xfrm>
          <a:prstGeom prst="rect">
            <a:avLst/>
          </a:prstGeom>
          <a:noFill/>
        </p:spPr>
        <p:txBody>
          <a:bodyPr wrap="square">
            <a:spAutoFit/>
          </a:bodyPr>
          <a:lstStyle/>
          <a:p>
            <a:pPr algn="ct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Viens vienīgs vīrs no jums vajā tūkstošus, jo tas ir Tas Kungs, jūsu Dievs, kas ar jums kopā ved karus, kā jau Viņš ir jums to darījis zināmu.</a:t>
            </a: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(Jo</a:t>
            </a:r>
            <a:r>
              <a:rPr lang="lv-LV"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zuaa</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23:10)</a:t>
            </a:r>
          </a:p>
        </p:txBody>
      </p:sp>
    </p:spTree>
    <p:extLst>
      <p:ext uri="{BB962C8B-B14F-4D97-AF65-F5344CB8AC3E}">
        <p14:creationId xmlns:p14="http://schemas.microsoft.com/office/powerpoint/2010/main" val="329115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900" decel="100000" fill="hold"/>
                                        <p:tgtEl>
                                          <p:spTgt spid="1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8">
                                            <p:graphicEl>
                                              <a:dgm id="{04504CCF-E609-403F-BDD7-9DC328702048}"/>
                                            </p:graphicEl>
                                          </p:spTgt>
                                        </p:tgtEl>
                                        <p:attrNameLst>
                                          <p:attrName>style.visibility</p:attrName>
                                        </p:attrNameLst>
                                      </p:cBhvr>
                                      <p:to>
                                        <p:strVal val="visible"/>
                                      </p:to>
                                    </p:set>
                                    <p:animEffect transition="in" filter="fade">
                                      <p:cBhvr>
                                        <p:cTn id="40" dur="1000"/>
                                        <p:tgtEl>
                                          <p:spTgt spid="18">
                                            <p:graphicEl>
                                              <a:dgm id="{04504CCF-E609-403F-BDD7-9DC328702048}"/>
                                            </p:graphicEl>
                                          </p:spTgt>
                                        </p:tgtEl>
                                      </p:cBhvr>
                                    </p:animEffect>
                                    <p:anim calcmode="lin" valueType="num">
                                      <p:cBhvr>
                                        <p:cTn id="41" dur="1000" fill="hold"/>
                                        <p:tgtEl>
                                          <p:spTgt spid="18">
                                            <p:graphicEl>
                                              <a:dgm id="{04504CCF-E609-403F-BDD7-9DC328702048}"/>
                                            </p:graphicEl>
                                          </p:spTgt>
                                        </p:tgtEl>
                                        <p:attrNameLst>
                                          <p:attrName>ppt_x</p:attrName>
                                        </p:attrNameLst>
                                      </p:cBhvr>
                                      <p:tavLst>
                                        <p:tav tm="0">
                                          <p:val>
                                            <p:strVal val="#ppt_x"/>
                                          </p:val>
                                        </p:tav>
                                        <p:tav tm="100000">
                                          <p:val>
                                            <p:strVal val="#ppt_x"/>
                                          </p:val>
                                        </p:tav>
                                      </p:tavLst>
                                    </p:anim>
                                    <p:anim calcmode="lin" valueType="num">
                                      <p:cBhvr>
                                        <p:cTn id="42" dur="1000" fill="hold"/>
                                        <p:tgtEl>
                                          <p:spTgt spid="18">
                                            <p:graphicEl>
                                              <a:dgm id="{04504CCF-E609-403F-BDD7-9DC328702048}"/>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8">
                                            <p:graphicEl>
                                              <a:dgm id="{4A2981D8-ED82-4DD0-9931-C7C413BEB15C}"/>
                                            </p:graphicEl>
                                          </p:spTgt>
                                        </p:tgtEl>
                                        <p:attrNameLst>
                                          <p:attrName>style.visibility</p:attrName>
                                        </p:attrNameLst>
                                      </p:cBhvr>
                                      <p:to>
                                        <p:strVal val="visible"/>
                                      </p:to>
                                    </p:set>
                                    <p:animEffect transition="in" filter="fade">
                                      <p:cBhvr>
                                        <p:cTn id="47" dur="1000"/>
                                        <p:tgtEl>
                                          <p:spTgt spid="18">
                                            <p:graphicEl>
                                              <a:dgm id="{4A2981D8-ED82-4DD0-9931-C7C413BEB15C}"/>
                                            </p:graphicEl>
                                          </p:spTgt>
                                        </p:tgtEl>
                                      </p:cBhvr>
                                    </p:animEffect>
                                    <p:anim calcmode="lin" valueType="num">
                                      <p:cBhvr>
                                        <p:cTn id="48" dur="1000" fill="hold"/>
                                        <p:tgtEl>
                                          <p:spTgt spid="18">
                                            <p:graphicEl>
                                              <a:dgm id="{4A2981D8-ED82-4DD0-9931-C7C413BEB15C}"/>
                                            </p:graphicEl>
                                          </p:spTgt>
                                        </p:tgtEl>
                                        <p:attrNameLst>
                                          <p:attrName>ppt_x</p:attrName>
                                        </p:attrNameLst>
                                      </p:cBhvr>
                                      <p:tavLst>
                                        <p:tav tm="0">
                                          <p:val>
                                            <p:strVal val="#ppt_x"/>
                                          </p:val>
                                        </p:tav>
                                        <p:tav tm="100000">
                                          <p:val>
                                            <p:strVal val="#ppt_x"/>
                                          </p:val>
                                        </p:tav>
                                      </p:tavLst>
                                    </p:anim>
                                    <p:anim calcmode="lin" valueType="num">
                                      <p:cBhvr>
                                        <p:cTn id="49" dur="1000" fill="hold"/>
                                        <p:tgtEl>
                                          <p:spTgt spid="18">
                                            <p:graphicEl>
                                              <a:dgm id="{4A2981D8-ED82-4DD0-9931-C7C413BEB15C}"/>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8">
                                            <p:graphicEl>
                                              <a:dgm id="{DE78BB78-5502-475E-AEAA-5E57266ABC73}"/>
                                            </p:graphicEl>
                                          </p:spTgt>
                                        </p:tgtEl>
                                        <p:attrNameLst>
                                          <p:attrName>style.visibility</p:attrName>
                                        </p:attrNameLst>
                                      </p:cBhvr>
                                      <p:to>
                                        <p:strVal val="visible"/>
                                      </p:to>
                                    </p:set>
                                    <p:animEffect transition="in" filter="fade">
                                      <p:cBhvr>
                                        <p:cTn id="54" dur="1000"/>
                                        <p:tgtEl>
                                          <p:spTgt spid="18">
                                            <p:graphicEl>
                                              <a:dgm id="{DE78BB78-5502-475E-AEAA-5E57266ABC73}"/>
                                            </p:graphicEl>
                                          </p:spTgt>
                                        </p:tgtEl>
                                      </p:cBhvr>
                                    </p:animEffect>
                                    <p:anim calcmode="lin" valueType="num">
                                      <p:cBhvr>
                                        <p:cTn id="55" dur="1000" fill="hold"/>
                                        <p:tgtEl>
                                          <p:spTgt spid="18">
                                            <p:graphicEl>
                                              <a:dgm id="{DE78BB78-5502-475E-AEAA-5E57266ABC73}"/>
                                            </p:graphicEl>
                                          </p:spTgt>
                                        </p:tgtEl>
                                        <p:attrNameLst>
                                          <p:attrName>ppt_x</p:attrName>
                                        </p:attrNameLst>
                                      </p:cBhvr>
                                      <p:tavLst>
                                        <p:tav tm="0">
                                          <p:val>
                                            <p:strVal val="#ppt_x"/>
                                          </p:val>
                                        </p:tav>
                                        <p:tav tm="100000">
                                          <p:val>
                                            <p:strVal val="#ppt_x"/>
                                          </p:val>
                                        </p:tav>
                                      </p:tavLst>
                                    </p:anim>
                                    <p:anim calcmode="lin" valueType="num">
                                      <p:cBhvr>
                                        <p:cTn id="56" dur="1000" fill="hold"/>
                                        <p:tgtEl>
                                          <p:spTgt spid="18">
                                            <p:graphicEl>
                                              <a:dgm id="{DE78BB78-5502-475E-AEAA-5E57266ABC7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randombar(vertical)">
                                      <p:cBhvr>
                                        <p:cTn id="71" dur="500"/>
                                        <p:tgtEl>
                                          <p:spTgt spid="15"/>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par>
                          <p:cTn id="76" fill="hold">
                            <p:stCondLst>
                              <p:cond delay="1000"/>
                            </p:stCondLst>
                            <p:childTnLst>
                              <p:par>
                                <p:cTn id="77" presetID="30" presetClass="entr" presetSubtype="0"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800" decel="100000"/>
                                        <p:tgtEl>
                                          <p:spTgt spid="16"/>
                                        </p:tgtEl>
                                      </p:cBhvr>
                                    </p:animEffect>
                                    <p:anim calcmode="lin" valueType="num">
                                      <p:cBhvr>
                                        <p:cTn id="80" dur="800" decel="100000" fill="hold"/>
                                        <p:tgtEl>
                                          <p:spTgt spid="16"/>
                                        </p:tgtEl>
                                        <p:attrNameLst>
                                          <p:attrName>style.rotation</p:attrName>
                                        </p:attrNameLst>
                                      </p:cBhvr>
                                      <p:tavLst>
                                        <p:tav tm="0">
                                          <p:val>
                                            <p:fltVal val="-90"/>
                                          </p:val>
                                        </p:tav>
                                        <p:tav tm="100000">
                                          <p:val>
                                            <p:fltVal val="0"/>
                                          </p:val>
                                        </p:tav>
                                      </p:tavLst>
                                    </p:anim>
                                    <p:anim calcmode="lin" valueType="num">
                                      <p:cBhvr>
                                        <p:cTn id="81" dur="800" decel="100000" fill="hold"/>
                                        <p:tgtEl>
                                          <p:spTgt spid="16"/>
                                        </p:tgtEl>
                                        <p:attrNameLst>
                                          <p:attrName>ppt_x</p:attrName>
                                        </p:attrNameLst>
                                      </p:cBhvr>
                                      <p:tavLst>
                                        <p:tav tm="0">
                                          <p:val>
                                            <p:strVal val="#ppt_x+0.4"/>
                                          </p:val>
                                        </p:tav>
                                        <p:tav tm="100000">
                                          <p:val>
                                            <p:strVal val="#ppt_x-0.05"/>
                                          </p:val>
                                        </p:tav>
                                      </p:tavLst>
                                    </p:anim>
                                    <p:anim calcmode="lin" valueType="num">
                                      <p:cBhvr>
                                        <p:cTn id="82" dur="800" decel="100000" fill="hold"/>
                                        <p:tgtEl>
                                          <p:spTgt spid="16"/>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par>
                          <p:cTn id="85" fill="hold">
                            <p:stCondLst>
                              <p:cond delay="2000"/>
                            </p:stCondLst>
                            <p:childTnLst>
                              <p:par>
                                <p:cTn id="86" presetID="37" presetClass="entr" presetSubtype="0" fill="hold" grpId="0"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000"/>
                                        <p:tgtEl>
                                          <p:spTgt spid="19"/>
                                        </p:tgtEl>
                                      </p:cBhvr>
                                    </p:animEffect>
                                    <p:anim calcmode="lin" valueType="num">
                                      <p:cBhvr>
                                        <p:cTn id="89" dur="1000" fill="hold"/>
                                        <p:tgtEl>
                                          <p:spTgt spid="19"/>
                                        </p:tgtEl>
                                        <p:attrNameLst>
                                          <p:attrName>ppt_x</p:attrName>
                                        </p:attrNameLst>
                                      </p:cBhvr>
                                      <p:tavLst>
                                        <p:tav tm="0">
                                          <p:val>
                                            <p:strVal val="#ppt_x"/>
                                          </p:val>
                                        </p:tav>
                                        <p:tav tm="100000">
                                          <p:val>
                                            <p:strVal val="#ppt_x"/>
                                          </p:val>
                                        </p:tav>
                                      </p:tavLst>
                                    </p:anim>
                                    <p:anim calcmode="lin" valueType="num">
                                      <p:cBhvr>
                                        <p:cTn id="90" dur="900" decel="100000" fill="hold"/>
                                        <p:tgtEl>
                                          <p:spTgt spid="19"/>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8" grpId="0">
        <p:bldSub>
          <a:bldDgm bld="one"/>
        </p:bldSub>
      </p:bldGraphic>
      <p:bldP spid="7" grpId="0"/>
      <p:bldP spid="20" grpId="0"/>
      <p:bldP spid="6" grpId="0"/>
      <p:bldP spid="3" grpId="0"/>
      <p:bldP spid="4"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F3D2C390-649F-E2B1-C904-A058881F4E8B}"/>
              </a:ext>
            </a:extLst>
          </p:cNvPr>
          <p:cNvSpPr>
            <a:spLocks noGrp="1" noRot="1" noMove="1" noResize="1" noEditPoints="1" noAdjustHandles="1" noChangeArrowheads="1" noChangeShapeType="1"/>
          </p:cNvSpPr>
          <p:nvPr/>
        </p:nvSpPr>
        <p:spPr>
          <a:xfrm>
            <a:off x="0" y="-3868"/>
            <a:ext cx="12192000" cy="126936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F9C5EC9-ADC8-3EE0-1B65-E4401BBFC404}"/>
              </a:ext>
            </a:extLst>
          </p:cNvPr>
          <p:cNvSpPr txBox="1"/>
          <p:nvPr/>
        </p:nvSpPr>
        <p:spPr>
          <a:xfrm>
            <a:off x="3668110" y="-56418"/>
            <a:ext cx="8523890" cy="646331"/>
          </a:xfrm>
          <a:prstGeom prst="rect">
            <a:avLst/>
          </a:prstGeom>
          <a:noFill/>
        </p:spPr>
        <p:txBody>
          <a:bodyPr wrap="square">
            <a:spAutoFit/>
          </a:bodyPr>
          <a:lstStyle/>
          <a:p>
            <a:pPr algn="ctr"/>
            <a:r>
              <a:rPr lang="lv-LV" sz="3600" b="1" spc="50" dirty="0">
                <a:ln w="0"/>
                <a:solidFill>
                  <a:schemeClr val="bg2"/>
                </a:solidFill>
                <a:effectLst>
                  <a:innerShdw blurRad="63500" dist="50800" dir="13500000">
                    <a:srgbClr val="000000">
                      <a:alpha val="50000"/>
                    </a:srgbClr>
                  </a:innerShdw>
                </a:effectLst>
              </a:rPr>
              <a:t>KAS MUMS JĀDARA</a:t>
            </a:r>
            <a:endParaRPr lang="es-ES" sz="3600" b="1" spc="50" dirty="0">
              <a:ln w="0"/>
              <a:solidFill>
                <a:schemeClr val="bg2"/>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9493BB83-5FA1-6CF8-161C-AF66AFDA872B}"/>
              </a:ext>
            </a:extLst>
          </p:cNvPr>
          <p:cNvSpPr txBox="1"/>
          <p:nvPr/>
        </p:nvSpPr>
        <p:spPr>
          <a:xfrm>
            <a:off x="4199112" y="580460"/>
            <a:ext cx="7992888" cy="646331"/>
          </a:xfrm>
          <a:prstGeom prst="rect">
            <a:avLst/>
          </a:prstGeom>
          <a:noFill/>
        </p:spPr>
        <p:txBody>
          <a:bodyPr wrap="square">
            <a:spAutoFit/>
          </a:bodyPr>
          <a:lstStyle/>
          <a:p>
            <a:pPr algn="ctr"/>
            <a:r>
              <a:rPr lang="lv-LV" b="1" dirty="0">
                <a:solidFill>
                  <a:schemeClr val="accent6">
                    <a:lumMod val="75000"/>
                  </a:schemeClr>
                </a:solidFill>
                <a:latin typeface="Comic Sans MS" panose="030F0702030302020204" pitchFamily="66" charset="0"/>
              </a:rPr>
              <a:t>“Tāpēc nopietni piesargiet savas dvēseles, ka jūs mīlat To KUNGU, Savu Dievu.” </a:t>
            </a:r>
            <a:r>
              <a:rPr lang="lv-LV" sz="1400" b="1" dirty="0">
                <a:solidFill>
                  <a:schemeClr val="accent6">
                    <a:lumMod val="75000"/>
                  </a:schemeClr>
                </a:solidFill>
                <a:latin typeface="Comic Sans MS" panose="030F0702030302020204" pitchFamily="66" charset="0"/>
              </a:rPr>
              <a:t>(Jozua 23:11)</a:t>
            </a:r>
            <a:endParaRPr lang="lv-LV" b="1" dirty="0">
              <a:solidFill>
                <a:schemeClr val="accent6">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BA646E4D-1D58-007A-E9CE-2C4F6E5453BB}"/>
              </a:ext>
            </a:extLst>
          </p:cNvPr>
          <p:cNvSpPr txBox="1"/>
          <p:nvPr/>
        </p:nvSpPr>
        <p:spPr>
          <a:xfrm>
            <a:off x="4275668" y="1265758"/>
            <a:ext cx="5584153" cy="1015663"/>
          </a:xfrm>
          <a:prstGeom prst="rect">
            <a:avLst/>
          </a:prstGeom>
          <a:noFill/>
        </p:spPr>
        <p:txBody>
          <a:bodyPr wrap="square" rtlCol="0">
            <a:spAutoFit/>
          </a:bodyPr>
          <a:lstStyle/>
          <a:p>
            <a:pPr>
              <a:spcBef>
                <a:spcPts val="600"/>
              </a:spcBef>
            </a:pPr>
            <a:r>
              <a:rPr lang="lv-LV" sz="2000" b="1" dirty="0"/>
              <a:t>Mēs varam bez šaubām teikt, ka Jozua runas galvenā doma ir atrodama 11. pantā: mīlēt  To Kungu Savu Dievu.</a:t>
            </a:r>
          </a:p>
        </p:txBody>
      </p:sp>
      <p:pic>
        <p:nvPicPr>
          <p:cNvPr id="12" name="Imagen 11" descr="Imagen que contiene Interfaz de usuario gráfica&#10;&#10;El contenido generado por IA puede ser incorrecto.">
            <a:extLst>
              <a:ext uri="{FF2B5EF4-FFF2-40B4-BE49-F238E27FC236}">
                <a16:creationId xmlns:a16="http://schemas.microsoft.com/office/drawing/2014/main" id="{C0422705-8083-6622-472D-09D2F06E14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819" y="2961428"/>
            <a:ext cx="2983552" cy="3796840"/>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Un par de personas de pie sobre pasto&#10;&#10;El contenido generado por IA puede ser incorrecto.">
            <a:extLst>
              <a:ext uri="{FF2B5EF4-FFF2-40B4-BE49-F238E27FC236}">
                <a16:creationId xmlns:a16="http://schemas.microsoft.com/office/drawing/2014/main" id="{EE414ED2-1935-E41F-A7ED-29F11F82CFEB}"/>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5819" y="112524"/>
            <a:ext cx="4099796" cy="2694340"/>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90FE6017-1A94-7B77-498D-2EF620E6C7D7}"/>
              </a:ext>
            </a:extLst>
          </p:cNvPr>
          <p:cNvSpPr txBox="1"/>
          <p:nvPr/>
        </p:nvSpPr>
        <p:spPr>
          <a:xfrm>
            <a:off x="3247842" y="3297602"/>
            <a:ext cx="6611979" cy="707886"/>
          </a:xfrm>
          <a:prstGeom prst="rect">
            <a:avLst/>
          </a:prstGeom>
          <a:noFill/>
        </p:spPr>
        <p:txBody>
          <a:bodyPr wrap="square">
            <a:spAutoFit/>
          </a:bodyPr>
          <a:lstStyle/>
          <a:p>
            <a:pPr>
              <a:spcBef>
                <a:spcPts val="600"/>
              </a:spcBef>
            </a:pPr>
            <a:r>
              <a:rPr lang="lv-LV" sz="2000" b="1" dirty="0"/>
              <a:t>Jozua stiprināja tautu un aicināja Dievu uzticīgi mīlēt (Joz. 23:14).</a:t>
            </a:r>
          </a:p>
        </p:txBody>
      </p:sp>
      <p:sp>
        <p:nvSpPr>
          <p:cNvPr id="18" name="CuadroTexto 17">
            <a:extLst>
              <a:ext uri="{FF2B5EF4-FFF2-40B4-BE49-F238E27FC236}">
                <a16:creationId xmlns:a16="http://schemas.microsoft.com/office/drawing/2014/main" id="{A6787A70-9098-FF32-4880-55E2976E2732}"/>
              </a:ext>
            </a:extLst>
          </p:cNvPr>
          <p:cNvSpPr txBox="1"/>
          <p:nvPr/>
        </p:nvSpPr>
        <p:spPr>
          <a:xfrm>
            <a:off x="3247842" y="4005747"/>
            <a:ext cx="6611979" cy="707886"/>
          </a:xfrm>
          <a:prstGeom prst="rect">
            <a:avLst/>
          </a:prstGeom>
          <a:noFill/>
        </p:spPr>
        <p:txBody>
          <a:bodyPr wrap="square">
            <a:spAutoFit/>
          </a:bodyPr>
          <a:lstStyle/>
          <a:p>
            <a:pPr>
              <a:spcBef>
                <a:spcPts val="600"/>
              </a:spcBef>
            </a:pPr>
            <a:r>
              <a:rPr lang="lv-LV" sz="2000" b="1" dirty="0"/>
              <a:t>Šodien mums ir vēl lielāks pamudinājums: Jēzus piemērs (Jņ. 13:34).</a:t>
            </a:r>
          </a:p>
        </p:txBody>
      </p:sp>
      <p:sp>
        <p:nvSpPr>
          <p:cNvPr id="20" name="CuadroTexto 19">
            <a:extLst>
              <a:ext uri="{FF2B5EF4-FFF2-40B4-BE49-F238E27FC236}">
                <a16:creationId xmlns:a16="http://schemas.microsoft.com/office/drawing/2014/main" id="{8BBD9EB7-2781-53FA-A6C1-5E609C254642}"/>
              </a:ext>
            </a:extLst>
          </p:cNvPr>
          <p:cNvSpPr txBox="1"/>
          <p:nvPr/>
        </p:nvSpPr>
        <p:spPr>
          <a:xfrm>
            <a:off x="3246761" y="4713892"/>
            <a:ext cx="6454723" cy="707886"/>
          </a:xfrm>
          <a:prstGeom prst="rect">
            <a:avLst/>
          </a:prstGeom>
          <a:noFill/>
        </p:spPr>
        <p:txBody>
          <a:bodyPr wrap="square">
            <a:spAutoFit/>
          </a:bodyPr>
          <a:lstStyle/>
          <a:p>
            <a:pPr>
              <a:spcBef>
                <a:spcPts val="600"/>
              </a:spcBef>
            </a:pPr>
            <a:r>
              <a:rPr lang="lv-LV" sz="2000" b="1" dirty="0"/>
              <a:t>Dievs vēlas veidot intīmas un personīgas attiecības ar katru cilvēku, kas atsauktos Viņa mīlestībai.</a:t>
            </a:r>
          </a:p>
        </p:txBody>
      </p:sp>
      <p:sp>
        <p:nvSpPr>
          <p:cNvPr id="22" name="CuadroTexto 21">
            <a:extLst>
              <a:ext uri="{FF2B5EF4-FFF2-40B4-BE49-F238E27FC236}">
                <a16:creationId xmlns:a16="http://schemas.microsoft.com/office/drawing/2014/main" id="{F2CC6260-BFE9-59C0-3EE1-90C95AA305D9}"/>
              </a:ext>
            </a:extLst>
          </p:cNvPr>
          <p:cNvSpPr txBox="1"/>
          <p:nvPr/>
        </p:nvSpPr>
        <p:spPr>
          <a:xfrm>
            <a:off x="4270735" y="2281680"/>
            <a:ext cx="5584153" cy="1015663"/>
          </a:xfrm>
          <a:prstGeom prst="rect">
            <a:avLst/>
          </a:prstGeom>
          <a:noFill/>
        </p:spPr>
        <p:txBody>
          <a:bodyPr wrap="square">
            <a:spAutoFit/>
          </a:bodyPr>
          <a:lstStyle/>
          <a:p>
            <a:pPr>
              <a:spcBef>
                <a:spcPts val="600"/>
              </a:spcBef>
            </a:pPr>
            <a:r>
              <a:rPr lang="lv-LV" sz="2000" b="1" dirty="0"/>
              <a:t>Israēlim bija jāatklāj sava mīlestība, nemīlot citus dievus, kas viņiem nodarītu lielu ļaunumu (Joz. 23:12-13).</a:t>
            </a:r>
          </a:p>
        </p:txBody>
      </p:sp>
      <p:pic>
        <p:nvPicPr>
          <p:cNvPr id="24" name="Imagen 23" descr="Un dibujo de una persona&#10;&#10;El contenido generado por IA puede ser incorrecto.">
            <a:extLst>
              <a:ext uri="{FF2B5EF4-FFF2-40B4-BE49-F238E27FC236}">
                <a16:creationId xmlns:a16="http://schemas.microsoft.com/office/drawing/2014/main" id="{69F3C2DD-FC23-EA2D-7DDE-933FCB731C8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9849955" y="1407872"/>
            <a:ext cx="2226226" cy="3780889"/>
          </a:xfrm>
          <a:prstGeom prst="round2DiagRect">
            <a:avLst>
              <a:gd name="adj1" fmla="val 16667"/>
              <a:gd name="adj2" fmla="val 0"/>
            </a:avLst>
          </a:prstGeom>
          <a:ln w="38100" cap="sq">
            <a:solidFill>
              <a:srgbClr val="F1E2B9"/>
            </a:solidFill>
            <a:miter lim="800000"/>
          </a:ln>
          <a:effectLst>
            <a:outerShdw blurRad="254000" algn="tl" rotWithShape="0">
              <a:srgbClr val="000000">
                <a:alpha val="43000"/>
              </a:srgbClr>
            </a:outerShdw>
          </a:effectLst>
        </p:spPr>
      </p:pic>
      <p:sp>
        <p:nvSpPr>
          <p:cNvPr id="26" name="CuadroTexto 25">
            <a:extLst>
              <a:ext uri="{FF2B5EF4-FFF2-40B4-BE49-F238E27FC236}">
                <a16:creationId xmlns:a16="http://schemas.microsoft.com/office/drawing/2014/main" id="{55D5C661-8211-E7E4-9717-CC2A6BE39482}"/>
              </a:ext>
            </a:extLst>
          </p:cNvPr>
          <p:cNvSpPr txBox="1"/>
          <p:nvPr/>
        </p:nvSpPr>
        <p:spPr>
          <a:xfrm>
            <a:off x="3246761" y="5422037"/>
            <a:ext cx="4109536" cy="1015663"/>
          </a:xfrm>
          <a:prstGeom prst="rect">
            <a:avLst/>
          </a:prstGeom>
          <a:noFill/>
        </p:spPr>
        <p:txBody>
          <a:bodyPr wrap="square">
            <a:spAutoFit/>
          </a:bodyPr>
          <a:lstStyle/>
          <a:p>
            <a:pPr>
              <a:spcBef>
                <a:spcPts val="600"/>
              </a:spcBef>
            </a:pPr>
            <a:r>
              <a:rPr lang="lv-LV" sz="2000" b="1" dirty="0"/>
              <a:t>Līdz ar to Viņa mīlestība pret visiem veido pamatu mūsu labprātīgai mīlestībai pret Viņu.</a:t>
            </a:r>
          </a:p>
        </p:txBody>
      </p:sp>
      <p:pic>
        <p:nvPicPr>
          <p:cNvPr id="28" name="Imagen 27" descr="Dibujo de una persona&#10;&#10;El contenido generado por IA puede ser incorrecto.">
            <a:extLst>
              <a:ext uri="{FF2B5EF4-FFF2-40B4-BE49-F238E27FC236}">
                <a16:creationId xmlns:a16="http://schemas.microsoft.com/office/drawing/2014/main" id="{EF1F7324-C17E-7CBF-C255-B1FA9979919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7312326" y="5421778"/>
            <a:ext cx="4763855" cy="1337476"/>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6369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fltVal val="0"/>
                                          </p:val>
                                        </p:tav>
                                        <p:tav tm="100000">
                                          <p:val>
                                            <p:strVal val="#ppt_w"/>
                                          </p:val>
                                        </p:tav>
                                      </p:tavLst>
                                    </p:anim>
                                    <p:anim calcmode="lin" valueType="num">
                                      <p:cBhvr>
                                        <p:cTn id="23" dur="1000" fill="hold"/>
                                        <p:tgtEl>
                                          <p:spTgt spid="24"/>
                                        </p:tgtEl>
                                        <p:attrNameLst>
                                          <p:attrName>ppt_h</p:attrName>
                                        </p:attrNameLst>
                                      </p:cBhvr>
                                      <p:tavLst>
                                        <p:tav tm="0">
                                          <p:val>
                                            <p:fltVal val="0"/>
                                          </p:val>
                                        </p:tav>
                                        <p:tav tm="100000">
                                          <p:val>
                                            <p:strVal val="#ppt_h"/>
                                          </p:val>
                                        </p:tav>
                                      </p:tavLst>
                                    </p:anim>
                                    <p:anim calcmode="lin" valueType="num">
                                      <p:cBhvr>
                                        <p:cTn id="24" dur="1000" fill="hold"/>
                                        <p:tgtEl>
                                          <p:spTgt spid="24"/>
                                        </p:tgtEl>
                                        <p:attrNameLst>
                                          <p:attrName>style.rotation</p:attrName>
                                        </p:attrNameLst>
                                      </p:cBhvr>
                                      <p:tavLst>
                                        <p:tav tm="0">
                                          <p:val>
                                            <p:fltVal val="90"/>
                                          </p:val>
                                        </p:tav>
                                        <p:tav tm="100000">
                                          <p:val>
                                            <p:fltVal val="0"/>
                                          </p:val>
                                        </p:tav>
                                      </p:tavLst>
                                    </p:anim>
                                    <p:animEffect transition="in" filter="fade">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heel(8)">
                                      <p:cBhvr>
                                        <p:cTn id="45" dur="750"/>
                                        <p:tgtEl>
                                          <p:spTgt spid="14"/>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5"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7" dur="1000" fill="hold"/>
                                        <p:tgtEl>
                                          <p:spTgt spid="12"/>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2"/>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outVertical)">
                                      <p:cBhvr>
                                        <p:cTn id="70" dur="500"/>
                                        <p:tgtEl>
                                          <p:spTgt spid="28"/>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left)">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6" grpId="0"/>
      <p:bldP spid="18" grpId="0"/>
      <p:bldP spid="20" grpId="0"/>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A602458-8FAC-CB1E-66E1-54720F30B421}"/>
              </a:ext>
            </a:extLst>
          </p:cNvPr>
          <p:cNvSpPr>
            <a:spLocks noGrp="1" noRot="1" noMove="1" noResize="1" noEditPoints="1" noAdjustHandles="1" noChangeArrowheads="1" noChangeShapeType="1"/>
          </p:cNvSpPr>
          <p:nvPr/>
        </p:nvSpPr>
        <p:spPr>
          <a:xfrm>
            <a:off x="0" y="0"/>
            <a:ext cx="12191999" cy="1559421"/>
          </a:xfrm>
          <a:prstGeom prst="rect">
            <a:avLst/>
          </a:prstGeom>
          <a:solidFill>
            <a:schemeClr val="bg2">
              <a:lumMod val="2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27A4B1-F459-0549-6C7E-A05B6765D846}"/>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dirty="0">
                <a:ln/>
                <a:solidFill>
                  <a:schemeClr val="tx2">
                    <a:lumMod val="40000"/>
                    <a:lumOff val="60000"/>
                  </a:schemeClr>
                </a:solidFill>
              </a:rPr>
              <a:t>SODS PAR NEUZTICĪBU</a:t>
            </a:r>
            <a:endParaRPr lang="es-ES" sz="4400" b="1" dirty="0">
              <a:ln/>
              <a:solidFill>
                <a:schemeClr val="tx2">
                  <a:lumMod val="40000"/>
                  <a:lumOff val="60000"/>
                </a:schemeClr>
              </a:solidFill>
            </a:endParaRPr>
          </a:p>
        </p:txBody>
      </p:sp>
      <p:sp>
        <p:nvSpPr>
          <p:cNvPr id="4" name="CuadroTexto 3">
            <a:extLst>
              <a:ext uri="{FF2B5EF4-FFF2-40B4-BE49-F238E27FC236}">
                <a16:creationId xmlns:a16="http://schemas.microsoft.com/office/drawing/2014/main" id="{FCBE42F1-6467-5F4A-77D1-8C72DA05E730}"/>
              </a:ext>
            </a:extLst>
          </p:cNvPr>
          <p:cNvSpPr txBox="1"/>
          <p:nvPr/>
        </p:nvSpPr>
        <p:spPr>
          <a:xfrm>
            <a:off x="0" y="636091"/>
            <a:ext cx="11930061" cy="923330"/>
          </a:xfrm>
          <a:prstGeom prst="rect">
            <a:avLst/>
          </a:prstGeom>
          <a:noFill/>
        </p:spPr>
        <p:txBody>
          <a:bodyPr wrap="square">
            <a:spAutoFit/>
          </a:bodyPr>
          <a:lstStyle/>
          <a:p>
            <a:pPr algn="ctr"/>
            <a:r>
              <a:rPr lang="es-ES" b="1" dirty="0">
                <a:solidFill>
                  <a:srgbClr val="FFFF99"/>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FFF99"/>
                </a:solidFill>
                <a:effectLst>
                  <a:outerShdw blurRad="38100" dist="38100" dir="2700000" algn="tl">
                    <a:srgbClr val="000000">
                      <a:alpha val="43137"/>
                    </a:srgbClr>
                  </a:outerShdw>
                </a:effectLst>
                <a:latin typeface="Comic Sans MS" panose="030F0702030302020204" pitchFamily="66" charset="0"/>
              </a:rPr>
              <a:t>Bet tāpat, kā tas viss ir noticis pie jums pēc apsolījuma Vārdiem, ko Tas Kungs, jūsu Dievs, par jums ir pasludinājis, un kā tas arī ir piepildījies, tāpat Tas Kungs liks nākt pār jums arī draudu vārdam, tiekāms Viņš nebūs jūs izdeldējis no šīs labās zemes, ko Tas Kungs, jūsu Dievs, jums ir devis.</a:t>
            </a:r>
            <a:r>
              <a:rPr lang="es-ES" b="1" dirty="0">
                <a:solidFill>
                  <a:srgbClr val="FFFF99"/>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99"/>
                </a:solidFill>
                <a:effectLst>
                  <a:outerShdw blurRad="38100" dist="38100" dir="2700000" algn="tl">
                    <a:srgbClr val="000000">
                      <a:alpha val="43137"/>
                    </a:srgbClr>
                  </a:outerShdw>
                </a:effectLst>
                <a:latin typeface="Comic Sans MS" panose="030F0702030302020204" pitchFamily="66" charset="0"/>
              </a:rPr>
              <a:t>(Jo</a:t>
            </a:r>
            <a:r>
              <a:rPr lang="lv-LV" sz="1400" b="1" dirty="0">
                <a:solidFill>
                  <a:srgbClr val="FFFF99"/>
                </a:solidFill>
                <a:effectLst>
                  <a:outerShdw blurRad="38100" dist="38100" dir="2700000" algn="tl">
                    <a:srgbClr val="000000">
                      <a:alpha val="43137"/>
                    </a:srgbClr>
                  </a:outerShdw>
                </a:effectLst>
                <a:latin typeface="Comic Sans MS" panose="030F0702030302020204" pitchFamily="66" charset="0"/>
              </a:rPr>
              <a:t>z.</a:t>
            </a:r>
            <a:r>
              <a:rPr lang="es-ES" sz="1400" b="1" dirty="0">
                <a:solidFill>
                  <a:srgbClr val="FFFF99"/>
                </a:solidFill>
                <a:effectLst>
                  <a:outerShdw blurRad="38100" dist="38100" dir="2700000" algn="tl">
                    <a:srgbClr val="000000">
                      <a:alpha val="43137"/>
                    </a:srgbClr>
                  </a:outerShdw>
                </a:effectLst>
                <a:latin typeface="Comic Sans MS" panose="030F0702030302020204" pitchFamily="66" charset="0"/>
              </a:rPr>
              <a:t>23:15)</a:t>
            </a:r>
            <a:endParaRPr lang="es-ES" b="1" dirty="0">
              <a:solidFill>
                <a:srgbClr val="FFFF99"/>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46055DED-C5FE-8E5D-FC05-794B7B258284}"/>
              </a:ext>
            </a:extLst>
          </p:cNvPr>
          <p:cNvSpPr txBox="1"/>
          <p:nvPr/>
        </p:nvSpPr>
        <p:spPr>
          <a:xfrm>
            <a:off x="361949" y="1609725"/>
            <a:ext cx="7920203" cy="707886"/>
          </a:xfrm>
          <a:prstGeom prst="rect">
            <a:avLst/>
          </a:prstGeom>
          <a:noFill/>
        </p:spPr>
        <p:txBody>
          <a:bodyPr wrap="square" rtlCol="0">
            <a:spAutoFit/>
          </a:bodyPr>
          <a:lstStyle/>
          <a:p>
            <a:pPr>
              <a:spcBef>
                <a:spcPts val="600"/>
              </a:spcBef>
            </a:pPr>
            <a:r>
              <a:rPr lang="es-ES" sz="2000" b="1" dirty="0" err="1">
                <a:solidFill>
                  <a:schemeClr val="bg1"/>
                </a:solidFill>
                <a:effectLst>
                  <a:glow rad="127000">
                    <a:srgbClr val="8E0025"/>
                  </a:glow>
                  <a:outerShdw blurRad="38100" dist="38100" dir="2700000" algn="tl">
                    <a:srgbClr val="000000">
                      <a:alpha val="43137"/>
                    </a:srgbClr>
                  </a:outerShdw>
                </a:effectLst>
              </a:rPr>
              <a:t>Jozua</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noslēdz</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savu</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runu</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ar</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bargiem</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brīdinājuma</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vārdiem</a:t>
            </a:r>
            <a:r>
              <a:rPr lang="es-ES" sz="2000" b="1" dirty="0">
                <a:solidFill>
                  <a:schemeClr val="bg1"/>
                </a:solidFill>
                <a:effectLst>
                  <a:glow rad="127000">
                    <a:srgbClr val="8E0025"/>
                  </a:glow>
                  <a:outerShdw blurRad="38100" dist="38100" dir="2700000" algn="tl">
                    <a:srgbClr val="000000">
                      <a:alpha val="43137"/>
                    </a:srgbClr>
                  </a:outerShdw>
                </a:effectLst>
              </a:rPr>
              <a:t> par </a:t>
            </a:r>
            <a:r>
              <a:rPr lang="es-ES" sz="2000" b="1" dirty="0" err="1">
                <a:solidFill>
                  <a:schemeClr val="bg1"/>
                </a:solidFill>
                <a:effectLst>
                  <a:glow rad="127000">
                    <a:srgbClr val="8E0025"/>
                  </a:glow>
                  <a:outerShdw blurRad="38100" dist="38100" dir="2700000" algn="tl">
                    <a:srgbClr val="000000">
                      <a:alpha val="43137"/>
                    </a:srgbClr>
                  </a:outerShdw>
                </a:effectLst>
              </a:rPr>
              <a:t>nepaklausības</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sekām</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Dieva</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dusm</a:t>
            </a:r>
            <a:r>
              <a:rPr lang="lv-LV" sz="2000" b="1" dirty="0">
                <a:solidFill>
                  <a:schemeClr val="bg1"/>
                </a:solidFill>
                <a:effectLst>
                  <a:glow rad="127000">
                    <a:srgbClr val="8E0025"/>
                  </a:glow>
                  <a:outerShdw blurRad="38100" dist="38100" dir="2700000" algn="tl">
                    <a:srgbClr val="000000">
                      <a:alpha val="43137"/>
                    </a:srgbClr>
                  </a:outerShdw>
                </a:effectLst>
              </a:rPr>
              <a:t>ām</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Joz</a:t>
            </a:r>
            <a:r>
              <a:rPr lang="es-ES" sz="2000" b="1" dirty="0">
                <a:solidFill>
                  <a:schemeClr val="bg1"/>
                </a:solidFill>
                <a:effectLst>
                  <a:glow rad="127000">
                    <a:srgbClr val="8E0025"/>
                  </a:glow>
                  <a:outerShdw blurRad="38100" dist="38100" dir="2700000" algn="tl">
                    <a:srgbClr val="000000">
                      <a:alpha val="43137"/>
                    </a:srgbClr>
                  </a:outerShdw>
                </a:effectLst>
              </a:rPr>
              <a:t>. 23:15-16).</a:t>
            </a:r>
          </a:p>
        </p:txBody>
      </p:sp>
      <p:pic>
        <p:nvPicPr>
          <p:cNvPr id="6" name="Imagen 5" descr="Imagen que contiene edificio, frente, tabla, fuego&#10;&#10;El contenido generado por IA puede ser incorrecto.">
            <a:extLst>
              <a:ext uri="{FF2B5EF4-FFF2-40B4-BE49-F238E27FC236}">
                <a16:creationId xmlns:a16="http://schemas.microsoft.com/office/drawing/2014/main" id="{2B5177DE-39F8-5B52-9F40-36865FFF1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21748" y="1775097"/>
            <a:ext cx="3508313" cy="4962033"/>
          </a:xfrm>
          <a:prstGeom prst="snip2DiagRect">
            <a:avLst>
              <a:gd name="adj1" fmla="val 17675"/>
              <a:gd name="adj2" fmla="val 0"/>
            </a:avLst>
          </a:prstGeom>
          <a:solidFill>
            <a:srgbClr val="FFFFFF">
              <a:shade val="85000"/>
            </a:srgbClr>
          </a:solidFill>
          <a:ln w="88900" cap="sq">
            <a:solidFill>
              <a:srgbClr val="FFFAB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en medio de una multitud de gente&#10;&#10;El contenido generado por IA puede ser incorrecto.">
            <a:extLst>
              <a:ext uri="{FF2B5EF4-FFF2-40B4-BE49-F238E27FC236}">
                <a16:creationId xmlns:a16="http://schemas.microsoft.com/office/drawing/2014/main" id="{66929E24-9591-2C2B-C501-CDEE5E45717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14791" y="3770243"/>
            <a:ext cx="3429000" cy="2956063"/>
          </a:xfrm>
          <a:prstGeom prst="snip2DiagRect">
            <a:avLst/>
          </a:prstGeom>
          <a:solidFill>
            <a:srgbClr val="FFFFFF">
              <a:shade val="85000"/>
            </a:srgbClr>
          </a:solidFill>
          <a:ln w="88900" cap="sq">
            <a:solidFill>
              <a:schemeClr val="tx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D703CC0E-AFA6-3FF3-0D33-ECCF1591699E}"/>
              </a:ext>
            </a:extLst>
          </p:cNvPr>
          <p:cNvSpPr txBox="1"/>
          <p:nvPr/>
        </p:nvSpPr>
        <p:spPr>
          <a:xfrm>
            <a:off x="3648476" y="3632853"/>
            <a:ext cx="4685810" cy="1323439"/>
          </a:xfrm>
          <a:prstGeom prst="rect">
            <a:avLst/>
          </a:prstGeom>
          <a:noFill/>
        </p:spPr>
        <p:txBody>
          <a:bodyPr wrap="square">
            <a:spAutoFit/>
          </a:bodyPr>
          <a:lstStyle/>
          <a:p>
            <a:pPr>
              <a:spcBef>
                <a:spcPts val="600"/>
              </a:spcBef>
            </a:pPr>
            <a:r>
              <a:rPr lang="lv-LV" sz="2000" b="1" dirty="0">
                <a:solidFill>
                  <a:schemeClr val="bg1"/>
                </a:solidFill>
                <a:effectLst>
                  <a:glow rad="127000">
                    <a:srgbClr val="8E0025"/>
                  </a:glow>
                  <a:outerShdw blurRad="38100" dist="38100" dir="2700000" algn="tl">
                    <a:srgbClr val="000000">
                      <a:alpha val="43137"/>
                    </a:srgbClr>
                  </a:outerShdw>
                </a:effectLst>
              </a:rPr>
              <a:t>Tā pati mīlestība, kas lika Dievam atdot savu Dēlu par mums, izpaužas kā dusmas pret tiem, kas uzstājīgi turas pie grēka (Jņ. 3:16; Rom. 2:5).</a:t>
            </a:r>
          </a:p>
        </p:txBody>
      </p:sp>
      <p:sp>
        <p:nvSpPr>
          <p:cNvPr id="7" name="CuadroTexto 6">
            <a:extLst>
              <a:ext uri="{FF2B5EF4-FFF2-40B4-BE49-F238E27FC236}">
                <a16:creationId xmlns:a16="http://schemas.microsoft.com/office/drawing/2014/main" id="{056FAF47-C2B8-BE95-17C1-234D826DC7DE}"/>
              </a:ext>
            </a:extLst>
          </p:cNvPr>
          <p:cNvSpPr txBox="1"/>
          <p:nvPr/>
        </p:nvSpPr>
        <p:spPr>
          <a:xfrm>
            <a:off x="361948" y="2607289"/>
            <a:ext cx="7920203" cy="707886"/>
          </a:xfrm>
          <a:prstGeom prst="rect">
            <a:avLst/>
          </a:prstGeom>
          <a:noFill/>
        </p:spPr>
        <p:txBody>
          <a:bodyPr wrap="square">
            <a:spAutoFit/>
          </a:bodyPr>
          <a:lstStyle/>
          <a:p>
            <a:pPr>
              <a:spcBef>
                <a:spcPts val="600"/>
              </a:spcBef>
            </a:pPr>
            <a:r>
              <a:rPr lang="es-ES" sz="2000" b="1" dirty="0" err="1">
                <a:solidFill>
                  <a:schemeClr val="bg1"/>
                </a:solidFill>
                <a:effectLst>
                  <a:glow rad="127000">
                    <a:srgbClr val="8E0025"/>
                  </a:glow>
                  <a:outerShdw blurRad="38100" dist="38100" dir="2700000" algn="tl">
                    <a:srgbClr val="000000">
                      <a:alpha val="43137"/>
                    </a:srgbClr>
                  </a:outerShdw>
                </a:effectLst>
              </a:rPr>
              <a:t>Tāpat</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kā</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Kunga</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solījumi</a:t>
            </a:r>
            <a:r>
              <a:rPr lang="es-ES" sz="2000" b="1" dirty="0">
                <a:solidFill>
                  <a:schemeClr val="bg1"/>
                </a:solidFill>
                <a:effectLst>
                  <a:glow rad="127000">
                    <a:srgbClr val="8E0025"/>
                  </a:glow>
                  <a:outerShdw blurRad="38100" dist="38100" dir="2700000" algn="tl">
                    <a:srgbClr val="000000">
                      <a:alpha val="43137"/>
                    </a:srgbClr>
                  </a:outerShdw>
                </a:effectLst>
              </a:rPr>
              <a:t> par I</a:t>
            </a:r>
            <a:r>
              <a:rPr lang="lv-LV" sz="2000" b="1" dirty="0">
                <a:solidFill>
                  <a:schemeClr val="bg1"/>
                </a:solidFill>
                <a:effectLst>
                  <a:glow rad="127000">
                    <a:srgbClr val="8E0025"/>
                  </a:glow>
                  <a:outerShdw blurRad="38100" dist="38100" dir="2700000" algn="tl">
                    <a:srgbClr val="000000">
                      <a:alpha val="43137"/>
                    </a:srgbClr>
                  </a:outerShdw>
                </a:effectLst>
              </a:rPr>
              <a:t>s</a:t>
            </a:r>
            <a:r>
              <a:rPr lang="es-ES" sz="2000" b="1" dirty="0" err="1">
                <a:solidFill>
                  <a:schemeClr val="bg1"/>
                </a:solidFill>
                <a:effectLst>
                  <a:glow rad="127000">
                    <a:srgbClr val="8E0025"/>
                  </a:glow>
                  <a:outerShdw blurRad="38100" dist="38100" dir="2700000" algn="tl">
                    <a:srgbClr val="000000">
                      <a:alpha val="43137"/>
                    </a:srgbClr>
                  </a:outerShdw>
                </a:effectLst>
              </a:rPr>
              <a:t>raēla</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svētīšanu</a:t>
            </a:r>
            <a:r>
              <a:rPr lang="es-ES" sz="2000" b="1" dirty="0">
                <a:solidFill>
                  <a:schemeClr val="bg1"/>
                </a:solidFill>
                <a:effectLst>
                  <a:glow rad="127000">
                    <a:srgbClr val="8E0025"/>
                  </a:glow>
                  <a:outerShdw blurRad="38100" dist="38100" dir="2700000" algn="tl">
                    <a:srgbClr val="000000">
                      <a:alpha val="43137"/>
                    </a:srgbClr>
                  </a:outerShdw>
                </a:effectLst>
              </a:rPr>
              <a:t> bija </a:t>
            </a:r>
            <a:r>
              <a:rPr lang="es-ES" sz="2000" b="1" dirty="0" err="1">
                <a:solidFill>
                  <a:schemeClr val="bg1"/>
                </a:solidFill>
                <a:effectLst>
                  <a:glow rad="127000">
                    <a:srgbClr val="8E0025"/>
                  </a:glow>
                  <a:outerShdw blurRad="38100" dist="38100" dir="2700000" algn="tl">
                    <a:srgbClr val="000000">
                      <a:alpha val="43137"/>
                    </a:srgbClr>
                  </a:outerShdw>
                </a:effectLst>
              </a:rPr>
              <a:t>uzticīgi</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piepildījušies</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arī</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līguma</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lāst</a:t>
            </a:r>
            <a:r>
              <a:rPr lang="lv-LV" sz="2000" b="1" dirty="0">
                <a:solidFill>
                  <a:schemeClr val="bg1"/>
                </a:solidFill>
                <a:effectLst>
                  <a:glow rad="127000">
                    <a:srgbClr val="8E0025"/>
                  </a:glow>
                  <a:outerShdw blurRad="38100" dist="38100" dir="2700000" algn="tl">
                    <a:srgbClr val="000000">
                      <a:alpha val="43137"/>
                    </a:srgbClr>
                  </a:outerShdw>
                </a:effectLst>
              </a:rPr>
              <a:t>s</a:t>
            </a:r>
            <a:r>
              <a:rPr lang="es-ES" sz="2000" b="1" dirty="0">
                <a:solidFill>
                  <a:schemeClr val="bg1"/>
                </a:solidFill>
                <a:effectLst>
                  <a:glow rad="127000">
                    <a:srgbClr val="8E0025"/>
                  </a:glow>
                  <a:outerShdw blurRad="38100" dist="38100" dir="2700000" algn="tl">
                    <a:srgbClr val="000000">
                      <a:alpha val="43137"/>
                    </a:srgbClr>
                  </a:outerShdw>
                </a:effectLst>
              </a:rPr>
              <a:t> </a:t>
            </a:r>
            <a:r>
              <a:rPr lang="es-ES" sz="2000" b="1" dirty="0" err="1">
                <a:solidFill>
                  <a:schemeClr val="bg1"/>
                </a:solidFill>
                <a:effectLst>
                  <a:glow rad="127000">
                    <a:srgbClr val="8E0025"/>
                  </a:glow>
                  <a:outerShdw blurRad="38100" dist="38100" dir="2700000" algn="tl">
                    <a:srgbClr val="000000">
                      <a:alpha val="43137"/>
                    </a:srgbClr>
                  </a:outerShdw>
                </a:effectLst>
              </a:rPr>
              <a:t>piepildītos</a:t>
            </a:r>
            <a:r>
              <a:rPr lang="es-ES" sz="2000" b="1" dirty="0">
                <a:solidFill>
                  <a:schemeClr val="bg1"/>
                </a:solidFill>
                <a:effectLst>
                  <a:glow rad="127000">
                    <a:srgbClr val="8E0025"/>
                  </a:glow>
                  <a:outerShdw blurRad="38100" dist="38100" dir="2700000" algn="tl">
                    <a:srgbClr val="000000">
                      <a:alpha val="43137"/>
                    </a:srgbClr>
                  </a:outerShdw>
                </a:effectLst>
              </a:rPr>
              <a:t>, ja i</a:t>
            </a:r>
            <a:r>
              <a:rPr lang="lv-LV" sz="2000" b="1" dirty="0">
                <a:solidFill>
                  <a:schemeClr val="bg1"/>
                </a:solidFill>
                <a:effectLst>
                  <a:glow rad="127000">
                    <a:srgbClr val="8E0025"/>
                  </a:glow>
                  <a:outerShdw blurRad="38100" dist="38100" dir="2700000" algn="tl">
                    <a:srgbClr val="000000">
                      <a:alpha val="43137"/>
                    </a:srgbClr>
                  </a:outerShdw>
                </a:effectLst>
              </a:rPr>
              <a:t>s</a:t>
            </a:r>
            <a:r>
              <a:rPr lang="es-ES" sz="2000" b="1" dirty="0" err="1">
                <a:solidFill>
                  <a:schemeClr val="bg1"/>
                </a:solidFill>
                <a:effectLst>
                  <a:glow rad="127000">
                    <a:srgbClr val="8E0025"/>
                  </a:glow>
                  <a:outerShdw blurRad="38100" dist="38100" dir="2700000" algn="tl">
                    <a:srgbClr val="000000">
                      <a:alpha val="43137"/>
                    </a:srgbClr>
                  </a:outerShdw>
                </a:effectLst>
              </a:rPr>
              <a:t>raēl</a:t>
            </a:r>
            <a:r>
              <a:rPr lang="lv-LV" sz="2000" b="1" dirty="0">
                <a:solidFill>
                  <a:schemeClr val="bg1"/>
                </a:solidFill>
                <a:effectLst>
                  <a:glow rad="127000">
                    <a:srgbClr val="8E0025"/>
                  </a:glow>
                  <a:outerShdw blurRad="38100" dist="38100" dir="2700000" algn="tl">
                    <a:srgbClr val="000000">
                      <a:alpha val="43137"/>
                    </a:srgbClr>
                  </a:outerShdw>
                </a:effectLst>
              </a:rPr>
              <a:t>s</a:t>
            </a:r>
            <a:r>
              <a:rPr lang="es-ES" sz="2000" b="1" dirty="0">
                <a:solidFill>
                  <a:schemeClr val="bg1"/>
                </a:solidFill>
                <a:effectLst>
                  <a:glow rad="127000">
                    <a:srgbClr val="8E0025"/>
                  </a:glow>
                  <a:outerShdw blurRad="38100" dist="38100" dir="2700000" algn="tl">
                    <a:srgbClr val="000000">
                      <a:alpha val="43137"/>
                    </a:srgbClr>
                  </a:outerShdw>
                </a:effectLst>
              </a:rPr>
              <a:t> to</a:t>
            </a:r>
            <a:r>
              <a:rPr lang="lv-LV" sz="2000" b="1" dirty="0">
                <a:solidFill>
                  <a:schemeClr val="bg1"/>
                </a:solidFill>
                <a:effectLst>
                  <a:glow rad="127000">
                    <a:srgbClr val="8E0025"/>
                  </a:glow>
                  <a:outerShdw blurRad="38100" dist="38100" dir="2700000" algn="tl">
                    <a:srgbClr val="000000">
                      <a:alpha val="43137"/>
                    </a:srgbClr>
                  </a:outerShdw>
                </a:effectLst>
              </a:rPr>
              <a:t>s </a:t>
            </a:r>
            <a:r>
              <a:rPr lang="es-ES" sz="2000" b="1" dirty="0" err="1">
                <a:solidFill>
                  <a:schemeClr val="bg1"/>
                </a:solidFill>
                <a:effectLst>
                  <a:glow rad="127000">
                    <a:srgbClr val="8E0025"/>
                  </a:glow>
                  <a:outerShdw blurRad="38100" dist="38100" dir="2700000" algn="tl">
                    <a:srgbClr val="000000">
                      <a:alpha val="43137"/>
                    </a:srgbClr>
                  </a:outerShdw>
                </a:effectLst>
              </a:rPr>
              <a:t>pārkāptu</a:t>
            </a:r>
            <a:r>
              <a:rPr lang="es-ES" sz="2000" b="1" dirty="0">
                <a:solidFill>
                  <a:schemeClr val="bg1"/>
                </a:solidFill>
                <a:effectLst>
                  <a:glow rad="127000">
                    <a:srgbClr val="8E0025"/>
                  </a:glow>
                  <a:outerShdw blurRad="38100" dist="38100" dir="2700000" algn="tl">
                    <a:srgbClr val="000000">
                      <a:alpha val="43137"/>
                    </a:srgbClr>
                  </a:outerShdw>
                </a:effectLst>
              </a:rPr>
              <a:t>.</a:t>
            </a:r>
          </a:p>
        </p:txBody>
      </p:sp>
      <p:sp>
        <p:nvSpPr>
          <p:cNvPr id="12" name="CuadroTexto 11">
            <a:extLst>
              <a:ext uri="{FF2B5EF4-FFF2-40B4-BE49-F238E27FC236}">
                <a16:creationId xmlns:a16="http://schemas.microsoft.com/office/drawing/2014/main" id="{A243E693-D30E-B5DE-2E3D-E21539236F42}"/>
              </a:ext>
            </a:extLst>
          </p:cNvPr>
          <p:cNvSpPr txBox="1"/>
          <p:nvPr/>
        </p:nvSpPr>
        <p:spPr>
          <a:xfrm>
            <a:off x="3704409" y="5217969"/>
            <a:ext cx="4577742" cy="1323439"/>
          </a:xfrm>
          <a:prstGeom prst="rect">
            <a:avLst/>
          </a:prstGeom>
          <a:noFill/>
        </p:spPr>
        <p:txBody>
          <a:bodyPr wrap="square">
            <a:spAutoFit/>
          </a:bodyPr>
          <a:lstStyle/>
          <a:p>
            <a:pPr>
              <a:spcBef>
                <a:spcPts val="600"/>
              </a:spcBef>
            </a:pPr>
            <a:r>
              <a:rPr lang="lv-LV" sz="2000" b="1" dirty="0">
                <a:solidFill>
                  <a:schemeClr val="bg1"/>
                </a:solidFill>
                <a:effectLst>
                  <a:glow rad="127000">
                    <a:srgbClr val="8E0025"/>
                  </a:glow>
                  <a:outerShdw blurRad="38100" dist="38100" dir="2700000" algn="tl">
                    <a:srgbClr val="000000">
                      <a:alpha val="43137"/>
                    </a:srgbClr>
                  </a:outerShdw>
                </a:effectLst>
              </a:rPr>
              <a:t>Israēls cieta neveiksmi un saņēma sodu. Mums šodien ir iespēja rakstīt citādu vēsturi: palikt uzticīgiem un palikt Viņa mīlestībā (Jņ. 15:9).</a:t>
            </a:r>
          </a:p>
        </p:txBody>
      </p:sp>
    </p:spTree>
    <p:extLst>
      <p:ext uri="{BB962C8B-B14F-4D97-AF65-F5344CB8AC3E}">
        <p14:creationId xmlns:p14="http://schemas.microsoft.com/office/powerpoint/2010/main" val="257671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2000"/>
          </a:stretch>
        </a:blipFill>
        <a:effectLst/>
      </p:bgPr>
    </p:bg>
    <p:spTree>
      <p:nvGrpSpPr>
        <p:cNvPr id="1" name="">
          <a:extLst>
            <a:ext uri="{FF2B5EF4-FFF2-40B4-BE49-F238E27FC236}">
              <a16:creationId xmlns:a16="http://schemas.microsoft.com/office/drawing/2014/main" id="{048766F6-9289-FCF3-DB4D-E6009F69DE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D0F3E1-CE06-4E2F-3D7F-0D3DA837F550}"/>
              </a:ext>
            </a:extLst>
          </p:cNvPr>
          <p:cNvSpPr txBox="1"/>
          <p:nvPr/>
        </p:nvSpPr>
        <p:spPr>
          <a:xfrm>
            <a:off x="1139791" y="1208659"/>
            <a:ext cx="9033805" cy="447814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800" b="1" dirty="0">
                <a:latin typeface="Constantia" panose="02030602050306030303" pitchFamily="18" charset="0"/>
              </a:rPr>
              <a:t>"Visa jūsu laime, miers, prieks un panākumi šajā dzīvē ir atkarīgi no patiesas un uzticīgas ticības Dievam. Šī ticība iedvesmos patiesu paklausību Dieva baušļiem. Jūsu zināšanas par Dievu un ticība Viņam ir visspēcīgākais ierobežojums pret visu ļaunumu un motīvs visam labajam.</a:t>
            </a:r>
          </a:p>
          <a:p>
            <a:pPr>
              <a:spcBef>
                <a:spcPts val="600"/>
              </a:spcBef>
            </a:pPr>
            <a:r>
              <a:rPr lang="lv-LV" sz="2800" b="1" dirty="0">
                <a:latin typeface="Constantia" panose="02030602050306030303" pitchFamily="18" charset="0"/>
              </a:rPr>
              <a:t>Ticiet Jēzum kā Tam, kas piedod jūsu grēkus, kurš vēlas, lai jūs būtu laimīgi mājokļos, kurus Viņš ir devies jums sagatavot. Viņš vēlas, lai jūs dzīvotu Viņa klātbūtnē, lai jums būtu mūžīgā dzīvība"</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A1B01EC7-5340-647C-7D47-F3B0FF52ABB0}"/>
              </a:ext>
            </a:extLst>
          </p:cNvPr>
          <p:cNvSpPr txBox="1"/>
          <p:nvPr/>
        </p:nvSpPr>
        <p:spPr>
          <a:xfrm>
            <a:off x="6749705" y="6059417"/>
            <a:ext cx="3750129" cy="338554"/>
          </a:xfrm>
          <a:prstGeom prst="rect">
            <a:avLst/>
          </a:prstGeom>
          <a:noFill/>
        </p:spPr>
        <p:txBody>
          <a:bodyPr wrap="none" rtlCol="0">
            <a:spAutoFit/>
          </a:bodyPr>
          <a:lstStyle/>
          <a:p>
            <a:pPr algn="r"/>
            <a:r>
              <a:rPr lang="lv-LV" sz="1600" b="1" dirty="0"/>
              <a:t>E. G. V. (Vēstījumi jauniešiem, 291. lpp.)</a:t>
            </a:r>
          </a:p>
        </p:txBody>
      </p:sp>
    </p:spTree>
    <p:extLst>
      <p:ext uri="{BB962C8B-B14F-4D97-AF65-F5344CB8AC3E}">
        <p14:creationId xmlns:p14="http://schemas.microsoft.com/office/powerpoint/2010/main" val="108962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599</TotalTime>
  <Words>1154</Words>
  <Application>Microsoft Office PowerPoint</Application>
  <PresentationFormat>Panorámica</PresentationFormat>
  <Paragraphs>53</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Arial</vt:lpstr>
      <vt:lpstr>Aptos</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Isabel Laveda</cp:lastModifiedBy>
  <cp:revision>87</cp:revision>
  <dcterms:created xsi:type="dcterms:W3CDTF">2025-11-21T08:17:24Z</dcterms:created>
  <dcterms:modified xsi:type="dcterms:W3CDTF">2025-11-30T06:37:15Z</dcterms:modified>
</cp:coreProperties>
</file>