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17" r:id="rId2"/>
    <p:sldId id="314" r:id="rId3"/>
    <p:sldId id="257" r:id="rId4"/>
    <p:sldId id="318" r:id="rId5"/>
    <p:sldId id="259" r:id="rId6"/>
    <p:sldId id="260" r:id="rId7"/>
    <p:sldId id="319" r:id="rId8"/>
    <p:sldId id="265" r:id="rId9"/>
    <p:sldId id="320" r:id="rId10"/>
    <p:sldId id="266" r:id="rId11"/>
    <p:sldId id="263" r:id="rId12"/>
    <p:sldId id="315" r:id="rId13"/>
    <p:sldId id="316"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3088"/>
    <a:srgbClr val="BC41B6"/>
    <a:srgbClr val="C06000"/>
    <a:srgbClr val="EA7500"/>
    <a:srgbClr val="AB3B39"/>
    <a:srgbClr val="960000"/>
    <a:srgbClr val="21B288"/>
    <a:srgbClr val="186662"/>
    <a:srgbClr val="2AB2AC"/>
    <a:srgbClr val="777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r>
            <a:rPr lang="lv-LV" sz="1800" b="1" dirty="0"/>
            <a:t>Pāvils devās uz Frīģiju (6a)</a:t>
          </a:r>
          <a:endParaRPr lang="es-ES_tradnl" sz="1800" b="1" dirty="0"/>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r>
            <a:rPr lang="lv-LV" sz="1800" b="1" dirty="0"/>
            <a:t>Ne tur, ne Galatijā viņš nevarēja sludināt (6b)</a:t>
          </a:r>
          <a:endParaRPr lang="es-ES_tradnl" sz="1800" b="1" dirty="0"/>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r>
            <a:rPr lang="lv-LV" sz="1800" b="1" dirty="0"/>
            <a:t>Tad </a:t>
          </a:r>
          <a:r>
            <a:rPr lang="es-ES_tradnl" sz="1800" b="1" dirty="0" err="1"/>
            <a:t>Ieradās</a:t>
          </a:r>
          <a:r>
            <a:rPr lang="es-ES_tradnl" sz="1800" b="1" dirty="0"/>
            <a:t> M</a:t>
          </a:r>
          <a:r>
            <a:rPr lang="lv-LV" sz="1800" b="1" dirty="0"/>
            <a:t>īzijā</a:t>
          </a:r>
          <a:r>
            <a:rPr lang="es-ES_tradnl" sz="1800" b="1" dirty="0"/>
            <a:t> (7a)</a:t>
          </a:r>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r>
            <a:rPr lang="lv-LV" sz="1800" b="1" dirty="0"/>
            <a:t>Viņš mēģināja doties uz Bitīniju, bet nevarēja (7b)</a:t>
          </a:r>
          <a:endParaRPr lang="es-ES_tradnl" sz="1800" b="1" dirty="0"/>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r>
            <a:rPr lang="lv-LV" sz="1800" b="1" dirty="0"/>
            <a:t>Tad devās uz Troādu, ko atklasme norādīja 8-10</a:t>
          </a:r>
          <a:endParaRPr lang="es-ES_tradnl" sz="1800" b="1" dirty="0"/>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r>
            <a:rPr lang="lv-LV" sz="1800" b="1" dirty="0"/>
            <a:t>Ai</a:t>
          </a:r>
          <a:r>
            <a:rPr lang="es-ES_tradnl" sz="1800" b="1" dirty="0" err="1"/>
            <a:t>zbrauca</a:t>
          </a:r>
          <a:r>
            <a:rPr lang="es-ES_tradnl" sz="1800" b="1" dirty="0"/>
            <a:t> </a:t>
          </a:r>
          <a:r>
            <a:rPr lang="es-ES_tradnl" sz="1800" b="1" dirty="0" err="1"/>
            <a:t>uz</a:t>
          </a:r>
          <a:r>
            <a:rPr lang="es-ES_tradnl" sz="1800" b="1" dirty="0"/>
            <a:t> </a:t>
          </a:r>
          <a:r>
            <a:rPr lang="es-ES_tradnl" sz="1800" b="1" dirty="0" err="1"/>
            <a:t>Samotra</a:t>
          </a:r>
          <a:r>
            <a:rPr lang="lv-LV" sz="1800" b="1" dirty="0"/>
            <a:t>ķiju </a:t>
          </a:r>
          <a:r>
            <a:rPr lang="es-ES" sz="1800" b="1" dirty="0"/>
            <a:t>(11a)</a:t>
          </a:r>
          <a:endParaRPr lang="es-ES" sz="1800" dirty="0"/>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r>
            <a:rPr lang="es-ES_tradnl" sz="1800" b="1" dirty="0"/>
            <a:t>No </a:t>
          </a:r>
          <a:r>
            <a:rPr lang="es-ES_tradnl" sz="1800" b="1" dirty="0" err="1"/>
            <a:t>turienes</a:t>
          </a:r>
          <a:r>
            <a:rPr lang="es-ES_tradnl" sz="1800" b="1" dirty="0"/>
            <a:t> </a:t>
          </a:r>
          <a:r>
            <a:rPr lang="es-ES_tradnl" sz="1800" b="1" dirty="0" err="1"/>
            <a:t>uz</a:t>
          </a:r>
          <a:r>
            <a:rPr lang="es-ES_tradnl" sz="1800" b="1" dirty="0"/>
            <a:t> </a:t>
          </a:r>
          <a:r>
            <a:rPr lang="es-ES_tradnl" sz="1800" b="1" dirty="0" err="1"/>
            <a:t>Neapoli</a:t>
          </a:r>
          <a:r>
            <a:rPr lang="lv-LV" sz="1800" b="1" dirty="0"/>
            <a:t> </a:t>
          </a:r>
          <a:r>
            <a:rPr lang="es-ES" sz="1800" b="1" dirty="0"/>
            <a:t>(11b)</a:t>
          </a:r>
          <a:endParaRPr lang="es-ES" sz="1800" dirty="0"/>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r>
            <a:rPr lang="lv-LV" sz="1800" b="1" dirty="0"/>
            <a:t>Beidzot viņš ieradās Filipos (12)</a:t>
          </a:r>
          <a:endParaRPr lang="es-ES_tradnl" sz="1800" b="1" dirty="0"/>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Filipiešiem un kolosiešiem adresēto vēstuļu ievads, kas ir ļoti līdzīgs, parāda mums divus svarīgus aspektus (Fil. 1:1; Kol. 1:1-2).</a:t>
          </a:r>
          <a:endParaRPr lang="es-ES_tradnl" sz="2000" b="1" dirty="0">
            <a:effectLst>
              <a:outerShdw blurRad="38100" dist="38100" dir="2700000" algn="tl">
                <a:srgbClr val="000000">
                  <a:alpha val="43137"/>
                </a:srgbClr>
              </a:outerShdw>
            </a:effectLst>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Dievam draudzes locekļi ir svēti un uzticīgi, neskatoties uz viņu kļūdām</a:t>
          </a:r>
          <a:endParaRPr lang="es-ES_tradnl" sz="2000" b="1" dirty="0">
            <a:effectLst>
              <a:outerShdw blurRad="38100" dist="38100" dir="2700000" algn="tl">
                <a:srgbClr val="000000">
                  <a:alpha val="43137"/>
                </a:srgbClr>
              </a:outerShdw>
            </a:effectLst>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Draudzē pastāv kārtība, kurā daži tās locekļi ir autoritatīvāki un atbildīgāki nekā citi:</a:t>
          </a:r>
          <a:endParaRPr lang="es-ES_tradnl" sz="2000" b="1" dirty="0">
            <a:effectLst>
              <a:outerShdw blurRad="38100" dist="38100" dir="2700000" algn="tl">
                <a:srgbClr val="000000">
                  <a:alpha val="43137"/>
                </a:srgbClr>
              </a:outerShdw>
            </a:effectLst>
          </a:endParaRP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Pāvils bija apustulis, augstākā līmeņa vadītājs</a:t>
          </a:r>
          <a:endParaRPr lang="es-ES_tradnl" sz="2000" b="1" dirty="0">
            <a:effectLst>
              <a:outerShdw blurRad="38100" dist="38100" dir="2700000" algn="tl">
                <a:srgbClr val="000000">
                  <a:alpha val="43137"/>
                </a:srgbClr>
              </a:outerShdw>
            </a:effectLst>
          </a:endParaRP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Timotejs ir viņa palīgs (mācītājs)</a:t>
          </a:r>
          <a:endParaRPr lang="es-ES_tradnl" sz="2000" b="1" dirty="0">
            <a:effectLst>
              <a:outerShdw blurRad="38100" dist="38100" dir="2700000" algn="tl">
                <a:srgbClr val="000000">
                  <a:alpha val="43137"/>
                </a:srgbClr>
              </a:outerShdw>
            </a:effectLst>
          </a:endParaRP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es-ES_tradnl" sz="2000" b="1" dirty="0" err="1">
              <a:effectLst>
                <a:outerShdw blurRad="38100" dist="38100" dir="2700000" algn="tl">
                  <a:srgbClr val="000000">
                    <a:alpha val="43137"/>
                  </a:srgbClr>
                </a:outerShdw>
              </a:effectLst>
            </a:rPr>
            <a:t>Bīskapi</a:t>
          </a:r>
          <a:r>
            <a:rPr lang="es-ES_tradnl" sz="2000" b="1" dirty="0">
              <a:effectLst>
                <a:outerShdw blurRad="38100" dist="38100" dir="2700000" algn="tl">
                  <a:srgbClr val="000000">
                    <a:alpha val="43137"/>
                  </a:srgbClr>
                </a:outerShdw>
              </a:effectLst>
            </a:rPr>
            <a:t> ir </a:t>
          </a:r>
          <a:r>
            <a:rPr lang="es-ES_tradnl" sz="2000" b="1" dirty="0" err="1">
              <a:effectLst>
                <a:outerShdw blurRad="38100" dist="38100" dir="2700000" algn="tl">
                  <a:srgbClr val="000000">
                    <a:alpha val="43137"/>
                  </a:srgbClr>
                </a:outerShdw>
              </a:effectLst>
            </a:rPr>
            <a:t>vietējie</a:t>
          </a:r>
          <a:r>
            <a:rPr lang="es-ES_tradnl" sz="2000" b="1" dirty="0">
              <a:effectLst>
                <a:outerShdw blurRad="38100" dist="38100" dir="2700000" algn="tl">
                  <a:srgbClr val="000000">
                    <a:alpha val="43137"/>
                  </a:srgbClr>
                </a:outerShdw>
              </a:effectLst>
            </a:rPr>
            <a:t> </a:t>
          </a:r>
          <a:r>
            <a:rPr lang="es-ES_tradnl" sz="2000" b="1" dirty="0" err="1">
              <a:effectLst>
                <a:outerShdw blurRad="38100" dist="38100" dir="2700000" algn="tl">
                  <a:srgbClr val="000000">
                    <a:alpha val="43137"/>
                  </a:srgbClr>
                </a:outerShdw>
              </a:effectLst>
            </a:rPr>
            <a:t>vadītāji</a:t>
          </a:r>
          <a:r>
            <a:rPr lang="es-ES_tradnl" sz="2000" b="1" dirty="0">
              <a:effectLst>
                <a:outerShdw blurRad="38100" dist="38100" dir="2700000" algn="tl">
                  <a:srgbClr val="000000">
                    <a:alpha val="43137"/>
                  </a:srgbClr>
                </a:outerShdw>
              </a:effectLst>
            </a:rPr>
            <a:t> (</a:t>
          </a:r>
          <a:r>
            <a:rPr lang="es-ES_tradnl" sz="2000" b="1" dirty="0" err="1">
              <a:effectLst>
                <a:outerShdw blurRad="38100" dist="38100" dir="2700000" algn="tl">
                  <a:srgbClr val="000000">
                    <a:alpha val="43137"/>
                  </a:srgbClr>
                </a:outerShdw>
              </a:effectLst>
            </a:rPr>
            <a:t>vecākie</a:t>
          </a:r>
          <a:r>
            <a:rPr lang="es-ES_tradnl" sz="2000" b="1" dirty="0">
              <a:effectLst>
                <a:outerShdw blurRad="38100" dist="38100" dir="2700000" algn="tl">
                  <a:srgbClr val="000000">
                    <a:alpha val="43137"/>
                  </a:srgbClr>
                </a:outerShdw>
              </a:effectLst>
            </a:rPr>
            <a:t>)</a:t>
          </a: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es-ES_tradnl" sz="2000" b="1" dirty="0" err="1">
              <a:effectLst>
                <a:outerShdw blurRad="38100" dist="38100" dir="2700000" algn="tl">
                  <a:srgbClr val="000000">
                    <a:alpha val="43137"/>
                  </a:srgbClr>
                </a:outerShdw>
              </a:effectLst>
            </a:rPr>
            <a:t>Diakoni</a:t>
          </a:r>
          <a:r>
            <a:rPr lang="es-ES_tradnl" sz="2000" b="1" dirty="0">
              <a:effectLst>
                <a:outerShdw blurRad="38100" dist="38100" dir="2700000" algn="tl">
                  <a:srgbClr val="000000">
                    <a:alpha val="43137"/>
                  </a:srgbClr>
                </a:outerShdw>
              </a:effectLst>
            </a:rPr>
            <a:t> </a:t>
          </a:r>
          <a:r>
            <a:rPr lang="es-ES_tradnl" sz="2000" b="1" dirty="0" err="1">
              <a:effectLst>
                <a:outerShdw blurRad="38100" dist="38100" dir="2700000" algn="tl">
                  <a:srgbClr val="000000">
                    <a:alpha val="43137"/>
                  </a:srgbClr>
                </a:outerShdw>
              </a:effectLst>
            </a:rPr>
            <a:t>pārvalda</a:t>
          </a:r>
          <a:r>
            <a:rPr lang="es-ES_tradnl" sz="2000" b="1" dirty="0">
              <a:effectLst>
                <a:outerShdw blurRad="38100" dist="38100" dir="2700000" algn="tl">
                  <a:srgbClr val="000000">
                    <a:alpha val="43137"/>
                  </a:srgbClr>
                </a:outerShdw>
              </a:effectLst>
            </a:rPr>
            <a:t> </a:t>
          </a:r>
          <a:r>
            <a:rPr lang="lv-LV" sz="2000" b="1" dirty="0">
              <a:effectLst>
                <a:outerShdw blurRad="38100" dist="38100" dir="2700000" algn="tl">
                  <a:srgbClr val="000000">
                    <a:alpha val="43137"/>
                  </a:srgbClr>
                </a:outerShdw>
              </a:effectLst>
            </a:rPr>
            <a:t>draudzi</a:t>
          </a:r>
          <a:endParaRPr lang="es-ES_tradnl" sz="2000" b="1" dirty="0">
            <a:effectLst>
              <a:outerShdw blurRad="38100" dist="38100" dir="2700000" algn="tl">
                <a:srgbClr val="000000">
                  <a:alpha val="43137"/>
                </a:srgbClr>
              </a:outerShdw>
            </a:effectLst>
          </a:endParaRP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597867"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Pāvils devās uz Frīģiju (6a)</a:t>
          </a:r>
          <a:endParaRPr lang="es-ES_tradnl" sz="1800" b="1" kern="1200" dirty="0"/>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Ne tur, ne Galatijā viņš nevarēja sludināt (6b)</a:t>
          </a:r>
          <a:endParaRPr lang="es-ES_tradnl" sz="1800" b="1" kern="1200" dirty="0"/>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Tad </a:t>
          </a:r>
          <a:r>
            <a:rPr lang="es-ES_tradnl" sz="1800" b="1" kern="1200" dirty="0" err="1"/>
            <a:t>Ieradās</a:t>
          </a:r>
          <a:r>
            <a:rPr lang="es-ES_tradnl" sz="1800" b="1" kern="1200" dirty="0"/>
            <a:t> M</a:t>
          </a:r>
          <a:r>
            <a:rPr lang="lv-LV" sz="1800" b="1" kern="1200" dirty="0"/>
            <a:t>īzijā</a:t>
          </a:r>
          <a:r>
            <a:rPr lang="es-ES_tradnl" sz="1800" b="1" kern="1200" dirty="0"/>
            <a:t> (7a)</a:t>
          </a:r>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Viņš mēģināja doties uz Bitīniju, bet nevarēja (7b)</a:t>
          </a:r>
          <a:endParaRPr lang="es-ES_tradnl" sz="1800" b="1" kern="1200" dirty="0"/>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Tad devās uz Troādu, ko atklasme norādīja 8-10</a:t>
          </a:r>
          <a:endParaRPr lang="es-ES_tradnl" sz="1800" b="1" kern="1200" dirty="0"/>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Ai</a:t>
          </a:r>
          <a:r>
            <a:rPr lang="es-ES_tradnl" sz="1800" b="1" kern="1200" dirty="0" err="1"/>
            <a:t>zbrauca</a:t>
          </a:r>
          <a:r>
            <a:rPr lang="es-ES_tradnl" sz="1800" b="1" kern="1200" dirty="0"/>
            <a:t> </a:t>
          </a:r>
          <a:r>
            <a:rPr lang="es-ES_tradnl" sz="1800" b="1" kern="1200" dirty="0" err="1"/>
            <a:t>uz</a:t>
          </a:r>
          <a:r>
            <a:rPr lang="es-ES_tradnl" sz="1800" b="1" kern="1200" dirty="0"/>
            <a:t> </a:t>
          </a:r>
          <a:r>
            <a:rPr lang="es-ES_tradnl" sz="1800" b="1" kern="1200" dirty="0" err="1"/>
            <a:t>Samotra</a:t>
          </a:r>
          <a:r>
            <a:rPr lang="lv-LV" sz="1800" b="1" kern="1200" dirty="0"/>
            <a:t>ķiju </a:t>
          </a:r>
          <a:r>
            <a:rPr lang="es-ES" sz="1800" b="1" kern="1200" dirty="0"/>
            <a:t>(11a)</a:t>
          </a:r>
          <a:endParaRPr lang="es-ES" sz="1800" kern="1200" dirty="0"/>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_tradnl" sz="1800" b="1" kern="1200" dirty="0"/>
            <a:t>No </a:t>
          </a:r>
          <a:r>
            <a:rPr lang="es-ES_tradnl" sz="1800" b="1" kern="1200" dirty="0" err="1"/>
            <a:t>turienes</a:t>
          </a:r>
          <a:r>
            <a:rPr lang="es-ES_tradnl" sz="1800" b="1" kern="1200" dirty="0"/>
            <a:t> </a:t>
          </a:r>
          <a:r>
            <a:rPr lang="es-ES_tradnl" sz="1800" b="1" kern="1200" dirty="0" err="1"/>
            <a:t>uz</a:t>
          </a:r>
          <a:r>
            <a:rPr lang="es-ES_tradnl" sz="1800" b="1" kern="1200" dirty="0"/>
            <a:t> </a:t>
          </a:r>
          <a:r>
            <a:rPr lang="es-ES_tradnl" sz="1800" b="1" kern="1200" dirty="0" err="1"/>
            <a:t>Neapoli</a:t>
          </a:r>
          <a:r>
            <a:rPr lang="lv-LV" sz="1800" b="1" kern="1200" dirty="0"/>
            <a:t> </a:t>
          </a:r>
          <a:r>
            <a:rPr lang="es-ES" sz="1800" b="1" kern="1200" dirty="0"/>
            <a:t>(11b)</a:t>
          </a:r>
          <a:endParaRPr lang="es-ES" sz="1800" kern="1200" dirty="0"/>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Beidzot viņš ieradās Filipos (12)</a:t>
          </a:r>
          <a:endParaRPr lang="es-ES_tradnl" sz="1800" b="1" kern="1200" dirty="0"/>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16377" y="1684020"/>
          <a:ext cx="585969" cy="1928248"/>
        </a:xfrm>
        <a:custGeom>
          <a:avLst/>
          <a:gdLst/>
          <a:ahLst/>
          <a:cxnLst/>
          <a:rect l="0" t="0" r="0" b="0"/>
          <a:pathLst>
            <a:path>
              <a:moveTo>
                <a:pt x="0" y="0"/>
              </a:moveTo>
              <a:lnTo>
                <a:pt x="0" y="1928248"/>
              </a:lnTo>
              <a:lnTo>
                <a:pt x="585969" y="192824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16377" y="1684020"/>
          <a:ext cx="585969" cy="1389718"/>
        </a:xfrm>
        <a:custGeom>
          <a:avLst/>
          <a:gdLst/>
          <a:ahLst/>
          <a:cxnLst/>
          <a:rect l="0" t="0" r="0" b="0"/>
          <a:pathLst>
            <a:path>
              <a:moveTo>
                <a:pt x="0" y="0"/>
              </a:moveTo>
              <a:lnTo>
                <a:pt x="0" y="1389718"/>
              </a:lnTo>
              <a:lnTo>
                <a:pt x="585969" y="138971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16377" y="1684020"/>
          <a:ext cx="585969" cy="851188"/>
        </a:xfrm>
        <a:custGeom>
          <a:avLst/>
          <a:gdLst/>
          <a:ahLst/>
          <a:cxnLst/>
          <a:rect l="0" t="0" r="0" b="0"/>
          <a:pathLst>
            <a:path>
              <a:moveTo>
                <a:pt x="0" y="0"/>
              </a:moveTo>
              <a:lnTo>
                <a:pt x="0" y="851188"/>
              </a:lnTo>
              <a:lnTo>
                <a:pt x="585969" y="85118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16377" y="1684020"/>
          <a:ext cx="585969" cy="312658"/>
        </a:xfrm>
        <a:custGeom>
          <a:avLst/>
          <a:gdLst/>
          <a:ahLst/>
          <a:cxnLst/>
          <a:rect l="0" t="0" r="0" b="0"/>
          <a:pathLst>
            <a:path>
              <a:moveTo>
                <a:pt x="0" y="0"/>
              </a:moveTo>
              <a:lnTo>
                <a:pt x="0" y="312658"/>
              </a:lnTo>
              <a:lnTo>
                <a:pt x="585969" y="31265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39492" y="739280"/>
          <a:ext cx="2347031" cy="279359"/>
        </a:xfrm>
        <a:custGeom>
          <a:avLst/>
          <a:gdLst/>
          <a:ahLst/>
          <a:cxnLst/>
          <a:rect l="0" t="0" r="0" b="0"/>
          <a:pathLst>
            <a:path>
              <a:moveTo>
                <a:pt x="0" y="0"/>
              </a:moveTo>
              <a:lnTo>
                <a:pt x="0" y="199717"/>
              </a:lnTo>
              <a:lnTo>
                <a:pt x="2347031" y="199717"/>
              </a:lnTo>
              <a:lnTo>
                <a:pt x="2347031" y="279359"/>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272167" y="739280"/>
          <a:ext cx="3667325" cy="279359"/>
        </a:xfrm>
        <a:custGeom>
          <a:avLst/>
          <a:gdLst/>
          <a:ahLst/>
          <a:cxnLst/>
          <a:rect l="0" t="0" r="0" b="0"/>
          <a:pathLst>
            <a:path>
              <a:moveTo>
                <a:pt x="3667325" y="0"/>
              </a:moveTo>
              <a:lnTo>
                <a:pt x="3667325" y="199717"/>
              </a:lnTo>
              <a:lnTo>
                <a:pt x="0" y="199717"/>
              </a:lnTo>
              <a:lnTo>
                <a:pt x="0" y="279359"/>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545197" y="0"/>
          <a:ext cx="8788590" cy="739280"/>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Filipiešiem un kolosiešiem adresēto vēstuļu ievads, kas ir ļoti līdzīgs, parāda mums divus svarīgus aspektus (Fil. 1:1; Kol. 1:1-2).</a:t>
          </a:r>
          <a:endParaRPr lang="es-ES_tradnl" sz="2000" b="1" kern="1200" dirty="0">
            <a:effectLst>
              <a:outerShdw blurRad="38100" dist="38100" dir="2700000" algn="tl">
                <a:srgbClr val="000000">
                  <a:alpha val="43137"/>
                </a:srgbClr>
              </a:outerShdw>
            </a:effectLst>
          </a:endParaRPr>
        </a:p>
      </dsp:txBody>
      <dsp:txXfrm>
        <a:off x="1545197" y="0"/>
        <a:ext cx="8788590" cy="739280"/>
      </dsp:txXfrm>
    </dsp:sp>
    <dsp:sp modelId="{F9AE677E-BA85-49CB-9D3B-953F8417212C}">
      <dsp:nvSpPr>
        <dsp:cNvPr id="0" name=""/>
        <dsp:cNvSpPr/>
      </dsp:nvSpPr>
      <dsp:spPr>
        <a:xfrm>
          <a:off x="4777" y="1018639"/>
          <a:ext cx="4534779" cy="686329"/>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Dievam draudzes locekļi ir svēti un uzticīgi, neskatoties uz viņu kļūdām</a:t>
          </a:r>
          <a:endParaRPr lang="es-ES_tradnl" sz="2000" b="1" kern="1200" dirty="0">
            <a:effectLst>
              <a:outerShdw blurRad="38100" dist="38100" dir="2700000" algn="tl">
                <a:srgbClr val="000000">
                  <a:alpha val="43137"/>
                </a:srgbClr>
              </a:outerShdw>
            </a:effectLst>
          </a:endParaRPr>
        </a:p>
      </dsp:txBody>
      <dsp:txXfrm>
        <a:off x="4777" y="1018639"/>
        <a:ext cx="4534779" cy="686329"/>
      </dsp:txXfrm>
    </dsp:sp>
    <dsp:sp modelId="{EA48EA70-2FFB-4370-BD91-D187F270BA36}">
      <dsp:nvSpPr>
        <dsp:cNvPr id="0" name=""/>
        <dsp:cNvSpPr/>
      </dsp:nvSpPr>
      <dsp:spPr>
        <a:xfrm>
          <a:off x="4698840" y="1018639"/>
          <a:ext cx="7175366" cy="665380"/>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Draudzē pastāv kārtība, kurā daži tās locekļi ir autoritatīvāki un atbildīgāki nekā citi:</a:t>
          </a:r>
          <a:endParaRPr lang="es-ES_tradnl" sz="2000" b="1" kern="1200" dirty="0">
            <a:effectLst>
              <a:outerShdw blurRad="38100" dist="38100" dir="2700000" algn="tl">
                <a:srgbClr val="000000">
                  <a:alpha val="43137"/>
                </a:srgbClr>
              </a:outerShdw>
            </a:effectLst>
          </a:endParaRPr>
        </a:p>
      </dsp:txBody>
      <dsp:txXfrm>
        <a:off x="4698840" y="1018639"/>
        <a:ext cx="7175366" cy="665380"/>
      </dsp:txXfrm>
    </dsp:sp>
    <dsp:sp modelId="{51582FC8-24F4-4E65-BCC8-1BF7E8A4CD5F}">
      <dsp:nvSpPr>
        <dsp:cNvPr id="0" name=""/>
        <dsp:cNvSpPr/>
      </dsp:nvSpPr>
      <dsp:spPr>
        <a:xfrm>
          <a:off x="6002346" y="1807055"/>
          <a:ext cx="5408790" cy="379246"/>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Pāvils bija apustulis, augstākā līmeņa vadītājs</a:t>
          </a:r>
          <a:endParaRPr lang="es-ES_tradnl" sz="2000" b="1" kern="1200" dirty="0">
            <a:effectLst>
              <a:outerShdw blurRad="38100" dist="38100" dir="2700000" algn="tl">
                <a:srgbClr val="000000">
                  <a:alpha val="43137"/>
                </a:srgbClr>
              </a:outerShdw>
            </a:effectLst>
          </a:endParaRPr>
        </a:p>
      </dsp:txBody>
      <dsp:txXfrm>
        <a:off x="6002346" y="1807055"/>
        <a:ext cx="5408790" cy="379246"/>
      </dsp:txXfrm>
    </dsp:sp>
    <dsp:sp modelId="{428C67BA-E862-48DD-9CD9-BBA0A0D7B395}">
      <dsp:nvSpPr>
        <dsp:cNvPr id="0" name=""/>
        <dsp:cNvSpPr/>
      </dsp:nvSpPr>
      <dsp:spPr>
        <a:xfrm>
          <a:off x="6002346" y="2345585"/>
          <a:ext cx="5408790" cy="379246"/>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Timotejs ir viņa palīgs (mācītājs)</a:t>
          </a:r>
          <a:endParaRPr lang="es-ES_tradnl" sz="2000" b="1" kern="1200" dirty="0">
            <a:effectLst>
              <a:outerShdw blurRad="38100" dist="38100" dir="2700000" algn="tl">
                <a:srgbClr val="000000">
                  <a:alpha val="43137"/>
                </a:srgbClr>
              </a:outerShdw>
            </a:effectLst>
          </a:endParaRPr>
        </a:p>
      </dsp:txBody>
      <dsp:txXfrm>
        <a:off x="6002346" y="2345585"/>
        <a:ext cx="5408790" cy="379246"/>
      </dsp:txXfrm>
    </dsp:sp>
    <dsp:sp modelId="{BE6EF37F-EF03-4052-934A-E646F749B2C0}">
      <dsp:nvSpPr>
        <dsp:cNvPr id="0" name=""/>
        <dsp:cNvSpPr/>
      </dsp:nvSpPr>
      <dsp:spPr>
        <a:xfrm>
          <a:off x="6002346" y="2884115"/>
          <a:ext cx="5408790" cy="379246"/>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_tradnl" sz="2000" b="1" kern="1200" dirty="0" err="1">
              <a:effectLst>
                <a:outerShdw blurRad="38100" dist="38100" dir="2700000" algn="tl">
                  <a:srgbClr val="000000">
                    <a:alpha val="43137"/>
                  </a:srgbClr>
                </a:outerShdw>
              </a:effectLst>
            </a:rPr>
            <a:t>Bīskapi</a:t>
          </a:r>
          <a:r>
            <a:rPr lang="es-ES_tradnl" sz="2000" b="1" kern="1200" dirty="0">
              <a:effectLst>
                <a:outerShdw blurRad="38100" dist="38100" dir="2700000" algn="tl">
                  <a:srgbClr val="000000">
                    <a:alpha val="43137"/>
                  </a:srgbClr>
                </a:outerShdw>
              </a:effectLst>
            </a:rPr>
            <a:t> ir </a:t>
          </a:r>
          <a:r>
            <a:rPr lang="es-ES_tradnl" sz="2000" b="1" kern="1200" dirty="0" err="1">
              <a:effectLst>
                <a:outerShdw blurRad="38100" dist="38100" dir="2700000" algn="tl">
                  <a:srgbClr val="000000">
                    <a:alpha val="43137"/>
                  </a:srgbClr>
                </a:outerShdw>
              </a:effectLst>
            </a:rPr>
            <a:t>vietējie</a:t>
          </a:r>
          <a:r>
            <a:rPr lang="es-ES_tradnl" sz="2000" b="1" kern="1200" dirty="0">
              <a:effectLst>
                <a:outerShdw blurRad="38100" dist="38100" dir="2700000" algn="tl">
                  <a:srgbClr val="000000">
                    <a:alpha val="43137"/>
                  </a:srgbClr>
                </a:outerShdw>
              </a:effectLst>
            </a:rPr>
            <a:t> </a:t>
          </a:r>
          <a:r>
            <a:rPr lang="es-ES_tradnl" sz="2000" b="1" kern="1200" dirty="0" err="1">
              <a:effectLst>
                <a:outerShdw blurRad="38100" dist="38100" dir="2700000" algn="tl">
                  <a:srgbClr val="000000">
                    <a:alpha val="43137"/>
                  </a:srgbClr>
                </a:outerShdw>
              </a:effectLst>
            </a:rPr>
            <a:t>vadītāji</a:t>
          </a:r>
          <a:r>
            <a:rPr lang="es-ES_tradnl" sz="2000" b="1" kern="1200" dirty="0">
              <a:effectLst>
                <a:outerShdw blurRad="38100" dist="38100" dir="2700000" algn="tl">
                  <a:srgbClr val="000000">
                    <a:alpha val="43137"/>
                  </a:srgbClr>
                </a:outerShdw>
              </a:effectLst>
            </a:rPr>
            <a:t> (</a:t>
          </a:r>
          <a:r>
            <a:rPr lang="es-ES_tradnl" sz="2000" b="1" kern="1200" dirty="0" err="1">
              <a:effectLst>
                <a:outerShdw blurRad="38100" dist="38100" dir="2700000" algn="tl">
                  <a:srgbClr val="000000">
                    <a:alpha val="43137"/>
                  </a:srgbClr>
                </a:outerShdw>
              </a:effectLst>
            </a:rPr>
            <a:t>vecākie</a:t>
          </a:r>
          <a:r>
            <a:rPr lang="es-ES_tradnl" sz="2000" b="1" kern="1200" dirty="0">
              <a:effectLst>
                <a:outerShdw blurRad="38100" dist="38100" dir="2700000" algn="tl">
                  <a:srgbClr val="000000">
                    <a:alpha val="43137"/>
                  </a:srgbClr>
                </a:outerShdw>
              </a:effectLst>
            </a:rPr>
            <a:t>)</a:t>
          </a:r>
        </a:p>
      </dsp:txBody>
      <dsp:txXfrm>
        <a:off x="6002346" y="2884115"/>
        <a:ext cx="5408790" cy="379246"/>
      </dsp:txXfrm>
    </dsp:sp>
    <dsp:sp modelId="{9B3CE791-AD26-43CE-82AE-A54337EA1F93}">
      <dsp:nvSpPr>
        <dsp:cNvPr id="0" name=""/>
        <dsp:cNvSpPr/>
      </dsp:nvSpPr>
      <dsp:spPr>
        <a:xfrm>
          <a:off x="6002346" y="3422645"/>
          <a:ext cx="5408790" cy="379246"/>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_tradnl" sz="2000" b="1" kern="1200" dirty="0" err="1">
              <a:effectLst>
                <a:outerShdw blurRad="38100" dist="38100" dir="2700000" algn="tl">
                  <a:srgbClr val="000000">
                    <a:alpha val="43137"/>
                  </a:srgbClr>
                </a:outerShdw>
              </a:effectLst>
            </a:rPr>
            <a:t>Diakoni</a:t>
          </a:r>
          <a:r>
            <a:rPr lang="es-ES_tradnl" sz="2000" b="1" kern="1200" dirty="0">
              <a:effectLst>
                <a:outerShdw blurRad="38100" dist="38100" dir="2700000" algn="tl">
                  <a:srgbClr val="000000">
                    <a:alpha val="43137"/>
                  </a:srgbClr>
                </a:outerShdw>
              </a:effectLst>
            </a:rPr>
            <a:t> </a:t>
          </a:r>
          <a:r>
            <a:rPr lang="es-ES_tradnl" sz="2000" b="1" kern="1200" dirty="0" err="1">
              <a:effectLst>
                <a:outerShdw blurRad="38100" dist="38100" dir="2700000" algn="tl">
                  <a:srgbClr val="000000">
                    <a:alpha val="43137"/>
                  </a:srgbClr>
                </a:outerShdw>
              </a:effectLst>
            </a:rPr>
            <a:t>pārvalda</a:t>
          </a:r>
          <a:r>
            <a:rPr lang="es-ES_tradnl" sz="2000" b="1" kern="1200" dirty="0">
              <a:effectLst>
                <a:outerShdw blurRad="38100" dist="38100" dir="2700000" algn="tl">
                  <a:srgbClr val="000000">
                    <a:alpha val="43137"/>
                  </a:srgbClr>
                </a:outerShdw>
              </a:effectLst>
            </a:rPr>
            <a:t> </a:t>
          </a:r>
          <a:r>
            <a:rPr lang="lv-LV" sz="2000" b="1" kern="1200" dirty="0">
              <a:effectLst>
                <a:outerShdw blurRad="38100" dist="38100" dir="2700000" algn="tl">
                  <a:srgbClr val="000000">
                    <a:alpha val="43137"/>
                  </a:srgbClr>
                </a:outerShdw>
              </a:effectLst>
            </a:rPr>
            <a:t>draudzi</a:t>
          </a:r>
          <a:endParaRPr lang="es-ES_tradnl" sz="2000" b="1" kern="1200" dirty="0">
            <a:effectLst>
              <a:outerShdw blurRad="38100" dist="38100" dir="2700000" algn="tl">
                <a:srgbClr val="000000">
                  <a:alpha val="43137"/>
                </a:srgbClr>
              </a:outerShdw>
            </a:effectLst>
          </a:endParaRPr>
        </a:p>
      </dsp:txBody>
      <dsp:txXfrm>
        <a:off x="6002346" y="3422645"/>
        <a:ext cx="5408790" cy="37924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fld id="{13DFE215-1E50-4781-8C0D-76CB2190409F}" type="datetimeFigureOut">
              <a:rPr lang="es-ES" smtClean="0"/>
              <a:t>23/12/2025</a:t>
            </a:fld>
            <a:endParaRPr lang="es-ES"/>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139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fld id="{13DFE215-1E50-4781-8C0D-76CB2190409F}" type="datetimeFigureOut">
              <a:rPr lang="es-ES" smtClean="0"/>
              <a:t>23/12/2025</a:t>
            </a:fld>
            <a:endParaRPr lang="es-ES"/>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2635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fld id="{13DFE215-1E50-4781-8C0D-76CB2190409F}" type="datetimeFigureOut">
              <a:rPr lang="es-ES" smtClean="0"/>
              <a:t>23/12/2025</a:t>
            </a:fld>
            <a:endParaRPr lang="es-ES"/>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359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fld id="{13DFE215-1E50-4781-8C0D-76CB2190409F}" type="datetimeFigureOut">
              <a:rPr lang="es-ES" smtClean="0"/>
              <a:t>23/12/2025</a:t>
            </a:fld>
            <a:endParaRPr lang="es-ES"/>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5735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fld id="{13DFE215-1E50-4781-8C0D-76CB2190409F}" type="datetimeFigureOut">
              <a:rPr lang="es-ES" smtClean="0"/>
              <a:t>23/12/2025</a:t>
            </a:fld>
            <a:endParaRPr lang="es-ES"/>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7687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fld id="{13DFE215-1E50-4781-8C0D-76CB2190409F}" type="datetimeFigureOut">
              <a:rPr lang="es-ES" smtClean="0"/>
              <a:t>23/12/2025</a:t>
            </a:fld>
            <a:endParaRPr lang="es-ES"/>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456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fld id="{13DFE215-1E50-4781-8C0D-76CB2190409F}" type="datetimeFigureOut">
              <a:rPr lang="es-ES" smtClean="0"/>
              <a:t>23/12/2025</a:t>
            </a:fld>
            <a:endParaRPr lang="es-ES"/>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5773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fld id="{13DFE215-1E50-4781-8C0D-76CB2190409F}" type="datetimeFigureOut">
              <a:rPr lang="es-ES" smtClean="0"/>
              <a:t>23/12/2025</a:t>
            </a:fld>
            <a:endParaRPr lang="es-ES"/>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704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fld id="{13DFE215-1E50-4781-8C0D-76CB2190409F}" type="datetimeFigureOut">
              <a:rPr lang="es-ES" smtClean="0"/>
              <a:t>23/12/2025</a:t>
            </a:fld>
            <a:endParaRPr lang="es-ES"/>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74222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fld id="{13DFE215-1E50-4781-8C0D-76CB2190409F}" type="datetimeFigureOut">
              <a:rPr lang="es-ES" smtClean="0"/>
              <a:t>23/12/2025</a:t>
            </a:fld>
            <a:endParaRPr lang="es-ES"/>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509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fld id="{13DFE215-1E50-4781-8C0D-76CB2190409F}" type="datetimeFigureOut">
              <a:rPr lang="es-ES" smtClean="0"/>
              <a:t>23/12/2025</a:t>
            </a:fld>
            <a:endParaRPr lang="es-ES"/>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103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DFE215-1E50-4781-8C0D-76CB2190409F}" type="datetimeFigureOut">
              <a:rPr lang="es-ES" smtClean="0"/>
              <a:t>23/12/2025</a:t>
            </a:fld>
            <a:endParaRPr lang="es-ES"/>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3A8125-4337-4EA4-9578-464376432D60}" type="slidenum">
              <a:rPr lang="es-ES" smtClean="0"/>
              <a:t>‹Nº›</a:t>
            </a:fld>
            <a:endParaRPr lang="es-ES"/>
          </a:p>
        </p:txBody>
      </p:sp>
    </p:spTree>
    <p:extLst>
      <p:ext uri="{BB962C8B-B14F-4D97-AF65-F5344CB8AC3E}">
        <p14:creationId xmlns:p14="http://schemas.microsoft.com/office/powerpoint/2010/main" val="3558286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1446550"/>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algn="ctr"/>
            <a:r>
              <a:rPr lang="lv-LV" sz="4400" b="1" spc="50" dirty="0">
                <a:ln w="41275">
                  <a:noFill/>
                </a:ln>
                <a:solidFill>
                  <a:schemeClr val="accent5">
                    <a:lumMod val="75000"/>
                  </a:schemeClr>
                </a:solidFill>
                <a:effectLst>
                  <a:glow rad="152400">
                    <a:srgbClr val="F6F7B3"/>
                  </a:glow>
                </a:effectLst>
              </a:rPr>
              <a:t>VAJĀTI, BET</a:t>
            </a:r>
            <a:r>
              <a:rPr lang="es-ES" sz="4400" b="1" spc="50" dirty="0">
                <a:ln w="41275">
                  <a:noFill/>
                </a:ln>
                <a:solidFill>
                  <a:schemeClr val="accent5">
                    <a:lumMod val="75000"/>
                  </a:schemeClr>
                </a:solidFill>
                <a:effectLst>
                  <a:glow rad="127000">
                    <a:srgbClr val="F6F7B3"/>
                  </a:glow>
                </a:effectLst>
              </a:rPr>
              <a:t> N</a:t>
            </a:r>
            <a:r>
              <a:rPr lang="lv-LV" sz="4400" b="1" spc="50" dirty="0">
                <a:ln w="41275">
                  <a:noFill/>
                </a:ln>
                <a:solidFill>
                  <a:schemeClr val="accent5">
                    <a:lumMod val="75000"/>
                  </a:schemeClr>
                </a:solidFill>
                <a:effectLst>
                  <a:glow rad="127000">
                    <a:srgbClr val="F6F7B3"/>
                  </a:glow>
                </a:effectLst>
              </a:rPr>
              <a:t>E</a:t>
            </a:r>
            <a:r>
              <a:rPr lang="es-ES" sz="4400" b="1" spc="50" dirty="0">
                <a:ln w="41275">
                  <a:noFill/>
                </a:ln>
                <a:solidFill>
                  <a:schemeClr val="accent5">
                    <a:lumMod val="75000"/>
                  </a:schemeClr>
                </a:solidFill>
                <a:effectLst>
                  <a:glow rad="127000">
                    <a:srgbClr val="F6F7B3"/>
                  </a:glow>
                </a:effectLst>
              </a:rPr>
              <a:t> </a:t>
            </a:r>
            <a:r>
              <a:rPr lang="lv-LV" sz="4400" b="1" spc="50" dirty="0">
                <a:ln w="41275">
                  <a:noFill/>
                </a:ln>
                <a:solidFill>
                  <a:schemeClr val="accent5">
                    <a:lumMod val="75000"/>
                  </a:schemeClr>
                </a:solidFill>
                <a:effectLst>
                  <a:glow rad="127000">
                    <a:srgbClr val="F6F7B3"/>
                  </a:glow>
                </a:effectLst>
              </a:rPr>
              <a:t>PAMESTI</a:t>
            </a:r>
            <a:endParaRPr lang="es-ES" sz="4400" b="1" spc="50" dirty="0">
              <a:ln w="41275">
                <a:noFill/>
              </a:ln>
              <a:solidFill>
                <a:schemeClr val="accent5">
                  <a:lumMod val="75000"/>
                </a:schemeClr>
              </a:solidFill>
              <a:effectLst>
                <a:glow rad="152400">
                  <a:srgbClr val="F6F7B3"/>
                </a:glow>
              </a:effectLst>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9515474" y="6153150"/>
            <a:ext cx="2486025" cy="338554"/>
          </a:xfrm>
          <a:prstGeom prst="rect">
            <a:avLst/>
          </a:prstGeom>
          <a:noFill/>
        </p:spPr>
        <p:txBody>
          <a:bodyPr wrap="square" rtlCol="0">
            <a:spAutoFit/>
          </a:bodyPr>
          <a:lstStyle/>
          <a:p>
            <a:pPr algn="ctr"/>
            <a:r>
              <a:rPr lang="es-ES" sz="1600" b="1" dirty="0">
                <a:solidFill>
                  <a:srgbClr val="F9F7C2"/>
                </a:solidFill>
                <a:effectLst>
                  <a:outerShdw blurRad="38100" dist="38100" dir="2700000" algn="tl">
                    <a:srgbClr val="000000">
                      <a:alpha val="43137"/>
                    </a:srgbClr>
                  </a:outerShdw>
                </a:effectLst>
              </a:rPr>
              <a:t>1</a:t>
            </a:r>
            <a:r>
              <a:rPr lang="lv-LV" sz="1600" b="1" dirty="0">
                <a:solidFill>
                  <a:srgbClr val="F9F7C2"/>
                </a:solidFill>
                <a:effectLst>
                  <a:outerShdw blurRad="38100" dist="38100" dir="2700000" algn="tl">
                    <a:srgbClr val="000000">
                      <a:alpha val="43137"/>
                    </a:srgbClr>
                  </a:outerShdw>
                </a:effectLst>
              </a:rPr>
              <a:t>.tēma</a:t>
            </a:r>
            <a:r>
              <a:rPr lang="es-ES" sz="1600" b="1" dirty="0">
                <a:solidFill>
                  <a:srgbClr val="F9F7C2"/>
                </a:solidFill>
                <a:effectLst>
                  <a:outerShdw blurRad="38100" dist="38100" dir="2700000" algn="tl">
                    <a:srgbClr val="000000">
                      <a:alpha val="43137"/>
                    </a:srgbClr>
                  </a:outerShdw>
                </a:effectLst>
              </a:rPr>
              <a:t>  3</a:t>
            </a:r>
            <a:r>
              <a:rPr lang="lv-LV" sz="1600" b="1" dirty="0">
                <a:solidFill>
                  <a:srgbClr val="F9F7C2"/>
                </a:solidFill>
                <a:effectLst>
                  <a:outerShdw blurRad="38100" dist="38100" dir="2700000" algn="tl">
                    <a:srgbClr val="000000">
                      <a:alpha val="43137"/>
                    </a:srgbClr>
                  </a:outerShdw>
                </a:effectLst>
              </a:rPr>
              <a:t>. janvārī,</a:t>
            </a:r>
            <a:r>
              <a:rPr lang="es-ES" sz="1600" b="1" dirty="0">
                <a:solidFill>
                  <a:srgbClr val="F9F7C2"/>
                </a:solidFill>
                <a:effectLst>
                  <a:outerShdw blurRad="38100" dist="38100" dir="2700000" algn="tl">
                    <a:srgbClr val="000000">
                      <a:alpha val="43137"/>
                    </a:srgbClr>
                  </a:outerShdw>
                </a:effectLst>
              </a:rPr>
              <a:t> 2026</a:t>
            </a:r>
          </a:p>
        </p:txBody>
      </p:sp>
    </p:spTree>
    <p:extLst>
      <p:ext uri="{BB962C8B-B14F-4D97-AF65-F5344CB8AC3E}">
        <p14:creationId xmlns:p14="http://schemas.microsoft.com/office/powerpoint/2010/main" val="415715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58992"/>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algn="ctr"/>
            <a:r>
              <a:rPr lang="lv-LV" sz="44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rPr>
              <a:t>PĀVILS </a:t>
            </a:r>
            <a:r>
              <a:rPr lang="es-ES" sz="44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rPr>
              <a:t>FILIPOS</a:t>
            </a: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960000"/>
                </a:solidFill>
                <a:latin typeface="Comic Sans MS" panose="030F0702030302020204" pitchFamily="66" charset="0"/>
              </a:rPr>
              <a:t>“</a:t>
            </a:r>
            <a:r>
              <a:rPr lang="lv-LV" b="1" dirty="0">
                <a:solidFill>
                  <a:srgbClr val="960000"/>
                </a:solidFill>
                <a:latin typeface="Comic Sans MS" panose="030F0702030302020204" pitchFamily="66" charset="0"/>
              </a:rPr>
              <a:t>Un Pāvils naktī redzēja parādību: kāds maķedonietis stāvēja, viņu lūgdams un sacīdams: "Nāc uz Maķedoniju un palīdzi mums!"</a:t>
            </a:r>
            <a:r>
              <a:rPr lang="es-ES" b="1" dirty="0">
                <a:solidFill>
                  <a:srgbClr val="960000"/>
                </a:solidFill>
                <a:latin typeface="Comic Sans MS" panose="030F0702030302020204" pitchFamily="66" charset="0"/>
              </a:rPr>
              <a:t>” </a:t>
            </a:r>
            <a:r>
              <a:rPr lang="es-ES" sz="1400" b="1" dirty="0">
                <a:solidFill>
                  <a:srgbClr val="960000"/>
                </a:solidFill>
                <a:latin typeface="Comic Sans MS" panose="030F0702030302020204" pitchFamily="66" charset="0"/>
              </a:rPr>
              <a:t>(</a:t>
            </a:r>
            <a:r>
              <a:rPr lang="lv-LV" sz="1400" b="1" dirty="0">
                <a:solidFill>
                  <a:srgbClr val="960000"/>
                </a:solidFill>
                <a:latin typeface="Comic Sans MS" panose="030F0702030302020204" pitchFamily="66" charset="0"/>
              </a:rPr>
              <a:t>Ap.d. </a:t>
            </a:r>
            <a:r>
              <a:rPr lang="es-ES" sz="1400" b="1" dirty="0">
                <a:solidFill>
                  <a:srgbClr val="960000"/>
                </a:solidFill>
                <a:latin typeface="Comic Sans MS" panose="030F0702030302020204" pitchFamily="66" charset="0"/>
              </a:rPr>
              <a:t>16:9)</a:t>
            </a:r>
            <a:endParaRPr lang="es-ES" b="1" dirty="0">
              <a:solidFill>
                <a:srgbClr val="960000"/>
              </a:solidFill>
              <a:latin typeface="Comic Sans MS" panose="030F0702030302020204" pitchFamily="66" charset="0"/>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228597" y="1412926"/>
            <a:ext cx="8925235" cy="1015663"/>
          </a:xfrm>
          <a:prstGeom prst="rect">
            <a:avLst/>
          </a:prstGeom>
          <a:noFill/>
        </p:spPr>
        <p:txBody>
          <a:bodyPr wrap="square" rtlCol="0">
            <a:spAutoFit/>
          </a:bodyPr>
          <a:lstStyle/>
          <a:p>
            <a:pPr>
              <a:spcBef>
                <a:spcPts val="600"/>
              </a:spcBef>
            </a:pPr>
            <a:r>
              <a:rPr lang="lv-LV" sz="2000" b="1" dirty="0"/>
              <a:t>Pāvila ieradums, ierodoties jaunā pilsētā, bija apmeklēt sinagogu. Bet Filipos sinagogas nebija! Sabata dienā viņi atrada dievkalpojuma vietu un tur sludināja uz sapulcējušajām sievām (Ap.d. 16:13).</a:t>
            </a: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139381" y="3124196"/>
            <a:ext cx="4901712" cy="1938992"/>
          </a:xfrm>
          <a:prstGeom prst="rect">
            <a:avLst/>
          </a:prstGeom>
          <a:noFill/>
        </p:spPr>
        <p:txBody>
          <a:bodyPr wrap="square">
            <a:spAutoFit/>
          </a:bodyPr>
          <a:lstStyle/>
          <a:p>
            <a:pPr>
              <a:spcBef>
                <a:spcPts val="600"/>
              </a:spcBef>
            </a:pPr>
            <a:r>
              <a:rPr lang="lv-LV" sz="2000" b="1" dirty="0"/>
              <a:t>Bet ienaidnieks nepalika mierā. Viņš mudināja zīlnieci, lai tā, it kā atbalstot Pāvilu, sajauktu cilvēku prātus (Ap.d. 16:16-17). Kad meitene tika atbrīvota, sākās problēmas Pāvilam un Sīlam (Ap.d. 16:18-24).</a:t>
            </a:r>
          </a:p>
        </p:txBody>
      </p:sp>
      <p:sp>
        <p:nvSpPr>
          <p:cNvPr id="7" name="CuadroTexto 6">
            <a:extLst>
              <a:ext uri="{FF2B5EF4-FFF2-40B4-BE49-F238E27FC236}">
                <a16:creationId xmlns:a16="http://schemas.microsoft.com/office/drawing/2014/main" id="{7F41D411-CD5B-EB17-C689-891E6DF6AD41}"/>
              </a:ext>
            </a:extLst>
          </p:cNvPr>
          <p:cNvSpPr txBox="1"/>
          <p:nvPr/>
        </p:nvSpPr>
        <p:spPr>
          <a:xfrm>
            <a:off x="228596" y="2413337"/>
            <a:ext cx="8945017" cy="707886"/>
          </a:xfrm>
          <a:prstGeom prst="rect">
            <a:avLst/>
          </a:prstGeom>
          <a:noFill/>
        </p:spPr>
        <p:txBody>
          <a:bodyPr wrap="square">
            <a:spAutoFit/>
          </a:bodyPr>
          <a:lstStyle/>
          <a:p>
            <a:pPr>
              <a:spcBef>
                <a:spcPts val="600"/>
              </a:spcBef>
            </a:pPr>
            <a:r>
              <a:rPr lang="lv-LV" sz="2000" b="1" dirty="0"/>
              <a:t>No šīs tikšanās izveidojās pirmā eiropiete: Lidija. Viņa tika kristīta kopā ar visu savu ģimeni (Ap.d. 16:14-15).</a:t>
            </a:r>
          </a:p>
        </p:txBody>
      </p:sp>
      <p:sp>
        <p:nvSpPr>
          <p:cNvPr id="9" name="CuadroTexto 8">
            <a:extLst>
              <a:ext uri="{FF2B5EF4-FFF2-40B4-BE49-F238E27FC236}">
                <a16:creationId xmlns:a16="http://schemas.microsoft.com/office/drawing/2014/main" id="{C95F6338-1CF0-C732-95E2-AAE8276A8C37}"/>
              </a:ext>
            </a:extLst>
          </p:cNvPr>
          <p:cNvSpPr txBox="1"/>
          <p:nvPr/>
        </p:nvSpPr>
        <p:spPr>
          <a:xfrm>
            <a:off x="4139381" y="5216853"/>
            <a:ext cx="4901712" cy="1323439"/>
          </a:xfrm>
          <a:prstGeom prst="rect">
            <a:avLst/>
          </a:prstGeom>
          <a:noFill/>
        </p:spPr>
        <p:txBody>
          <a:bodyPr wrap="square">
            <a:spAutoFit/>
          </a:bodyPr>
          <a:lstStyle/>
          <a:p>
            <a:pPr>
              <a:spcBef>
                <a:spcPts val="600"/>
              </a:spcBef>
            </a:pPr>
            <a:r>
              <a:rPr lang="lv-LV" sz="2000" b="1" dirty="0"/>
              <a:t>Rezultātā: atgriezās cietuma uzraugs un viņa ģimene (Ap.d. 16:25-33). Nav šaubu, Evaņģēlijs Eiropā ienāca Eiropā Svētā Gara spēkā un vadībā.</a:t>
            </a:r>
          </a:p>
        </p:txBody>
      </p:sp>
      <p:sp>
        <p:nvSpPr>
          <p:cNvPr id="11" name="CuadroTexto 1">
            <a:extLst>
              <a:ext uri="{FF2B5EF4-FFF2-40B4-BE49-F238E27FC236}">
                <a16:creationId xmlns:a16="http://schemas.microsoft.com/office/drawing/2014/main" id="{05DA0B0A-8192-E6DD-FAEE-2557CDA30C5E}"/>
              </a:ext>
            </a:extLst>
          </p:cNvPr>
          <p:cNvSpPr txBox="1"/>
          <p:nvPr/>
        </p:nvSpPr>
        <p:spPr>
          <a:xfrm>
            <a:off x="0" y="-58993"/>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algn="ctr"/>
            <a:r>
              <a:rPr lang="lv-LV" sz="44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rPr>
              <a:t>PĀVILS </a:t>
            </a:r>
            <a:r>
              <a:rPr lang="es-ES" sz="44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rPr>
              <a:t>FILIPOS</a:t>
            </a:r>
          </a:p>
        </p:txBody>
      </p:sp>
      <p:sp>
        <p:nvSpPr>
          <p:cNvPr id="13" name="CuadroTexto 2">
            <a:extLst>
              <a:ext uri="{FF2B5EF4-FFF2-40B4-BE49-F238E27FC236}">
                <a16:creationId xmlns:a16="http://schemas.microsoft.com/office/drawing/2014/main" id="{4679F069-6E96-DB61-B56D-5D33600C86AA}"/>
              </a:ext>
            </a:extLst>
          </p:cNvPr>
          <p:cNvSpPr txBox="1"/>
          <p:nvPr/>
        </p:nvSpPr>
        <p:spPr>
          <a:xfrm>
            <a:off x="-1" y="628946"/>
            <a:ext cx="9153833"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960000"/>
                </a:solidFill>
                <a:latin typeface="Comic Sans MS" panose="030F0702030302020204" pitchFamily="66" charset="0"/>
              </a:rPr>
              <a:t>“</a:t>
            </a:r>
            <a:r>
              <a:rPr lang="lv-LV" b="1" dirty="0">
                <a:solidFill>
                  <a:srgbClr val="960000"/>
                </a:solidFill>
                <a:latin typeface="Comic Sans MS" panose="030F0702030302020204" pitchFamily="66" charset="0"/>
              </a:rPr>
              <a:t>Un Pāvils naktī redzēja parādību: kāds maķedonietis stāvēja, viņu lūgdams un sacīdams: "Nāc uz Maķedoniju un palīdzi mums!"</a:t>
            </a:r>
            <a:r>
              <a:rPr lang="es-ES" b="1" dirty="0">
                <a:solidFill>
                  <a:srgbClr val="960000"/>
                </a:solidFill>
                <a:latin typeface="Comic Sans MS" panose="030F0702030302020204" pitchFamily="66" charset="0"/>
              </a:rPr>
              <a:t>” </a:t>
            </a:r>
            <a:r>
              <a:rPr lang="es-ES" sz="1400" b="1" dirty="0">
                <a:solidFill>
                  <a:srgbClr val="960000"/>
                </a:solidFill>
                <a:latin typeface="Comic Sans MS" panose="030F0702030302020204" pitchFamily="66" charset="0"/>
              </a:rPr>
              <a:t>(</a:t>
            </a:r>
            <a:r>
              <a:rPr lang="lv-LV" sz="1400" b="1" dirty="0">
                <a:solidFill>
                  <a:srgbClr val="960000"/>
                </a:solidFill>
                <a:latin typeface="Comic Sans MS" panose="030F0702030302020204" pitchFamily="66" charset="0"/>
              </a:rPr>
              <a:t>Ap.d. </a:t>
            </a:r>
            <a:r>
              <a:rPr lang="es-ES" sz="1400" b="1" dirty="0">
                <a:solidFill>
                  <a:srgbClr val="960000"/>
                </a:solidFill>
                <a:latin typeface="Comic Sans MS" panose="030F0702030302020204" pitchFamily="66" charset="0"/>
              </a:rPr>
              <a:t>16:9)</a:t>
            </a:r>
            <a:endParaRPr lang="es-ES" b="1" dirty="0">
              <a:solidFill>
                <a:srgbClr val="960000"/>
              </a:solidFill>
              <a:latin typeface="Comic Sans MS" panose="030F0702030302020204" pitchFamily="66" charset="0"/>
            </a:endParaRPr>
          </a:p>
        </p:txBody>
      </p:sp>
    </p:spTree>
    <p:extLst>
      <p:ext uri="{BB962C8B-B14F-4D97-AF65-F5344CB8AC3E}">
        <p14:creationId xmlns:p14="http://schemas.microsoft.com/office/powerpoint/2010/main" val="406494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0"/>
            <a:ext cx="12192000" cy="769441"/>
          </a:xfrm>
          <a:prstGeom prst="rect">
            <a:avLst/>
          </a:prstGeom>
          <a:noFill/>
        </p:spPr>
        <p:txBody>
          <a:bodyPr wrap="square">
            <a:spAutoFit/>
          </a:bodyPr>
          <a:lstStyle/>
          <a:p>
            <a:pPr algn="ctr"/>
            <a:r>
              <a:rPr lang="lv-LV"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PĀVILS UN KOLOSA</a:t>
            </a:r>
            <a:endPar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664665"/>
            <a:ext cx="1025504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AB3B39"/>
                </a:solidFill>
                <a:latin typeface="Comic Sans MS" panose="030F0702030302020204" pitchFamily="66" charset="0"/>
              </a:rPr>
              <a:t>“</a:t>
            </a:r>
            <a:r>
              <a:rPr lang="lv-LV" b="1" dirty="0">
                <a:solidFill>
                  <a:srgbClr val="AB3B39"/>
                </a:solidFill>
                <a:latin typeface="Comic Sans MS" panose="030F0702030302020204" pitchFamily="66" charset="0"/>
              </a:rPr>
              <a:t>Epafra, mūsu mīļais darba biedrs, jums to ir pasludinājis: viņš, šis uzticīgais Kristus darbinieks, kas strādājis jūsu labā.</a:t>
            </a:r>
            <a:r>
              <a:rPr lang="es-ES" b="1" dirty="0">
                <a:solidFill>
                  <a:srgbClr val="AB3B39"/>
                </a:solidFill>
                <a:latin typeface="Comic Sans MS" panose="030F0702030302020204" pitchFamily="66" charset="0"/>
              </a:rPr>
              <a:t>” </a:t>
            </a:r>
            <a:r>
              <a:rPr lang="es-ES" sz="1400" b="1" dirty="0">
                <a:solidFill>
                  <a:srgbClr val="AB3B39"/>
                </a:solidFill>
                <a:latin typeface="Comic Sans MS" panose="030F0702030302020204" pitchFamily="66" charset="0"/>
              </a:rPr>
              <a:t>(</a:t>
            </a:r>
            <a:r>
              <a:rPr lang="lv-LV" sz="1400" b="1" dirty="0">
                <a:solidFill>
                  <a:srgbClr val="AB3B39"/>
                </a:solidFill>
                <a:latin typeface="Comic Sans MS" panose="030F0702030302020204" pitchFamily="66" charset="0"/>
              </a:rPr>
              <a:t>Kolos.</a:t>
            </a:r>
            <a:r>
              <a:rPr lang="es-ES" sz="1400" b="1" dirty="0">
                <a:solidFill>
                  <a:srgbClr val="AB3B39"/>
                </a:solidFill>
                <a:latin typeface="Comic Sans MS" panose="030F0702030302020204" pitchFamily="66" charset="0"/>
              </a:rPr>
              <a:t>1:7)</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588775" y="1386024"/>
            <a:ext cx="5289147" cy="1323439"/>
          </a:xfrm>
          <a:prstGeom prst="rect">
            <a:avLst/>
          </a:prstGeom>
          <a:noFill/>
        </p:spPr>
        <p:txBody>
          <a:bodyPr wrap="square" rtlCol="0">
            <a:spAutoFit/>
          </a:bodyPr>
          <a:lstStyle/>
          <a:p>
            <a:pPr>
              <a:spcBef>
                <a:spcPts val="600"/>
              </a:spcBef>
            </a:pPr>
            <a:r>
              <a:rPr lang="lv-LV" sz="2000" b="1" dirty="0"/>
              <a:t>Epafra bija Pāvila darba biedrs, kad tas atradās cietumā Romā (Filem. 23). Viņš bija dzimis Kolosā (Kol. 4:12) un ienesa evaņģēliju šajā pilsētā (Kol. 1:7).</a:t>
            </a: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907587" y="1389653"/>
            <a:ext cx="3177320"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07588" y="3210539"/>
            <a:ext cx="3177323"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07585" y="5031426"/>
            <a:ext cx="3177321"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588775" y="4940843"/>
            <a:ext cx="5289147" cy="1938992"/>
          </a:xfrm>
          <a:prstGeom prst="rect">
            <a:avLst/>
          </a:prstGeom>
          <a:noFill/>
        </p:spPr>
        <p:txBody>
          <a:bodyPr wrap="square">
            <a:spAutoFit/>
          </a:bodyPr>
          <a:lstStyle/>
          <a:p>
            <a:pPr>
              <a:spcBef>
                <a:spcPts val="600"/>
              </a:spcBef>
            </a:pPr>
            <a:r>
              <a:rPr lang="lv-LV" sz="2000" b="1" dirty="0"/>
              <a:t>Viens no Filemona vergiem, Onēzims, aizbēga uz Romu, kur caur Pāvilu pieņēma Jēzu (Filem. 10-11). Atdodot Onēzimu viņa kungam, Pāvils parādīja, kādām jābūt attiecībām starp kungiem un vergiem vai priekšniekiem un padotajiem (Flem. 12-17).</a:t>
            </a: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709463"/>
            <a:ext cx="5289147" cy="2246769"/>
          </a:xfrm>
          <a:prstGeom prst="rect">
            <a:avLst/>
          </a:prstGeom>
          <a:noFill/>
        </p:spPr>
        <p:txBody>
          <a:bodyPr wrap="square">
            <a:spAutoFit/>
          </a:bodyPr>
          <a:lstStyle/>
          <a:p>
            <a:pPr>
              <a:spcBef>
                <a:spcPts val="600"/>
              </a:spcBef>
            </a:pPr>
            <a:r>
              <a:rPr lang="lv-LV" sz="2000" b="1" dirty="0"/>
              <a:t>Kolosa bija pilsēta Frīģijas provincē, netālu no Lāodikejas un Hierapolē, kur sludināja arī Epafra (Kol. 4:13). Tajā dzīvoja liels skaits ebreju. Viens no nozīmīgākajiem tur dzīvojošajiem ebrejiem bija Filemons, Pāvila līdzstrādnieks, kura mājā pulcējās draudze (Filem. 1-2).</a:t>
            </a:r>
          </a:p>
        </p:txBody>
      </p:sp>
    </p:spTree>
    <p:extLst>
      <p:ext uri="{BB962C8B-B14F-4D97-AF65-F5344CB8AC3E}">
        <p14:creationId xmlns:p14="http://schemas.microsoft.com/office/powerpoint/2010/main" val="56928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4400" b="1" dirty="0">
                <a:ln/>
                <a:solidFill>
                  <a:schemeClr val="accent2">
                    <a:lumMod val="60000"/>
                    <a:lumOff val="40000"/>
                  </a:schemeClr>
                </a:solidFill>
                <a:effectLst>
                  <a:outerShdw blurRad="38100" dist="38100" dir="2700000" algn="tl">
                    <a:srgbClr val="000000">
                      <a:alpha val="43137"/>
                    </a:srgbClr>
                  </a:outerShdw>
                </a:effectLst>
              </a:rPr>
              <a:t>FILIPU UN KOLOSAS DRAUDZES</a:t>
            </a:r>
            <a:endParaRPr lang="es-ES" sz="4400" b="1" dirty="0">
              <a:ln/>
              <a:solidFill>
                <a:schemeClr val="accent2">
                  <a:lumMod val="60000"/>
                  <a:lumOff val="4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A3574AC3-033E-CFA6-3BC8-53F0063D4ECE}"/>
              </a:ext>
            </a:extLst>
          </p:cNvPr>
          <p:cNvSpPr txBox="1"/>
          <p:nvPr/>
        </p:nvSpPr>
        <p:spPr>
          <a:xfrm>
            <a:off x="390525" y="686097"/>
            <a:ext cx="11410950" cy="646331"/>
          </a:xfrm>
          <a:prstGeom prst="rect">
            <a:avLst/>
          </a:prstGeom>
          <a:noFill/>
        </p:spPr>
        <p:txBody>
          <a:bodyPr wrap="square">
            <a:spAutoFit/>
          </a:bodyPr>
          <a:lstStyle/>
          <a:p>
            <a:pPr algn="ct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Pāvils</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un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Timotejs</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Kristus</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Jēzus</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kalpi</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visiem</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svētajiem</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Kristū</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Jēzū</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kas</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ir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Filipos</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arī</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bīskapiem</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un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diakoniem</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sz="14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a:t>
            </a:r>
            <a:r>
              <a:rPr lang="es-ES" sz="1400"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Filip</a:t>
            </a:r>
            <a:r>
              <a:rPr lang="lv-LV" sz="14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a:t>
            </a:r>
            <a:r>
              <a:rPr lang="es-ES" sz="14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1:1)</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2355843868"/>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310752"/>
            <a:ext cx="6791325" cy="707886"/>
          </a:xfrm>
          <a:prstGeom prst="rect">
            <a:avLst/>
          </a:prstGeom>
          <a:noFill/>
        </p:spPr>
        <p:txBody>
          <a:bodyPr wrap="square" rtlCol="0">
            <a:spAutoFit/>
          </a:bodyPr>
          <a:lstStyle/>
          <a:p>
            <a:pPr>
              <a:spcBef>
                <a:spcPts val="600"/>
              </a:spcBef>
            </a:pPr>
            <a:r>
              <a:rPr lang="lv-LV" sz="2000" b="1" dirty="0"/>
              <a:t>No cietuma Pāvils pateicas filipiešiem par palīdzību, ko tie viņam nosūtīja (Fil. 4:18).</a:t>
            </a: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022912"/>
            <a:ext cx="6791325" cy="707886"/>
          </a:xfrm>
          <a:prstGeom prst="rect">
            <a:avLst/>
          </a:prstGeom>
          <a:noFill/>
        </p:spPr>
        <p:txBody>
          <a:bodyPr wrap="square">
            <a:spAutoFit/>
          </a:bodyPr>
          <a:lstStyle/>
          <a:p>
            <a:pPr>
              <a:spcBef>
                <a:spcPts val="600"/>
              </a:spcBef>
            </a:pPr>
            <a:r>
              <a:rPr lang="lv-LV" sz="2000" b="1" dirty="0"/>
              <a:t>Uz</a:t>
            </a:r>
            <a:r>
              <a:rPr lang="lv-LV" sz="2000" b="1" u="sng" dirty="0"/>
              <a:t> </a:t>
            </a:r>
            <a:r>
              <a:rPr lang="lv-LV" sz="2000" b="1" dirty="0"/>
              <a:t>Kolosu viņš sūta savus līdzstrādniekus, lai draudzi iepriecinātu (Kol. 4:7-9).</a:t>
            </a:r>
          </a:p>
        </p:txBody>
      </p:sp>
    </p:spTree>
    <p:extLst>
      <p:ext uri="{BB962C8B-B14F-4D97-AF65-F5344CB8AC3E}">
        <p14:creationId xmlns:p14="http://schemas.microsoft.com/office/powerpoint/2010/main" val="427333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743649"/>
            <a:ext cx="10217839" cy="4493538"/>
          </a:xfrm>
          <a:prstGeom prst="rect">
            <a:avLst/>
          </a:prstGeom>
          <a:noFill/>
        </p:spPr>
        <p:txBody>
          <a:bodyPr wrap="square">
            <a:spAutoFit/>
          </a:bodyPr>
          <a:lstStyle/>
          <a:p>
            <a:pPr>
              <a:spcBef>
                <a:spcPts val="600"/>
              </a:spcBef>
            </a:pPr>
            <a:r>
              <a:rPr lang="es-ES" sz="2600" b="1" dirty="0">
                <a:latin typeface="Constantia" panose="02030602050306030303" pitchFamily="18" charset="0"/>
              </a:rPr>
              <a:t>“</a:t>
            </a:r>
            <a:r>
              <a:rPr lang="lv-LV" sz="2600" b="1" dirty="0">
                <a:latin typeface="Constantia" panose="02030602050306030303" pitchFamily="18" charset="0"/>
              </a:rPr>
              <a:t>Uz brīdi aplūkosim Pāvila pieredzi. Apustulis tika ieslodzīts un iekalts važās, tieši tajā brīdī, kad šķita, ka viņa darbs ir visvairāk nepieciešams, lai stiprinātu ciešanās un vajāšanās skarto draudzi. Taču šis bija brīdis, kad Kungs darbojās, un uzvaras, ko viņš guva, bija dārgas. Kad šķita, ka Pāvils var darīt mazāk, patiesība nonāca ķēniņa pilī. Ne jau Pāvila meistarīgās svētrunas šo ievērojamo vīru priekšā, bet gan viņa važas piesaistīja viņu uzmanību. Savā gūstā apustulis kļuva par Kristus uzvarētāju. Pacietība un pazemība, ar kādu viņš pakļāvās ilgstošajam un netaisnīgajam ieslodzījumam, pamudināja šos vīrus novērtēt apustuļa raksturu.</a:t>
            </a:r>
            <a:r>
              <a:rPr lang="es-ES" sz="2600" b="1" dirty="0">
                <a:latin typeface="Constantia" panose="02030602050306030303" pitchFamily="18" charset="0"/>
              </a:rPr>
              <a:t>”</a:t>
            </a:r>
          </a:p>
        </p:txBody>
      </p:sp>
      <p:sp>
        <p:nvSpPr>
          <p:cNvPr id="4" name="CuadroTexto 3">
            <a:extLst>
              <a:ext uri="{FF2B5EF4-FFF2-40B4-BE49-F238E27FC236}">
                <a16:creationId xmlns:a16="http://schemas.microsoft.com/office/drawing/2014/main" id="{7FA93103-BC9E-E5D5-8E03-10752B6FB7F0}"/>
              </a:ext>
            </a:extLst>
          </p:cNvPr>
          <p:cNvSpPr txBox="1"/>
          <p:nvPr/>
        </p:nvSpPr>
        <p:spPr>
          <a:xfrm>
            <a:off x="7987615" y="6519446"/>
            <a:ext cx="4047069" cy="338554"/>
          </a:xfrm>
          <a:prstGeom prst="rect">
            <a:avLst/>
          </a:prstGeom>
          <a:noFill/>
        </p:spPr>
        <p:txBody>
          <a:bodyPr wrap="none" rtlCol="0">
            <a:spAutoFit/>
          </a:bodyPr>
          <a:lstStyle/>
          <a:p>
            <a:pPr algn="r"/>
            <a:r>
              <a:rPr lang="lv-LV" sz="1600" b="1" dirty="0"/>
              <a:t>E. G. V. (Atspoguļojam Jēzu, 10. decembris)</a:t>
            </a:r>
            <a:endParaRPr lang="es-ES" sz="1600" b="1" dirty="0"/>
          </a:p>
        </p:txBody>
      </p:sp>
      <p:sp>
        <p:nvSpPr>
          <p:cNvPr id="5" name="CuadroTexto 2">
            <a:extLst>
              <a:ext uri="{FF2B5EF4-FFF2-40B4-BE49-F238E27FC236}">
                <a16:creationId xmlns:a16="http://schemas.microsoft.com/office/drawing/2014/main" id="{F1231216-FB6B-5774-D3A1-4C5FA9225B89}"/>
              </a:ext>
            </a:extLst>
          </p:cNvPr>
          <p:cNvSpPr txBox="1"/>
          <p:nvPr/>
        </p:nvSpPr>
        <p:spPr>
          <a:xfrm>
            <a:off x="1816844" y="743649"/>
            <a:ext cx="10217839" cy="4493538"/>
          </a:xfrm>
          <a:prstGeom prst="rect">
            <a:avLst/>
          </a:prstGeom>
          <a:noFill/>
        </p:spPr>
        <p:txBody>
          <a:bodyPr wrap="square">
            <a:spAutoFit/>
          </a:bodyPr>
          <a:lstStyle/>
          <a:p>
            <a:pPr>
              <a:spcBef>
                <a:spcPts val="600"/>
              </a:spcBef>
            </a:pPr>
            <a:r>
              <a:rPr lang="es-ES" sz="2600" b="1" dirty="0">
                <a:latin typeface="Constantia" panose="02030602050306030303" pitchFamily="18" charset="0"/>
              </a:rPr>
              <a:t>“</a:t>
            </a:r>
            <a:r>
              <a:rPr lang="lv-LV" sz="2600" b="1" dirty="0">
                <a:latin typeface="Constantia" panose="02030602050306030303" pitchFamily="18" charset="0"/>
              </a:rPr>
              <a:t>Uz brīdi aplūkosim Pāvila pieredzi. Apustulis tika ieslodzīts un iekalts važās, tieši tajā brīdī, kad šķita, ka viņa darbs ir visvairāk nepieciešams, lai stiprinātu ciešanās un vajāšanās skarto draudzi. Taču šis bija brīdis, kad Kungs darbojās, un uzvaras, ko viņš guva, bija dārgas. Kad šķita, ka Pāvils var darīt mazāk, patiesība nonāca ķēniņa pilī. Ne jau Pāvila meistarīgās svētrunas šo ievērojamo vīru priekšā, bet gan viņa važas piesaistīja viņu uzmanību. Savā gūstā apustulis kļuva par Kristus uzvarētāju. Pacietība un pazemība, ar kādu viņš pakļāvās ilgstošajam un netaisnīgajam ieslodzījumam, pamudināja šos vīrus novērtēt apustuļa raksturu.</a:t>
            </a:r>
            <a:r>
              <a:rPr lang="es-ES" sz="2600" b="1" dirty="0">
                <a:latin typeface="Constantia" panose="02030602050306030303" pitchFamily="18" charset="0"/>
              </a:rPr>
              <a:t>”</a:t>
            </a:r>
          </a:p>
        </p:txBody>
      </p:sp>
      <p:sp>
        <p:nvSpPr>
          <p:cNvPr id="6" name="CuadroTexto 3">
            <a:extLst>
              <a:ext uri="{FF2B5EF4-FFF2-40B4-BE49-F238E27FC236}">
                <a16:creationId xmlns:a16="http://schemas.microsoft.com/office/drawing/2014/main" id="{7FA93103-BC9E-E5D5-8E03-10752B6FB7F0}"/>
              </a:ext>
            </a:extLst>
          </p:cNvPr>
          <p:cNvSpPr txBox="1"/>
          <p:nvPr/>
        </p:nvSpPr>
        <p:spPr>
          <a:xfrm>
            <a:off x="7987614" y="6519446"/>
            <a:ext cx="4047069" cy="338554"/>
          </a:xfrm>
          <a:prstGeom prst="rect">
            <a:avLst/>
          </a:prstGeom>
          <a:noFill/>
        </p:spPr>
        <p:txBody>
          <a:bodyPr wrap="none" rtlCol="0">
            <a:spAutoFit/>
          </a:bodyPr>
          <a:lstStyle/>
          <a:p>
            <a:pPr algn="r"/>
            <a:r>
              <a:rPr lang="lv-LV" sz="1600" b="1" dirty="0"/>
              <a:t>E. G. V. (Atspoguļojam Jēzu, 10. decembris)</a:t>
            </a:r>
            <a:endParaRPr lang="es-ES" sz="1600" b="1" dirty="0"/>
          </a:p>
        </p:txBody>
      </p:sp>
    </p:spTree>
    <p:extLst>
      <p:ext uri="{BB962C8B-B14F-4D97-AF65-F5344CB8AC3E}">
        <p14:creationId xmlns:p14="http://schemas.microsoft.com/office/powerpoint/2010/main" val="343885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ChangeAspect="1"/>
          </p:cNvPicPr>
          <p:nvPr/>
        </p:nvPicPr>
        <p:blipFill>
          <a:blip r:embed="rId4" cstate="print">
            <a:extLst>
              <a:ext uri="{28A0092B-C50C-407E-A947-70E740481C1C}">
                <a14:useLocalDpi xmlns:a14="http://schemas.microsoft.com/office/drawing/2010/main"/>
              </a:ext>
            </a:extLst>
          </a:blip>
          <a:srcRect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700710" y="3429000"/>
            <a:ext cx="4790579" cy="3108543"/>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lv-LV" sz="3600" b="1" dirty="0">
                <a:ln w="12700" cmpd="sng">
                  <a:noFill/>
                  <a:prstDash val="solid"/>
                </a:ln>
                <a:solidFill>
                  <a:srgbClr val="A02B93"/>
                </a:solidFill>
                <a:latin typeface="Comic Sans MS" panose="030F0702030302020204" pitchFamily="66" charset="0"/>
              </a:rPr>
              <a:t>"Priecājieties iekš Tā Kunga vienumēr; es vēlreiz teikšu, priecājieties</a:t>
            </a:r>
            <a:r>
              <a:rPr kumimoji="0" lang="lv-LV" sz="36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lv-LV" sz="28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rPr>
              <a:t>Filipiešiem 4:4</a:t>
            </a: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191374" y="3812545"/>
            <a:ext cx="483870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lv-LV" sz="2000" b="1" dirty="0">
                <a:solidFill>
                  <a:srgbClr val="AA0069"/>
                </a:solidFill>
              </a:rPr>
              <a:t>Vēstuļu autors</a:t>
            </a:r>
            <a:r>
              <a:rPr lang="es-ES" sz="2000" b="1" dirty="0">
                <a:solidFill>
                  <a:srgbClr val="AA0069"/>
                </a:solidFill>
              </a:rPr>
              <a:t>:</a:t>
            </a:r>
          </a:p>
          <a:p>
            <a:pPr lvl="1">
              <a:spcBef>
                <a:spcPts val="600"/>
              </a:spcBef>
            </a:pPr>
            <a:r>
              <a:rPr lang="es-ES" sz="2000" b="1" dirty="0"/>
              <a:t>P</a:t>
            </a:r>
            <a:r>
              <a:rPr lang="lv-LV" sz="2000" b="1" dirty="0"/>
              <a:t>āvils – Jēzus Kristus gūsteknis.</a:t>
            </a:r>
            <a:endParaRPr lang="es-ES" sz="2000" b="1" dirty="0"/>
          </a:p>
          <a:p>
            <a:pPr lvl="1">
              <a:spcBef>
                <a:spcPts val="600"/>
              </a:spcBef>
            </a:pPr>
            <a:r>
              <a:rPr lang="lv-LV" sz="2000" b="1" dirty="0"/>
              <a:t>Pāvils važās</a:t>
            </a:r>
            <a:r>
              <a:rPr lang="es-ES" sz="2000" b="1" dirty="0"/>
              <a:t>.</a:t>
            </a:r>
          </a:p>
          <a:p>
            <a:pPr>
              <a:spcBef>
                <a:spcPts val="1800"/>
              </a:spcBef>
            </a:pPr>
            <a:r>
              <a:rPr lang="lv-LV" sz="2000" b="1" dirty="0">
                <a:solidFill>
                  <a:srgbClr val="00AA6B"/>
                </a:solidFill>
              </a:rPr>
              <a:t>Saņēmēji</a:t>
            </a:r>
            <a:r>
              <a:rPr lang="es-ES" sz="2000" b="1" dirty="0">
                <a:solidFill>
                  <a:srgbClr val="00AA6B"/>
                </a:solidFill>
              </a:rPr>
              <a:t>:</a:t>
            </a:r>
          </a:p>
          <a:p>
            <a:pPr lvl="1">
              <a:spcBef>
                <a:spcPts val="600"/>
              </a:spcBef>
            </a:pPr>
            <a:r>
              <a:rPr lang="lv-LV" sz="2000" b="1" dirty="0"/>
              <a:t>Pāvils Filipos</a:t>
            </a:r>
            <a:r>
              <a:rPr lang="es-ES" sz="2000" b="1" dirty="0"/>
              <a:t>.</a:t>
            </a:r>
          </a:p>
          <a:p>
            <a:pPr lvl="1">
              <a:spcBef>
                <a:spcPts val="600"/>
              </a:spcBef>
            </a:pPr>
            <a:r>
              <a:rPr lang="lv-LV" sz="2000" b="1" dirty="0"/>
              <a:t>Pāvils un Kolosa</a:t>
            </a:r>
            <a:r>
              <a:rPr lang="es-ES" sz="2000" b="1" dirty="0"/>
              <a:t>.</a:t>
            </a:r>
          </a:p>
          <a:p>
            <a:pPr lvl="1">
              <a:spcBef>
                <a:spcPts val="600"/>
              </a:spcBef>
            </a:pPr>
            <a:r>
              <a:rPr lang="lv-LV" sz="2000" b="1" dirty="0"/>
              <a:t>Filipu un Kolosas draudzes</a:t>
            </a:r>
            <a:r>
              <a:rPr lang="es-ES" sz="2000" b="1" dirty="0"/>
              <a:t>.</a:t>
            </a:r>
          </a:p>
        </p:txBody>
      </p:sp>
      <p:sp>
        <p:nvSpPr>
          <p:cNvPr id="3" name="CuadroTexto 2">
            <a:extLst>
              <a:ext uri="{FF2B5EF4-FFF2-40B4-BE49-F238E27FC236}">
                <a16:creationId xmlns:a16="http://schemas.microsoft.com/office/drawing/2014/main" id="{A3E37402-183A-FBCD-7EBE-62791AB55988}"/>
              </a:ext>
            </a:extLst>
          </p:cNvPr>
          <p:cNvSpPr txBox="1"/>
          <p:nvPr/>
        </p:nvSpPr>
        <p:spPr>
          <a:xfrm>
            <a:off x="5429250" y="195203"/>
            <a:ext cx="6762750" cy="1015663"/>
          </a:xfrm>
          <a:prstGeom prst="rect">
            <a:avLst/>
          </a:prstGeom>
          <a:noFill/>
        </p:spPr>
        <p:txBody>
          <a:bodyPr wrap="square" rtlCol="0">
            <a:spAutoFit/>
          </a:bodyPr>
          <a:lstStyle/>
          <a:p>
            <a:pPr>
              <a:spcBef>
                <a:spcPts val="600"/>
              </a:spcBef>
            </a:pPr>
            <a:r>
              <a:rPr lang="lv-LV" sz="2000" b="1" dirty="0"/>
              <a:t>Visā savā kalpošanas laikā Pāvils centās visiem, kas vēlējās viņu klausīties, parādīt Vienīgo, kas spēj apvienot Debesis un zemi. Tas ir Jēzus Kristus, mūsu Glābējs.</a:t>
            </a: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191374" y="55511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191374" y="42710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191374" y="59321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7191374" y="46516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191374" y="63290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6407653" y="38422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407653"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429250" y="2518916"/>
            <a:ext cx="6416854" cy="1015663"/>
          </a:xfrm>
          <a:prstGeom prst="rect">
            <a:avLst/>
          </a:prstGeom>
          <a:noFill/>
        </p:spPr>
        <p:txBody>
          <a:bodyPr wrap="square">
            <a:spAutoFit/>
          </a:bodyPr>
          <a:lstStyle/>
          <a:p>
            <a:pPr>
              <a:spcBef>
                <a:spcPts val="600"/>
              </a:spcBef>
            </a:pPr>
            <a:r>
              <a:rPr lang="lv-LV" sz="2000" b="1" dirty="0"/>
              <a:t>Viņš parādīja, kā mūsdienu draudze var apvienoties ar Debesīm, lai uz zemes mēs izpildītu Jēzus  doto uzdevumu.</a:t>
            </a:r>
          </a:p>
        </p:txBody>
      </p:sp>
      <p:sp>
        <p:nvSpPr>
          <p:cNvPr id="8" name="CuadroTexto 7">
            <a:extLst>
              <a:ext uri="{FF2B5EF4-FFF2-40B4-BE49-F238E27FC236}">
                <a16:creationId xmlns:a16="http://schemas.microsoft.com/office/drawing/2014/main" id="{5D4DA7DF-B775-D53B-59F6-3DF3FFB4F3E5}"/>
              </a:ext>
            </a:extLst>
          </p:cNvPr>
          <p:cNvSpPr txBox="1"/>
          <p:nvPr/>
        </p:nvSpPr>
        <p:spPr>
          <a:xfrm>
            <a:off x="5429250" y="1343981"/>
            <a:ext cx="6600825" cy="1015663"/>
          </a:xfrm>
          <a:prstGeom prst="rect">
            <a:avLst/>
          </a:prstGeom>
          <a:noFill/>
        </p:spPr>
        <p:txBody>
          <a:bodyPr wrap="square">
            <a:spAutoFit/>
          </a:bodyPr>
          <a:lstStyle/>
          <a:p>
            <a:pPr>
              <a:spcBef>
                <a:spcPts val="600"/>
              </a:spcBef>
            </a:pPr>
            <a:r>
              <a:rPr lang="lv-LV" sz="2000" b="1" dirty="0"/>
              <a:t>Rakstot vēstules filipiešiem un kolosiešiem, viņš darīja visu iespējamo, lai tuvinātu draudzi Debesīm un kristiešus viens otram.</a:t>
            </a:r>
          </a:p>
        </p:txBody>
      </p:sp>
    </p:spTree>
    <p:extLst>
      <p:ext uri="{BB962C8B-B14F-4D97-AF65-F5344CB8AC3E}">
        <p14:creationId xmlns:p14="http://schemas.microsoft.com/office/powerpoint/2010/main" val="343784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1200329"/>
          </a:xfrm>
          <a:prstGeom prst="rect">
            <a:avLst/>
          </a:prstGeom>
          <a:noFill/>
        </p:spPr>
        <p:txBody>
          <a:bodyPr wrap="square">
            <a:spAutoFit/>
          </a:bodyPr>
          <a:lstStyle/>
          <a:p>
            <a:pPr algn="ctr">
              <a:spcBef>
                <a:spcPts val="600"/>
              </a:spcBef>
            </a:pPr>
            <a:r>
              <a:rPr lang="lv-LV" sz="3600" b="1" dirty="0">
                <a:solidFill>
                  <a:srgbClr val="5A3011"/>
                </a:solidFill>
                <a:latin typeface="+mj-lt"/>
                <a:ea typeface="+mj-ea"/>
                <a:cs typeface="+mj-cs"/>
              </a:rPr>
              <a:t>VĒSTUĻU AUTORS</a:t>
            </a:r>
            <a:endParaRPr lang="es-ES" sz="3600" b="1" dirty="0">
              <a:solidFill>
                <a:srgbClr val="5A3011"/>
              </a:solidFill>
              <a:latin typeface="+mj-lt"/>
              <a:ea typeface="+mj-ea"/>
              <a:cs typeface="+mj-cs"/>
            </a:endParaRPr>
          </a:p>
        </p:txBody>
      </p:sp>
    </p:spTree>
    <p:extLst>
      <p:ext uri="{BB962C8B-B14F-4D97-AF65-F5344CB8AC3E}">
        <p14:creationId xmlns:p14="http://schemas.microsoft.com/office/powerpoint/2010/main" val="10704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1" y="0"/>
            <a:ext cx="12191999"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P</a:t>
            </a:r>
            <a:r>
              <a:rPr lang="lv-LV"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ĀVILS-JĒZUS KRISTUS GŪSTEKNIS</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055A856-0CE9-C83F-0B57-153FA7EBBF02}"/>
              </a:ext>
            </a:extLst>
          </p:cNvPr>
          <p:cNvSpPr txBox="1"/>
          <p:nvPr/>
        </p:nvSpPr>
        <p:spPr>
          <a:xfrm>
            <a:off x="1" y="663286"/>
            <a:ext cx="12191998" cy="369332"/>
          </a:xfrm>
          <a:prstGeom prst="rect">
            <a:avLst/>
          </a:prstGeom>
          <a:noFill/>
        </p:spPr>
        <p:txBody>
          <a:bodyPr wrap="square">
            <a:spAutoFit/>
          </a:bodyPr>
          <a:lstStyle/>
          <a:p>
            <a:pPr algn="ct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Pāvils, Kristus Jēzus gūsteknis, un brālis Timotejs mīļajam Filemonam, mūsu darba biedram.</a:t>
            </a: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Filem</a:t>
            </a:r>
            <a:r>
              <a:rPr lang="lv-LV"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onam</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800599" y="1228725"/>
            <a:ext cx="4410077" cy="2246769"/>
          </a:xfrm>
          <a:prstGeom prst="rect">
            <a:avLst/>
          </a:prstGeom>
          <a:noFill/>
        </p:spPr>
        <p:txBody>
          <a:bodyPr wrap="square" rtlCol="0">
            <a:spAutoFit/>
          </a:bodyPr>
          <a:lstStyle/>
          <a:p>
            <a:pPr>
              <a:spcBef>
                <a:spcPts val="600"/>
              </a:spcBef>
            </a:pPr>
            <a:r>
              <a:rPr lang="lv-LV" sz="2000" b="1" dirty="0"/>
              <a:t>Savas pirmās ieslodzīšanas laikā Romā – no 60. līdz 62. gadam p.m.ē. – Pāvils uzrakstīja vismaz piecas vēstules: efeziešiem, filipiešiem, kolosiešiem, Filemonam un Laodikejas draudzei (kas nav saglabājusies līdz mūsdienām).</a:t>
            </a: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14871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295648" y="3501271"/>
            <a:ext cx="5915028" cy="1631216"/>
          </a:xfrm>
          <a:prstGeom prst="rect">
            <a:avLst/>
          </a:prstGeom>
          <a:noFill/>
        </p:spPr>
        <p:txBody>
          <a:bodyPr wrap="square">
            <a:spAutoFit/>
          </a:bodyPr>
          <a:lstStyle/>
          <a:p>
            <a:pPr>
              <a:spcBef>
                <a:spcPts val="600"/>
              </a:spcBef>
            </a:pPr>
            <a:r>
              <a:rPr lang="lv-LV" sz="2000" b="1" dirty="0"/>
              <a:t>Tā kā pret viņu nebija nopietnu apsūdzību, viņam atļāva dzīvot īrētā mājā, kur viņu pastāvīgi apsargāja romiešu kareivis (Ap.d. 28:16). Tas viņam ļāva turpināt sludināt evaņģēliju, pat pretoriešu gvardes locekļiem (Fil. 1:13).</a:t>
            </a: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295645" y="5079955"/>
            <a:ext cx="8896353" cy="707886"/>
          </a:xfrm>
          <a:prstGeom prst="rect">
            <a:avLst/>
          </a:prstGeom>
          <a:noFill/>
        </p:spPr>
        <p:txBody>
          <a:bodyPr wrap="square">
            <a:spAutoFit/>
          </a:bodyPr>
          <a:lstStyle/>
          <a:p>
            <a:pPr>
              <a:spcBef>
                <a:spcPts val="600"/>
              </a:spcBef>
            </a:pPr>
            <a:r>
              <a:rPr lang="lv-LV" sz="2000" b="1" dirty="0"/>
              <a:t>Pārskatot vēstules, varam redzēt, ka Pāvilam bija daudz palīgu (Kol. 4:7-14; Fil. 23-24). Viņš bija sazinājies arī ar ķeizara namu (Fil. 4:22).</a:t>
            </a:r>
          </a:p>
        </p:txBody>
      </p:sp>
      <p:sp>
        <p:nvSpPr>
          <p:cNvPr id="7" name="CuadroTexto 6">
            <a:extLst>
              <a:ext uri="{FF2B5EF4-FFF2-40B4-BE49-F238E27FC236}">
                <a16:creationId xmlns:a16="http://schemas.microsoft.com/office/drawing/2014/main" id="{DFD2D168-7615-49DD-E767-1555AA0494D7}"/>
              </a:ext>
            </a:extLst>
          </p:cNvPr>
          <p:cNvSpPr txBox="1"/>
          <p:nvPr/>
        </p:nvSpPr>
        <p:spPr>
          <a:xfrm>
            <a:off x="3295648" y="5816615"/>
            <a:ext cx="8896352" cy="707886"/>
          </a:xfrm>
          <a:prstGeom prst="rect">
            <a:avLst/>
          </a:prstGeom>
          <a:noFill/>
        </p:spPr>
        <p:txBody>
          <a:bodyPr wrap="square">
            <a:spAutoFit/>
          </a:bodyPr>
          <a:lstStyle/>
          <a:p>
            <a:pPr>
              <a:spcBef>
                <a:spcPts val="600"/>
              </a:spcBef>
            </a:pPr>
            <a:r>
              <a:rPr lang="lv-LV" sz="2000" b="1" dirty="0"/>
              <a:t>Pāvils cerēja drīz tikt atbrīvots (Filem. 22), bet otrajā ieslodzījuma reizē viņam vairs nebija šādas cerības (2. Tim. 4:6).</a:t>
            </a:r>
          </a:p>
        </p:txBody>
      </p:sp>
    </p:spTree>
    <p:extLst>
      <p:ext uri="{BB962C8B-B14F-4D97-AF65-F5344CB8AC3E}">
        <p14:creationId xmlns:p14="http://schemas.microsoft.com/office/powerpoint/2010/main" val="122406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983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algn="ctr"/>
            <a:r>
              <a:rPr lang="lv-LV" sz="4400" b="1" spc="300" dirty="0">
                <a:ln w="13462">
                  <a:solidFill>
                    <a:schemeClr val="bg1"/>
                  </a:solidFill>
                  <a:prstDash val="solid"/>
                </a:ln>
                <a:solidFill>
                  <a:schemeClr val="accent5"/>
                </a:solidFill>
                <a:effectLst>
                  <a:outerShdw dist="12700" dir="2700000" algn="bl" rotWithShape="0">
                    <a:schemeClr val="accent4"/>
                  </a:outerShdw>
                </a:effectLst>
              </a:rPr>
              <a:t>PĀVILS VAŽĀS</a:t>
            </a:r>
            <a:endParaRPr lang="es-ES" sz="4400" b="1" spc="300" dirty="0">
              <a:ln w="13462">
                <a:solidFill>
                  <a:schemeClr val="bg1"/>
                </a:solidFill>
                <a:prstDash val="solid"/>
              </a:ln>
              <a:solidFill>
                <a:schemeClr val="accent5"/>
              </a:solidFill>
              <a:effectLst>
                <a:outerShdw dist="12700" dir="2700000" algn="bl" rotWithShape="0">
                  <a:schemeClr val="accent4"/>
                </a:outerShdw>
              </a:effectLst>
            </a:endParaRPr>
          </a:p>
        </p:txBody>
      </p:sp>
      <p:sp>
        <p:nvSpPr>
          <p:cNvPr id="5" name="CuadroTexto 4">
            <a:extLst>
              <a:ext uri="{FF2B5EF4-FFF2-40B4-BE49-F238E27FC236}">
                <a16:creationId xmlns:a16="http://schemas.microsoft.com/office/drawing/2014/main" id="{C21C361C-4141-BF31-F0D3-96AFB967EBB5}"/>
              </a:ext>
            </a:extLst>
          </p:cNvPr>
          <p:cNvSpPr txBox="1"/>
          <p:nvPr/>
        </p:nvSpPr>
        <p:spPr>
          <a:xfrm>
            <a:off x="0" y="691864"/>
            <a:ext cx="12191999"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36E69"/>
                </a:solidFill>
                <a:latin typeface="Comic Sans MS" panose="030F0702030302020204" pitchFamily="66" charset="0"/>
              </a:rPr>
              <a:t>“</a:t>
            </a:r>
            <a:r>
              <a:rPr lang="lv-LV" b="1" dirty="0">
                <a:solidFill>
                  <a:srgbClr val="536E69"/>
                </a:solidFill>
                <a:latin typeface="Comic Sans MS" panose="030F0702030302020204" pitchFamily="66" charset="0"/>
              </a:rPr>
              <a:t>Viņa važās kaltais vēstnieks es esmu un to gribu sludināt bez bailēm, kā man tas pienākas.</a:t>
            </a:r>
            <a:r>
              <a:rPr lang="es-ES" b="1" dirty="0">
                <a:solidFill>
                  <a:srgbClr val="536E69"/>
                </a:solidFill>
                <a:latin typeface="Comic Sans MS" panose="030F0702030302020204" pitchFamily="66" charset="0"/>
              </a:rPr>
              <a:t>” </a:t>
            </a:r>
            <a:r>
              <a:rPr lang="es-ES" sz="1400" b="1" dirty="0">
                <a:solidFill>
                  <a:srgbClr val="536E69"/>
                </a:solidFill>
                <a:latin typeface="Comic Sans MS" panose="030F0702030302020204" pitchFamily="66" charset="0"/>
              </a:rPr>
              <a:t>(Efe</a:t>
            </a:r>
            <a:r>
              <a:rPr lang="lv-LV" sz="1400" b="1" dirty="0">
                <a:solidFill>
                  <a:srgbClr val="536E69"/>
                </a:solidFill>
                <a:latin typeface="Comic Sans MS" panose="030F0702030302020204" pitchFamily="66" charset="0"/>
              </a:rPr>
              <a:t>z. </a:t>
            </a:r>
            <a:r>
              <a:rPr lang="es-ES" sz="1400" b="1" dirty="0">
                <a:solidFill>
                  <a:srgbClr val="536E69"/>
                </a:solidFill>
                <a:latin typeface="Comic Sans MS" panose="030F0702030302020204" pitchFamily="66" charset="0"/>
              </a:rPr>
              <a:t>6:20)</a:t>
            </a:r>
            <a:endParaRPr lang="es-ES" b="1" dirty="0">
              <a:solidFill>
                <a:srgbClr val="536E69"/>
              </a:solidFill>
              <a:latin typeface="Comic Sans MS" panose="030F0702030302020204" pitchFamily="66" charset="0"/>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80713" y="1279333"/>
            <a:ext cx="6048375" cy="707886"/>
          </a:xfrm>
          <a:prstGeom prst="rect">
            <a:avLst/>
          </a:prstGeom>
          <a:noFill/>
        </p:spPr>
        <p:txBody>
          <a:bodyPr wrap="square" rtlCol="0">
            <a:spAutoFit/>
          </a:bodyPr>
          <a:lstStyle/>
          <a:p>
            <a:pPr>
              <a:spcBef>
                <a:spcPts val="600"/>
              </a:spcBef>
            </a:pPr>
            <a:r>
              <a:rPr lang="lv-LV" sz="2000" b="1" dirty="0"/>
              <a:t>No brīža, kad Pāvils nolēma kļūt par Kristus vēstnieku, viņa dzīve nebija viegla (2. Kor. 6:4-5).</a:t>
            </a: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629089"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606747" y="3418387"/>
            <a:ext cx="6751588" cy="1015663"/>
          </a:xfrm>
          <a:prstGeom prst="rect">
            <a:avLst/>
          </a:prstGeom>
          <a:noFill/>
        </p:spPr>
        <p:txBody>
          <a:bodyPr wrap="square">
            <a:spAutoFit/>
          </a:bodyPr>
          <a:lstStyle/>
          <a:p>
            <a:pPr>
              <a:spcBef>
                <a:spcPts val="600"/>
              </a:spcBef>
            </a:pPr>
            <a:r>
              <a:rPr lang="lv-LV" sz="2000" b="1" dirty="0"/>
              <a:t>Neskatoties uz visām šīm grūtībām, Pāvils nekad neuzskatīja sevi par pamestu (2. Kor. 4:7-9). Nespējot brīvi sludināt, viņš kļuva par „vēstnieku ķēdēs” (Ef. 6:20).</a:t>
            </a: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8" y="4642009"/>
            <a:ext cx="5850195" cy="1938992"/>
          </a:xfrm>
          <a:prstGeom prst="rect">
            <a:avLst/>
          </a:prstGeom>
          <a:noFill/>
        </p:spPr>
        <p:txBody>
          <a:bodyPr wrap="square">
            <a:spAutoFit/>
          </a:bodyPr>
          <a:lstStyle/>
          <a:p>
            <a:pPr>
              <a:spcBef>
                <a:spcPts val="600"/>
              </a:spcBef>
            </a:pPr>
            <a:r>
              <a:rPr lang="lv-LV" sz="2000" b="1" dirty="0"/>
              <a:t>Pāvila attieksme mums māca, kad ciešam grūtības evaņģēlija sludināšanas dēļ, ir jāpaliek pilnīgi uzticīgiem Dievam, vienmēr jāpatur prātā Viņa Vārds (2. Tim. 2:15) un jāpieķeras Svētajam Garam, Mierinātājam, kas mums dod spēku un drosmi (Cah. 4:6).</a:t>
            </a: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2010519"/>
            <a:ext cx="6026712" cy="1323439"/>
          </a:xfrm>
          <a:prstGeom prst="rect">
            <a:avLst/>
          </a:prstGeom>
          <a:noFill/>
        </p:spPr>
        <p:txBody>
          <a:bodyPr wrap="square">
            <a:spAutoFit/>
          </a:bodyPr>
          <a:lstStyle/>
          <a:p>
            <a:pPr>
              <a:spcBef>
                <a:spcPts val="600"/>
              </a:spcBef>
            </a:pPr>
            <a:r>
              <a:rPr lang="lv-LV" sz="2000" b="1" dirty="0"/>
              <a:t>Bībele min tikai trīs Pāvila ieslodzījumus pirms viņš tika nogādāts Romā: Filipos (Ap.d. 16:22-24); Jeruzalemē (Ap.d. 23:10); un Cēzarejā (Ap.d. 23:33-35). Bet, protams, bija vēl vairāk (2. Kor. 11:23).</a:t>
            </a:r>
          </a:p>
        </p:txBody>
      </p:sp>
    </p:spTree>
    <p:extLst>
      <p:ext uri="{BB962C8B-B14F-4D97-AF65-F5344CB8AC3E}">
        <p14:creationId xmlns:p14="http://schemas.microsoft.com/office/powerpoint/2010/main" val="159404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90238" y="2899865"/>
            <a:ext cx="3628082" cy="646331"/>
          </a:xfrm>
          <a:prstGeom prst="rect">
            <a:avLst/>
          </a:prstGeom>
          <a:noFill/>
        </p:spPr>
        <p:txBody>
          <a:bodyPr wrap="square">
            <a:spAutoFit/>
          </a:bodyPr>
          <a:lstStyle/>
          <a:p>
            <a:pPr algn="ctr">
              <a:spcBef>
                <a:spcPts val="600"/>
              </a:spcBef>
            </a:pPr>
            <a:r>
              <a:rPr lang="lv-LV" sz="3600" b="1" dirty="0">
                <a:solidFill>
                  <a:srgbClr val="2F5882"/>
                </a:solidFill>
                <a:latin typeface="+mj-lt"/>
                <a:ea typeface="+mj-ea"/>
                <a:cs typeface="+mj-cs"/>
              </a:rPr>
              <a:t>SAŅĒMĒJI</a:t>
            </a:r>
            <a:endParaRPr lang="es-ES" sz="3600" b="1" dirty="0">
              <a:solidFill>
                <a:srgbClr val="2F5882"/>
              </a:solidFill>
              <a:latin typeface="+mj-lt"/>
              <a:ea typeface="+mj-ea"/>
              <a:cs typeface="+mj-cs"/>
            </a:endParaRPr>
          </a:p>
        </p:txBody>
      </p:sp>
    </p:spTree>
    <p:extLst>
      <p:ext uri="{BB962C8B-B14F-4D97-AF65-F5344CB8AC3E}">
        <p14:creationId xmlns:p14="http://schemas.microsoft.com/office/powerpoint/2010/main" val="3078046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359059" y="691783"/>
            <a:ext cx="7473882" cy="5632311"/>
          </a:xfrm>
          <a:prstGeom prst="rect">
            <a:avLst/>
          </a:prstGeom>
          <a:noFill/>
        </p:spPr>
        <p:txBody>
          <a:bodyPr wrap="square">
            <a:spAutoFit/>
          </a:bodyPr>
          <a:lstStyle/>
          <a:p>
            <a:pPr>
              <a:spcBef>
                <a:spcPts val="600"/>
              </a:spcBef>
            </a:pPr>
            <a:r>
              <a:rPr lang="lv-LV" sz="2400" b="1" dirty="0">
                <a:latin typeface="Constantia" panose="02030602050306030303" pitchFamily="18" charset="0"/>
              </a:rPr>
              <a:t>“Apustulis Pāvils izjuta dziļu atbildību par sava darba rezultātā atgrieztajiem cilvēkiem. Pāri par visu viņš ilgojās, lai tie būtu uzticīgi, kā pats saka: "Man par lepnumu uz Jēzus Kristus dienu; tad es veltīgi nebūtu skrējis, nedz veltīgi pūlējies!" (Filip. 2:16) Viņš baidī­jās par sekmēm un juta, ka apdraudēta varētu būt pat viņa paša pestīšana, jātas neizpildīs savu pienākumu un ja draudze nesadar­bosies ar viņu dvēseļu glābšanas pasākumā. Apustulis saprata, ka ar sludināšanu vien nepietiek, lai ticīgie pilnībā iepazītos ar dzīvības Vārdu. Viņš zināja, ka soli pa solim, priekšrakstu pēc priekš­raksta, mazliet šeit un mazliet tur viņi jāpamāca iet uz priekšu Kristus darbā.”</a:t>
            </a:r>
          </a:p>
        </p:txBody>
      </p:sp>
      <p:sp>
        <p:nvSpPr>
          <p:cNvPr id="4" name="CuadroTexto 3">
            <a:extLst>
              <a:ext uri="{FF2B5EF4-FFF2-40B4-BE49-F238E27FC236}">
                <a16:creationId xmlns:a16="http://schemas.microsoft.com/office/drawing/2014/main" id="{4FA48121-E136-5424-DACB-3357810C70FA}"/>
              </a:ext>
            </a:extLst>
          </p:cNvPr>
          <p:cNvSpPr txBox="1"/>
          <p:nvPr/>
        </p:nvSpPr>
        <p:spPr>
          <a:xfrm>
            <a:off x="5754196" y="5954762"/>
            <a:ext cx="4078745" cy="338554"/>
          </a:xfrm>
          <a:prstGeom prst="rect">
            <a:avLst/>
          </a:prstGeom>
          <a:noFill/>
        </p:spPr>
        <p:txBody>
          <a:bodyPr wrap="none" rtlCol="0">
            <a:spAutoFit/>
          </a:bodyPr>
          <a:lstStyle/>
          <a:p>
            <a:pPr algn="r"/>
            <a:r>
              <a:rPr lang="lv-LV" sz="1600" b="1" dirty="0"/>
              <a:t>E. G. V. (Apustuļu darbi,  (LV. . lpp. 206 )  168)</a:t>
            </a:r>
          </a:p>
        </p:txBody>
      </p:sp>
    </p:spTree>
    <p:extLst>
      <p:ext uri="{BB962C8B-B14F-4D97-AF65-F5344CB8AC3E}">
        <p14:creationId xmlns:p14="http://schemas.microsoft.com/office/powerpoint/2010/main" val="221781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748134" y="-78656"/>
            <a:ext cx="6162675" cy="769441"/>
          </a:xfrm>
          <a:prstGeom prst="rect">
            <a:avLst/>
          </a:prstGeom>
          <a:noFill/>
        </p:spPr>
        <p:txBody>
          <a:bodyPr wrap="square">
            <a:spAutoFit/>
          </a:bodyPr>
          <a:lstStyle/>
          <a:p>
            <a:pPr algn="ctr"/>
            <a:r>
              <a:rPr lang="lv-LV"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PĀVILS FILIPOS</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321CB9D7-FED2-5A00-006E-E8562DCCAF7B}"/>
              </a:ext>
            </a:extLst>
          </p:cNvPr>
          <p:cNvSpPr txBox="1"/>
          <p:nvPr/>
        </p:nvSpPr>
        <p:spPr>
          <a:xfrm>
            <a:off x="5748134" y="539231"/>
            <a:ext cx="6162675" cy="923330"/>
          </a:xfrm>
          <a:prstGeom prst="rect">
            <a:avLst/>
          </a:prstGeom>
          <a:noFill/>
        </p:spPr>
        <p:txBody>
          <a:bodyPr wrap="square">
            <a:spAutoFit/>
          </a:bodyPr>
          <a:lstStyle/>
          <a:p>
            <a:pPr algn="ctr"/>
            <a:r>
              <a:rPr lang="es-E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a:t>
            </a:r>
            <a:r>
              <a:rPr lang="lv-LV"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Un Pāvils naktī redzēja parādību: kāds maķedonietis stāvēja, viņu lūgdams un sacīdams: "Nāc uz Maķedoniju un palīdzi mums!</a:t>
            </a:r>
            <a:r>
              <a:rPr lang="es-E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a:t>
            </a:r>
            <a:r>
              <a:rPr lang="lv-LV" sz="14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Ap.d.</a:t>
            </a:r>
            <a:r>
              <a:rPr lang="es-ES" sz="14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16:9)</a:t>
            </a:r>
            <a:endParaRPr lang="es-E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r>
              <a:rPr lang="es-ES" sz="2400" b="1" dirty="0">
                <a:solidFill>
                  <a:srgbClr val="C00000"/>
                </a:solidFill>
                <a:effectLst>
                  <a:outerShdw blurRad="38100" dist="38100" dir="2700000" algn="tl">
                    <a:srgbClr val="000000">
                      <a:alpha val="43137"/>
                    </a:srgbClr>
                  </a:outerShdw>
                </a:effectLst>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1640642" cy="400110"/>
          </a:xfrm>
          <a:prstGeom prst="rect">
            <a:avLst/>
          </a:prstGeom>
          <a:noFill/>
        </p:spPr>
        <p:txBody>
          <a:bodyPr wrap="none" rtlCol="0">
            <a:spAutoFit/>
          </a:bodyPr>
          <a:lstStyle/>
          <a:p>
            <a:r>
              <a:rPr lang="lv-LV" sz="2000" b="1" dirty="0">
                <a:solidFill>
                  <a:srgbClr val="002060"/>
                </a:solidFill>
              </a:rPr>
              <a:t>Ap.d.</a:t>
            </a:r>
            <a:r>
              <a:rPr lang="es-ES" sz="2000" b="1" dirty="0">
                <a:solidFill>
                  <a:srgbClr val="002060"/>
                </a:solidFill>
              </a:rPr>
              <a:t> 16:6-12</a:t>
            </a: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922083" y="3401497"/>
            <a:ext cx="780535" cy="369332"/>
          </a:xfrm>
          <a:prstGeom prst="rect">
            <a:avLst/>
          </a:prstGeom>
          <a:noFill/>
        </p:spPr>
        <p:txBody>
          <a:bodyPr wrap="none" rtlCol="0">
            <a:spAutoFit/>
          </a:bodyPr>
          <a:lstStyle/>
          <a:p>
            <a:pPr algn="ctr"/>
            <a:r>
              <a:rPr lang="es-ES" b="1" dirty="0"/>
              <a:t>Fr</a:t>
            </a:r>
            <a:r>
              <a:rPr lang="lv-LV" b="1" dirty="0"/>
              <a:t>īģija</a:t>
            </a:r>
            <a:endParaRPr lang="es-ES" b="1" dirty="0"/>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706338" y="3087172"/>
            <a:ext cx="961674" cy="369332"/>
          </a:xfrm>
          <a:prstGeom prst="rect">
            <a:avLst/>
          </a:prstGeom>
          <a:noFill/>
        </p:spPr>
        <p:txBody>
          <a:bodyPr wrap="none" rtlCol="0">
            <a:spAutoFit/>
          </a:bodyPr>
          <a:lstStyle/>
          <a:p>
            <a:pPr algn="ctr"/>
            <a:r>
              <a:rPr lang="es-ES" b="1" dirty="0"/>
              <a:t>Gala</a:t>
            </a:r>
            <a:r>
              <a:rPr lang="lv-LV" b="1" dirty="0"/>
              <a:t>tija</a:t>
            </a:r>
            <a:endParaRPr lang="es-ES" b="1" dirty="0"/>
          </a:p>
        </p:txBody>
      </p:sp>
      <p:sp>
        <p:nvSpPr>
          <p:cNvPr id="44" name="CuadroTexto 43">
            <a:extLst>
              <a:ext uri="{FF2B5EF4-FFF2-40B4-BE49-F238E27FC236}">
                <a16:creationId xmlns:a16="http://schemas.microsoft.com/office/drawing/2014/main" id="{D0049C06-DB73-9A60-B70E-ABDAE3F1EFC1}"/>
              </a:ext>
            </a:extLst>
          </p:cNvPr>
          <p:cNvSpPr txBox="1"/>
          <p:nvPr/>
        </p:nvSpPr>
        <p:spPr>
          <a:xfrm>
            <a:off x="9401244" y="3066662"/>
            <a:ext cx="755335" cy="369332"/>
          </a:xfrm>
          <a:prstGeom prst="rect">
            <a:avLst/>
          </a:prstGeom>
          <a:noFill/>
        </p:spPr>
        <p:txBody>
          <a:bodyPr wrap="none" rtlCol="0">
            <a:spAutoFit/>
          </a:bodyPr>
          <a:lstStyle/>
          <a:p>
            <a:pPr algn="ctr"/>
            <a:r>
              <a:rPr lang="es-ES" b="1" dirty="0"/>
              <a:t>Mi</a:t>
            </a:r>
            <a:r>
              <a:rPr lang="lv-LV" b="1" dirty="0"/>
              <a:t>zija</a:t>
            </a:r>
            <a:endParaRPr lang="es-ES" b="1" dirty="0"/>
          </a:p>
        </p:txBody>
      </p:sp>
      <p:sp>
        <p:nvSpPr>
          <p:cNvPr id="45" name="CuadroTexto 44">
            <a:extLst>
              <a:ext uri="{FF2B5EF4-FFF2-40B4-BE49-F238E27FC236}">
                <a16:creationId xmlns:a16="http://schemas.microsoft.com/office/drawing/2014/main" id="{F1B8B223-1D9A-9C2B-9E5D-C94ED9BBCC57}"/>
              </a:ext>
            </a:extLst>
          </p:cNvPr>
          <p:cNvSpPr txBox="1"/>
          <p:nvPr/>
        </p:nvSpPr>
        <p:spPr>
          <a:xfrm>
            <a:off x="9954266" y="2601099"/>
            <a:ext cx="867545" cy="369332"/>
          </a:xfrm>
          <a:prstGeom prst="rect">
            <a:avLst/>
          </a:prstGeom>
          <a:noFill/>
        </p:spPr>
        <p:txBody>
          <a:bodyPr wrap="none" rtlCol="0">
            <a:spAutoFit/>
          </a:bodyPr>
          <a:lstStyle/>
          <a:p>
            <a:pPr algn="ctr"/>
            <a:r>
              <a:rPr lang="es-ES" b="1" dirty="0"/>
              <a:t>Bit</a:t>
            </a:r>
            <a:r>
              <a:rPr lang="lv-LV" b="1" dirty="0"/>
              <a:t>īnij</a:t>
            </a:r>
            <a:r>
              <a:rPr lang="es-ES" b="1" dirty="0"/>
              <a:t>a</a:t>
            </a:r>
          </a:p>
        </p:txBody>
      </p:sp>
      <p:sp>
        <p:nvSpPr>
          <p:cNvPr id="46" name="CuadroTexto 45">
            <a:extLst>
              <a:ext uri="{FF2B5EF4-FFF2-40B4-BE49-F238E27FC236}">
                <a16:creationId xmlns:a16="http://schemas.microsoft.com/office/drawing/2014/main" id="{8BA99A6B-8E47-EB81-576C-EBF874B2728D}"/>
              </a:ext>
            </a:extLst>
          </p:cNvPr>
          <p:cNvSpPr txBox="1"/>
          <p:nvPr/>
        </p:nvSpPr>
        <p:spPr>
          <a:xfrm>
            <a:off x="7925123" y="3151316"/>
            <a:ext cx="863633" cy="369332"/>
          </a:xfrm>
          <a:prstGeom prst="rect">
            <a:avLst/>
          </a:prstGeom>
          <a:noFill/>
        </p:spPr>
        <p:txBody>
          <a:bodyPr wrap="none" rtlCol="0">
            <a:spAutoFit/>
          </a:bodyPr>
          <a:lstStyle/>
          <a:p>
            <a:pPr algn="ctr"/>
            <a:r>
              <a:rPr lang="es-ES" b="1" dirty="0" err="1"/>
              <a:t>Tro</a:t>
            </a:r>
            <a:r>
              <a:rPr lang="lv-LV" b="1" dirty="0"/>
              <a:t>āda</a:t>
            </a:r>
            <a:endParaRPr lang="es-ES" b="1" dirty="0"/>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788756" y="2941349"/>
            <a:ext cx="533553"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245154" y="1559684"/>
            <a:ext cx="2408865" cy="369332"/>
          </a:xfrm>
          <a:prstGeom prst="rect">
            <a:avLst/>
          </a:prstGeom>
          <a:noFill/>
        </p:spPr>
        <p:txBody>
          <a:bodyPr wrap="none" rtlCol="0">
            <a:spAutoFit/>
          </a:bodyPr>
          <a:lstStyle/>
          <a:p>
            <a:pPr algn="ctr"/>
            <a:r>
              <a:rPr lang="lv-LV" b="1" dirty="0"/>
              <a:t>Maķedonijas apgabals</a:t>
            </a:r>
            <a:endParaRPr lang="es-ES" b="1" dirty="0"/>
          </a:p>
        </p:txBody>
      </p:sp>
      <p:sp>
        <p:nvSpPr>
          <p:cNvPr id="51" name="CuadroTexto 50">
            <a:extLst>
              <a:ext uri="{FF2B5EF4-FFF2-40B4-BE49-F238E27FC236}">
                <a16:creationId xmlns:a16="http://schemas.microsoft.com/office/drawing/2014/main" id="{CBEAEB51-3546-FF62-720F-838E43AAED0C}"/>
              </a:ext>
            </a:extLst>
          </p:cNvPr>
          <p:cNvSpPr txBox="1"/>
          <p:nvPr/>
        </p:nvSpPr>
        <p:spPr>
          <a:xfrm>
            <a:off x="6972246" y="2861667"/>
            <a:ext cx="1378454" cy="369332"/>
          </a:xfrm>
          <a:prstGeom prst="rect">
            <a:avLst/>
          </a:prstGeom>
          <a:noFill/>
        </p:spPr>
        <p:txBody>
          <a:bodyPr wrap="none" rtlCol="0">
            <a:spAutoFit/>
          </a:bodyPr>
          <a:lstStyle/>
          <a:p>
            <a:pPr algn="ctr"/>
            <a:r>
              <a:rPr lang="es-ES" b="1" dirty="0" err="1"/>
              <a:t>Samotra</a:t>
            </a:r>
            <a:r>
              <a:rPr lang="lv-LV" b="1" dirty="0"/>
              <a:t>ķija</a:t>
            </a:r>
            <a:endParaRPr lang="es-ES" b="1" dirty="0"/>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350700" y="2879735"/>
            <a:ext cx="601157"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737058" y="2163307"/>
            <a:ext cx="1034257" cy="369332"/>
          </a:xfrm>
          <a:prstGeom prst="rect">
            <a:avLst/>
          </a:prstGeom>
          <a:noFill/>
        </p:spPr>
        <p:txBody>
          <a:bodyPr wrap="none" rtlCol="0">
            <a:spAutoFit/>
          </a:bodyPr>
          <a:lstStyle/>
          <a:p>
            <a:pPr algn="ctr"/>
            <a:r>
              <a:rPr lang="es-ES" b="1" dirty="0"/>
              <a:t>Ne</a:t>
            </a:r>
            <a:r>
              <a:rPr lang="lv-LV" b="1" dirty="0"/>
              <a:t>a</a:t>
            </a:r>
            <a:r>
              <a:rPr lang="es-ES" b="1" dirty="0" err="1"/>
              <a:t>pol</a:t>
            </a:r>
            <a:r>
              <a:rPr lang="lv-LV" b="1" dirty="0"/>
              <a:t>e</a:t>
            </a:r>
            <a:endParaRPr lang="es-ES" b="1" dirty="0"/>
          </a:p>
        </p:txBody>
      </p:sp>
      <p:sp>
        <p:nvSpPr>
          <p:cNvPr id="58" name="CuadroTexto 57">
            <a:extLst>
              <a:ext uri="{FF2B5EF4-FFF2-40B4-BE49-F238E27FC236}">
                <a16:creationId xmlns:a16="http://schemas.microsoft.com/office/drawing/2014/main" id="{B8E07078-6039-03E9-7974-629836712418}"/>
              </a:ext>
            </a:extLst>
          </p:cNvPr>
          <p:cNvSpPr txBox="1"/>
          <p:nvPr/>
        </p:nvSpPr>
        <p:spPr>
          <a:xfrm>
            <a:off x="7875351" y="2258514"/>
            <a:ext cx="835229" cy="369332"/>
          </a:xfrm>
          <a:prstGeom prst="rect">
            <a:avLst/>
          </a:prstGeom>
          <a:noFill/>
        </p:spPr>
        <p:txBody>
          <a:bodyPr wrap="none" rtlCol="0">
            <a:spAutoFit/>
          </a:bodyPr>
          <a:lstStyle/>
          <a:p>
            <a:pPr algn="ctr"/>
            <a:r>
              <a:rPr lang="es-ES" b="1" dirty="0" err="1">
                <a:solidFill>
                  <a:schemeClr val="accent2">
                    <a:lumMod val="75000"/>
                  </a:schemeClr>
                </a:solidFill>
              </a:rPr>
              <a:t>Filip</a:t>
            </a:r>
            <a:r>
              <a:rPr lang="lv-LV" b="1" dirty="0">
                <a:solidFill>
                  <a:schemeClr val="accent2">
                    <a:lumMod val="75000"/>
                  </a:schemeClr>
                </a:solidFill>
              </a:rPr>
              <a:t>ija</a:t>
            </a:r>
            <a:endParaRPr lang="es-ES" b="1" dirty="0">
              <a:solidFill>
                <a:schemeClr val="accent2">
                  <a:lumMod val="75000"/>
                </a:schemeClr>
              </a:solidFill>
            </a:endParaRP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6" y="3055650"/>
            <a:ext cx="5509962" cy="1015663"/>
          </a:xfrm>
          <a:prstGeom prst="rect">
            <a:avLst/>
          </a:prstGeom>
          <a:noFill/>
        </p:spPr>
        <p:txBody>
          <a:bodyPr wrap="square" rtlCol="0">
            <a:spAutoFit/>
          </a:bodyPr>
          <a:lstStyle/>
          <a:p>
            <a:pPr>
              <a:spcBef>
                <a:spcPts val="600"/>
              </a:spcBef>
            </a:pPr>
            <a:r>
              <a:rPr lang="lv-LV" sz="2000" b="1" dirty="0"/>
              <a:t>Savas otrās misijas ceļojuma laikā Pāvila plāni nepiepildījās. Svētais Gars vadīja viņa soļus citādāk (Ap.d. 16:6-12):</a:t>
            </a: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483836796"/>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251787"/>
            <a:ext cx="6162675" cy="1323439"/>
          </a:xfrm>
          <a:prstGeom prst="rect">
            <a:avLst/>
          </a:prstGeom>
          <a:noFill/>
        </p:spPr>
        <p:txBody>
          <a:bodyPr wrap="square" rtlCol="0">
            <a:spAutoFit/>
          </a:bodyPr>
          <a:lstStyle/>
          <a:p>
            <a:pPr>
              <a:spcBef>
                <a:spcPts val="600"/>
              </a:spcBef>
            </a:pPr>
            <a:r>
              <a:rPr lang="lv-LV" sz="2000" b="1" dirty="0"/>
              <a:t>Filipi bija Svētā Gara izvēlētais punkts, lai sāktu evaņģēlija sludināšanu Eiropā. Kā pilntiesīga Romas pilsēta, filipieši bija atbrīvoti no nodokļu maksāšanas un pēc dzimšanas slkaitījās kā romiešu pilsoņi.</a:t>
            </a: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3486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690</TotalTime>
  <Words>1579</Words>
  <Application>Microsoft Office PowerPoint</Application>
  <PresentationFormat>Panorámica</PresentationFormat>
  <Paragraphs>81</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Aptos Display</vt:lpstr>
      <vt:lpstr>Constantia</vt:lpstr>
      <vt:lpstr>Aptos</vt:lpstr>
      <vt:lpstr>Arial</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99</cp:revision>
  <dcterms:created xsi:type="dcterms:W3CDTF">2025-12-14T15:19:42Z</dcterms:created>
  <dcterms:modified xsi:type="dcterms:W3CDTF">2025-12-23T06:50:18Z</dcterms:modified>
</cp:coreProperties>
</file>