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es-ES_tradnl" sz="2000" b="1" dirty="0">
              <a:solidFill>
                <a:schemeClr val="bg1"/>
              </a:solidFill>
              <a:effectLst>
                <a:outerShdw blurRad="38100" dist="38100" dir="2700000" algn="tl">
                  <a:srgbClr val="000000">
                    <a:alpha val="43137"/>
                  </a:srgbClr>
                </a:outerShdw>
              </a:effectLst>
            </a:rPr>
            <a:t>A</a:t>
          </a:r>
          <a:r>
            <a:rPr lang="lv-LV" sz="2000" b="1" dirty="0">
              <a:solidFill>
                <a:schemeClr val="bg1"/>
              </a:solidFill>
              <a:effectLst>
                <a:outerShdw blurRad="38100" dist="38100" dir="2700000" algn="tl">
                  <a:srgbClr val="000000">
                    <a:alpha val="43137"/>
                  </a:srgbClr>
                </a:outerShdw>
              </a:effectLst>
            </a:rPr>
            <a:t>traisīties</a:t>
          </a:r>
          <a:endParaRPr lang="es-ES_tradnl" sz="2000" b="1" dirty="0">
            <a:solidFill>
              <a:schemeClr val="bg1"/>
            </a:solidFill>
            <a:effectLst>
              <a:outerShdw blurRad="38100" dist="38100" dir="2700000" algn="tl">
                <a:srgbClr val="000000">
                  <a:alpha val="43137"/>
                </a:srgbClr>
              </a:outerShdw>
            </a:effectLst>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es-ES_tradnl" sz="2000" b="1" dirty="0" err="1">
              <a:solidFill>
                <a:schemeClr val="tx1"/>
              </a:solidFill>
            </a:rPr>
            <a:t>Būt</a:t>
          </a:r>
          <a:r>
            <a:rPr lang="es-ES_tradnl" sz="2000" b="1" dirty="0">
              <a:solidFill>
                <a:schemeClr val="tx1"/>
              </a:solidFill>
            </a:rPr>
            <a:t> </a:t>
          </a:r>
          <a:r>
            <a:rPr lang="es-ES_tradnl" sz="2000" b="1" dirty="0" err="1">
              <a:solidFill>
                <a:schemeClr val="tx1"/>
              </a:solidFill>
            </a:rPr>
            <a:t>kopā</a:t>
          </a:r>
          <a:r>
            <a:rPr lang="es-ES_tradnl" sz="2000" b="1" dirty="0">
              <a:solidFill>
                <a:schemeClr val="tx1"/>
              </a:solidFill>
            </a:rPr>
            <a:t> </a:t>
          </a:r>
          <a:r>
            <a:rPr lang="es-ES_tradnl" sz="2000" b="1" dirty="0" err="1">
              <a:solidFill>
                <a:schemeClr val="tx1"/>
              </a:solidFill>
            </a:rPr>
            <a:t>ar</a:t>
          </a:r>
          <a:r>
            <a:rPr lang="es-ES_tradnl" sz="2000" b="1" dirty="0">
              <a:solidFill>
                <a:schemeClr val="tx1"/>
              </a:solidFill>
            </a:rPr>
            <a:t> </a:t>
          </a:r>
          <a:r>
            <a:rPr lang="es-ES_tradnl" sz="2000" b="1" dirty="0" err="1">
              <a:solidFill>
                <a:schemeClr val="tx1"/>
              </a:solidFill>
            </a:rPr>
            <a:t>Kristu</a:t>
          </a:r>
          <a:endParaRPr lang="es-ES_tradnl" sz="2000" b="1" dirty="0">
            <a:solidFill>
              <a:schemeClr val="tx1"/>
            </a:solidFill>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es-ES_tradnl" sz="2000" b="1" dirty="0" err="1">
              <a:solidFill>
                <a:schemeClr val="bg1"/>
              </a:solidFill>
              <a:effectLst>
                <a:outerShdw blurRad="38100" dist="38100" dir="2700000" algn="tl">
                  <a:srgbClr val="000000">
                    <a:alpha val="43137"/>
                  </a:srgbClr>
                </a:outerShdw>
              </a:effectLst>
            </a:rPr>
            <a:t>Palikt</a:t>
          </a:r>
          <a:endParaRPr lang="es-ES_tradnl" sz="2000" b="1" dirty="0">
            <a:solidFill>
              <a:schemeClr val="bg1"/>
            </a:solidFill>
            <a:effectLst>
              <a:outerShdw blurRad="38100" dist="38100" dir="2700000" algn="tl">
                <a:srgbClr val="000000">
                  <a:alpha val="43137"/>
                </a:srgbClr>
              </a:outerShdw>
            </a:effectLst>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es-ES_tradnl" sz="2000" b="1" dirty="0" err="1">
              <a:solidFill>
                <a:schemeClr val="tx1"/>
              </a:solidFill>
            </a:rPr>
            <a:t>Labvēlīgi</a:t>
          </a:r>
          <a:r>
            <a:rPr lang="es-ES_tradnl" sz="2000" b="1" dirty="0">
              <a:solidFill>
                <a:schemeClr val="tx1"/>
              </a:solidFill>
            </a:rPr>
            <a:t> </a:t>
          </a:r>
          <a:r>
            <a:rPr lang="es-ES_tradnl" sz="2000" b="1" dirty="0" err="1">
              <a:solidFill>
                <a:schemeClr val="tx1"/>
              </a:solidFill>
            </a:rPr>
            <a:t>ietekmēt</a:t>
          </a:r>
          <a:r>
            <a:rPr lang="es-ES_tradnl" sz="2000" b="1" dirty="0">
              <a:solidFill>
                <a:schemeClr val="tx1"/>
              </a:solidFill>
            </a:rPr>
            <a:t> </a:t>
          </a:r>
          <a:r>
            <a:rPr lang="lv-LV" sz="2000" b="1" dirty="0">
              <a:solidFill>
                <a:schemeClr val="tx1"/>
              </a:solidFill>
            </a:rPr>
            <a:t>draudzi</a:t>
          </a:r>
          <a:endParaRPr lang="es-ES_tradnl" sz="2000" b="1" dirty="0">
            <a:solidFill>
              <a:schemeClr val="tx1"/>
            </a:solidFill>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lv-LV" sz="2000" b="1" noProof="0" dirty="0"/>
            <a:t>Garā nabags</a:t>
          </a:r>
        </a:p>
      </dgm:t>
    </dgm:pt>
    <dgm:pt modelId="{BC65A720-0404-4A25-9D85-24D34C97B14D}" type="parTrans" cxnId="{85020EF7-1496-40CF-9716-610702B17C12}">
      <dgm:prSet/>
      <dgm:spPr/>
      <dgm:t>
        <a:bodyPr/>
        <a:lstStyle/>
        <a:p>
          <a:pPr algn="ctr"/>
          <a:endParaRPr lang="lv-LV" sz="2000" b="1" noProof="0" dirty="0"/>
        </a:p>
      </dgm:t>
    </dgm:pt>
    <dgm:pt modelId="{5453CCD2-38B8-46B0-897E-6EDF6D6C4C96}" type="sibTrans" cxnId="{85020EF7-1496-40CF-9716-610702B17C12}">
      <dgm:prSet/>
      <dgm:spPr/>
      <dgm:t>
        <a:bodyPr/>
        <a:lstStyle/>
        <a:p>
          <a:pPr algn="ctr"/>
          <a:endParaRPr lang="lv-LV" sz="2000" b="1" noProof="0" dirty="0"/>
        </a:p>
      </dgm:t>
    </dgm:pt>
    <dgm:pt modelId="{D605189D-BA28-4D95-B0D4-FAEA89698C6F}">
      <dgm:prSet custT="1"/>
      <dgm:spPr/>
      <dgm:t>
        <a:bodyPr/>
        <a:lstStyle/>
        <a:p>
          <a:pPr algn="ctr"/>
          <a:r>
            <a:rPr lang="lv-LV" sz="2000" b="1" noProof="0" dirty="0"/>
            <a:t>Lēnprātīgs</a:t>
          </a:r>
        </a:p>
      </dgm:t>
    </dgm:pt>
    <dgm:pt modelId="{F7205F0F-C09D-45B8-A090-1D9CF58D8401}" type="parTrans" cxnId="{C3864CC5-8BCD-44A0-895A-E7E454A5673F}">
      <dgm:prSet/>
      <dgm:spPr/>
      <dgm:t>
        <a:bodyPr/>
        <a:lstStyle/>
        <a:p>
          <a:pPr algn="ctr"/>
          <a:endParaRPr lang="lv-LV" sz="2000" b="1" noProof="0" dirty="0"/>
        </a:p>
      </dgm:t>
    </dgm:pt>
    <dgm:pt modelId="{71FF53E8-22D3-4146-8EF5-0EA74779D3BD}" type="sibTrans" cxnId="{C3864CC5-8BCD-44A0-895A-E7E454A5673F}">
      <dgm:prSet/>
      <dgm:spPr/>
      <dgm:t>
        <a:bodyPr/>
        <a:lstStyle/>
        <a:p>
          <a:pPr algn="ctr"/>
          <a:endParaRPr lang="lv-LV" sz="2000" b="1" noProof="0" dirty="0"/>
        </a:p>
      </dgm:t>
    </dgm:pt>
    <dgm:pt modelId="{7DF6EDBB-D664-4DC8-BF4E-2E32B04511AD}">
      <dgm:prSet custT="1"/>
      <dgm:spPr/>
      <dgm:t>
        <a:bodyPr/>
        <a:lstStyle/>
        <a:p>
          <a:pPr algn="ctr"/>
          <a:r>
            <a:rPr lang="lv-LV" sz="2000" b="1" noProof="0" dirty="0"/>
            <a:t>Izsalcis un izslāpis pēc taisnības</a:t>
          </a:r>
        </a:p>
      </dgm:t>
    </dgm:pt>
    <dgm:pt modelId="{C5B11A01-51AE-47BD-9E62-2477FC472E28}" type="parTrans" cxnId="{5B9D177F-44F0-48B3-A866-B2E7B67E1744}">
      <dgm:prSet/>
      <dgm:spPr/>
      <dgm:t>
        <a:bodyPr/>
        <a:lstStyle/>
        <a:p>
          <a:pPr algn="ctr"/>
          <a:endParaRPr lang="lv-LV" sz="2000" b="1" noProof="0" dirty="0"/>
        </a:p>
      </dgm:t>
    </dgm:pt>
    <dgm:pt modelId="{B6F5BE15-E2BA-46EF-A36D-3511AAEE5383}" type="sibTrans" cxnId="{5B9D177F-44F0-48B3-A866-B2E7B67E1744}">
      <dgm:prSet/>
      <dgm:spPr/>
      <dgm:t>
        <a:bodyPr/>
        <a:lstStyle/>
        <a:p>
          <a:pPr algn="ctr"/>
          <a:endParaRPr lang="lv-LV" sz="2000" b="1" noProof="0" dirty="0"/>
        </a:p>
      </dgm:t>
    </dgm:pt>
    <dgm:pt modelId="{0C77043D-B92D-4613-9434-AD71AA278509}">
      <dgm:prSet custT="1"/>
      <dgm:spPr/>
      <dgm:t>
        <a:bodyPr/>
        <a:lstStyle/>
        <a:p>
          <a:pPr algn="ctr"/>
          <a:r>
            <a:rPr lang="lv-LV" sz="2000" b="1" noProof="0" dirty="0"/>
            <a:t>Žēlsirdīgs</a:t>
          </a:r>
        </a:p>
      </dgm:t>
    </dgm:pt>
    <dgm:pt modelId="{507C165F-88C2-4507-8FD1-51B6D5EE46AD}" type="parTrans" cxnId="{B1410D78-69C8-41BD-9AEA-A9686F053657}">
      <dgm:prSet/>
      <dgm:spPr/>
      <dgm:t>
        <a:bodyPr/>
        <a:lstStyle/>
        <a:p>
          <a:pPr algn="ctr"/>
          <a:endParaRPr lang="lv-LV" sz="2000" b="1" noProof="0" dirty="0"/>
        </a:p>
      </dgm:t>
    </dgm:pt>
    <dgm:pt modelId="{02D51A73-BD9A-46A8-90C6-CF8785A85DBF}" type="sibTrans" cxnId="{B1410D78-69C8-41BD-9AEA-A9686F053657}">
      <dgm:prSet/>
      <dgm:spPr/>
      <dgm:t>
        <a:bodyPr/>
        <a:lstStyle/>
        <a:p>
          <a:pPr algn="ctr"/>
          <a:endParaRPr lang="lv-LV" sz="2000" b="1" noProof="0" dirty="0"/>
        </a:p>
      </dgm:t>
    </dgm:pt>
    <dgm:pt modelId="{DF9B35FD-7D71-49CE-8CFC-5F90B261DD32}">
      <dgm:prSet custT="1"/>
      <dgm:spPr/>
      <dgm:t>
        <a:bodyPr/>
        <a:lstStyle/>
        <a:p>
          <a:pPr algn="ctr"/>
          <a:r>
            <a:rPr lang="lv-LV" sz="2000" b="1" noProof="0" dirty="0"/>
            <a:t>Tīras sirds</a:t>
          </a:r>
        </a:p>
      </dgm:t>
    </dgm:pt>
    <dgm:pt modelId="{97BC9C92-5AB0-40E2-8AEA-048EE30420C6}" type="parTrans" cxnId="{4C2B8294-9DBC-46A6-AEA3-6AB5ACC4C76C}">
      <dgm:prSet/>
      <dgm:spPr/>
      <dgm:t>
        <a:bodyPr/>
        <a:lstStyle/>
        <a:p>
          <a:pPr algn="ctr"/>
          <a:endParaRPr lang="lv-LV" sz="2000" b="1" noProof="0" dirty="0"/>
        </a:p>
      </dgm:t>
    </dgm:pt>
    <dgm:pt modelId="{3088DD00-82DF-4425-980A-8CAC4800BD61}" type="sibTrans" cxnId="{4C2B8294-9DBC-46A6-AEA3-6AB5ACC4C76C}">
      <dgm:prSet/>
      <dgm:spPr/>
      <dgm:t>
        <a:bodyPr/>
        <a:lstStyle/>
        <a:p>
          <a:pPr algn="ctr"/>
          <a:endParaRPr lang="lv-LV" sz="2000" b="1" noProof="0" dirty="0"/>
        </a:p>
      </dgm:t>
    </dgm:pt>
    <dgm:pt modelId="{A40E33E1-D6BA-4F36-8C08-B30F4D704593}">
      <dgm:prSet custT="1"/>
      <dgm:spPr/>
      <dgm:t>
        <a:bodyPr/>
        <a:lstStyle/>
        <a:p>
          <a:pPr algn="ctr"/>
          <a:r>
            <a:rPr lang="lv-LV" sz="2000" b="1" noProof="0" dirty="0"/>
            <a:t>Miera uzturētāji</a:t>
          </a:r>
        </a:p>
      </dgm:t>
    </dgm:pt>
    <dgm:pt modelId="{483EB769-6997-45AA-AC8F-9989A1DEF1CC}" type="parTrans" cxnId="{546F5CF6-2191-4798-9A44-818E6A460A79}">
      <dgm:prSet/>
      <dgm:spPr/>
      <dgm:t>
        <a:bodyPr/>
        <a:lstStyle/>
        <a:p>
          <a:pPr algn="ctr"/>
          <a:endParaRPr lang="lv-LV" sz="2000" b="1" noProof="0" dirty="0"/>
        </a:p>
      </dgm:t>
    </dgm:pt>
    <dgm:pt modelId="{21994283-99FB-4B3E-A592-14F14C32FA1E}" type="sibTrans" cxnId="{546F5CF6-2191-4798-9A44-818E6A460A79}">
      <dgm:prSet/>
      <dgm:spPr/>
      <dgm:t>
        <a:bodyPr/>
        <a:lstStyle/>
        <a:p>
          <a:pPr algn="ctr"/>
          <a:endParaRPr lang="lv-LV" sz="2000" b="1" noProof="0" dirty="0"/>
        </a:p>
      </dgm:t>
    </dgm:pt>
    <dgm:pt modelId="{FC9541EA-09D3-4B4D-B6D3-D4AAA0988E95}">
      <dgm:prSet custT="1"/>
      <dgm:spPr/>
      <dgm:t>
        <a:bodyPr/>
        <a:lstStyle/>
        <a:p>
          <a:pPr algn="ctr"/>
          <a:r>
            <a:rPr lang="lv-LV" sz="2000" b="1" noProof="0" dirty="0"/>
            <a:t>Gatavs pagriezt otru vaigu</a:t>
          </a:r>
        </a:p>
      </dgm:t>
    </dgm:pt>
    <dgm:pt modelId="{ED5F9B2C-A389-4D6B-9148-E614532A087C}" type="parTrans" cxnId="{6B5953C9-F52B-452E-8EC9-D84D55DC71FE}">
      <dgm:prSet/>
      <dgm:spPr/>
      <dgm:t>
        <a:bodyPr/>
        <a:lstStyle/>
        <a:p>
          <a:pPr algn="ctr"/>
          <a:endParaRPr lang="lv-LV" sz="2000" b="1" noProof="0" dirty="0"/>
        </a:p>
      </dgm:t>
    </dgm:pt>
    <dgm:pt modelId="{FCFAB097-2C8E-43CD-9F37-7D21FAA7EADF}" type="sibTrans" cxnId="{6B5953C9-F52B-452E-8EC9-D84D55DC71FE}">
      <dgm:prSet/>
      <dgm:spPr/>
      <dgm:t>
        <a:bodyPr/>
        <a:lstStyle/>
        <a:p>
          <a:pPr algn="ctr"/>
          <a:endParaRPr lang="lv-LV" sz="2000" b="1" noProof="0" dirty="0"/>
        </a:p>
      </dgm:t>
    </dgm:pt>
    <dgm:pt modelId="{88C2659B-16AC-4B2D-ACED-7BFB6255A381}">
      <dgm:prSet custT="1"/>
      <dgm:spPr/>
      <dgm:t>
        <a:bodyPr/>
        <a:lstStyle/>
        <a:p>
          <a:pPr algn="ctr"/>
          <a:r>
            <a:rPr lang="lv-LV" sz="2000" b="1" noProof="0" dirty="0"/>
            <a:t>Mīlēt ienaidniekus</a:t>
          </a:r>
        </a:p>
      </dgm:t>
    </dgm:pt>
    <dgm:pt modelId="{5195A564-F9BB-44A2-A962-23880D5CABA3}" type="parTrans" cxnId="{EEEF31AC-EF37-4285-B6D8-725F77B39EC1}">
      <dgm:prSet/>
      <dgm:spPr/>
      <dgm:t>
        <a:bodyPr/>
        <a:lstStyle/>
        <a:p>
          <a:pPr algn="ctr"/>
          <a:endParaRPr lang="lv-LV" sz="2000" b="1" noProof="0" dirty="0"/>
        </a:p>
      </dgm:t>
    </dgm:pt>
    <dgm:pt modelId="{313D6F82-1B20-4EC5-BE3A-D8CB4923DC62}" type="sibTrans" cxnId="{EEEF31AC-EF37-4285-B6D8-725F77B39EC1}">
      <dgm:prSet/>
      <dgm:spPr/>
      <dgm:t>
        <a:bodyPr/>
        <a:lstStyle/>
        <a:p>
          <a:pPr algn="ctr"/>
          <a:endParaRPr lang="lv-LV" sz="2000" b="1" noProof="0" dirty="0"/>
        </a:p>
      </dgm:t>
    </dgm:pt>
    <dgm:pt modelId="{65AB6D04-64CF-4933-ABF1-17D72569A0A2}">
      <dgm:prSet custT="1"/>
      <dgm:spPr/>
      <dgm:t>
        <a:bodyPr/>
        <a:lstStyle/>
        <a:p>
          <a:pPr algn="ctr"/>
          <a:r>
            <a:rPr lang="lv-LV" sz="2000" b="1" noProof="0" dirty="0"/>
            <a:t>Svētīt tos, kas mūs nolād</a:t>
          </a:r>
        </a:p>
      </dgm:t>
    </dgm:pt>
    <dgm:pt modelId="{9F2EB5F9-770E-4E39-9F20-B2F6B8EDECFD}" type="parTrans" cxnId="{9EA4A4DE-CAF2-4B3B-9E60-2CC28482E203}">
      <dgm:prSet/>
      <dgm:spPr/>
      <dgm:t>
        <a:bodyPr/>
        <a:lstStyle/>
        <a:p>
          <a:pPr algn="ctr"/>
          <a:endParaRPr lang="lv-LV" sz="2000" b="1" noProof="0" dirty="0"/>
        </a:p>
      </dgm:t>
    </dgm:pt>
    <dgm:pt modelId="{CE8210AD-BEEE-415A-B09A-3ED1E6471210}" type="sibTrans" cxnId="{9EA4A4DE-CAF2-4B3B-9E60-2CC28482E203}">
      <dgm:prSet/>
      <dgm:spPr/>
      <dgm:t>
        <a:bodyPr/>
        <a:lstStyle/>
        <a:p>
          <a:pPr algn="ctr"/>
          <a:endParaRPr lang="lv-LV" sz="2000" b="1" noProof="0" dirty="0"/>
        </a:p>
      </dgm:t>
    </dgm:pt>
    <dgm:pt modelId="{71415572-3F06-43FD-AF3A-62F0268DAE82}">
      <dgm:prSet custT="1"/>
      <dgm:spPr/>
      <dgm:t>
        <a:bodyPr/>
        <a:lstStyle/>
        <a:p>
          <a:pPr algn="ctr"/>
          <a:r>
            <a:rPr lang="lv-LV" sz="2000" b="1" noProof="0" dirty="0"/>
            <a:t>Darīt labu tiem, kas mūs ienīst</a:t>
          </a:r>
        </a:p>
      </dgm:t>
    </dgm:pt>
    <dgm:pt modelId="{168EC5DC-AB6A-4162-825E-E8B6CB07170B}" type="parTrans" cxnId="{35BCEE4B-0E69-4132-8DD7-79884799304C}">
      <dgm:prSet/>
      <dgm:spPr/>
      <dgm:t>
        <a:bodyPr/>
        <a:lstStyle/>
        <a:p>
          <a:pPr algn="ctr"/>
          <a:endParaRPr lang="lv-LV" sz="2000" b="1" noProof="0" dirty="0"/>
        </a:p>
      </dgm:t>
    </dgm:pt>
    <dgm:pt modelId="{7A66C399-C624-4476-91F6-C10806C8273B}" type="sibTrans" cxnId="{35BCEE4B-0E69-4132-8DD7-79884799304C}">
      <dgm:prSet/>
      <dgm:spPr/>
      <dgm:t>
        <a:bodyPr/>
        <a:lstStyle/>
        <a:p>
          <a:pPr algn="ctr"/>
          <a:endParaRPr lang="lv-LV" sz="2000" b="1" noProof="0" dirty="0"/>
        </a:p>
      </dgm:t>
    </dgm:pt>
    <dgm:pt modelId="{D2F464B4-954F-4219-94F5-21662D79ED25}">
      <dgm:prSet custT="1"/>
      <dgm:spPr/>
      <dgm:t>
        <a:bodyPr/>
        <a:lstStyle/>
        <a:p>
          <a:pPr algn="ctr"/>
          <a:r>
            <a:rPr lang="lv-LV" sz="2000" b="1" noProof="0" dirty="0"/>
            <a:t>Būt mīlošiem un dāsniem</a:t>
          </a:r>
        </a:p>
      </dgm:t>
    </dgm:pt>
    <dgm:pt modelId="{18B8846A-6DC5-464A-A5C1-B9AC6E856FE1}" type="parTrans" cxnId="{6C86464C-5D2C-4003-892E-04044E01599E}">
      <dgm:prSet/>
      <dgm:spPr/>
      <dgm:t>
        <a:bodyPr/>
        <a:lstStyle/>
        <a:p>
          <a:pPr algn="ctr"/>
          <a:endParaRPr lang="lv-LV" sz="2000" b="1" noProof="0" dirty="0"/>
        </a:p>
      </dgm:t>
    </dgm:pt>
    <dgm:pt modelId="{247481BE-38DA-469F-B226-48D02587187D}" type="sibTrans" cxnId="{6C86464C-5D2C-4003-892E-04044E01599E}">
      <dgm:prSet/>
      <dgm:spPr/>
      <dgm:t>
        <a:bodyPr/>
        <a:lstStyle/>
        <a:p>
          <a:pPr algn="ctr"/>
          <a:endParaRPr lang="lv-LV" sz="2000" b="1" noProof="0" dirty="0"/>
        </a:p>
      </dgm:t>
    </dgm:pt>
    <dgm:pt modelId="{682FCB04-7312-4496-A84F-C363591B97C4}">
      <dgm:prSet custT="1"/>
      <dgm:spPr/>
      <dgm:t>
        <a:bodyPr/>
        <a:lstStyle/>
        <a:p>
          <a:pPr algn="ctr"/>
          <a:r>
            <a:rPr lang="lv-LV" sz="2000" b="1" noProof="0" dirty="0"/>
            <a:t>Esiet žēlsirdīgi un pazemīgi</a:t>
          </a:r>
        </a:p>
      </dgm:t>
    </dgm:pt>
    <dgm:pt modelId="{4D87F9FE-2313-48D4-AE76-0F40C09F5CD0}" type="parTrans" cxnId="{B7928130-F3A0-4334-87AB-66B9E9343237}">
      <dgm:prSet/>
      <dgm:spPr/>
      <dgm:t>
        <a:bodyPr/>
        <a:lstStyle/>
        <a:p>
          <a:pPr algn="ctr"/>
          <a:endParaRPr lang="lv-LV" sz="2000" b="1" noProof="0" dirty="0"/>
        </a:p>
      </dgm:t>
    </dgm:pt>
    <dgm:pt modelId="{458A540D-2C31-4884-ACA8-242E7B538E6F}" type="sibTrans" cxnId="{B7928130-F3A0-4334-87AB-66B9E9343237}">
      <dgm:prSet/>
      <dgm:spPr/>
      <dgm:t>
        <a:bodyPr/>
        <a:lstStyle/>
        <a:p>
          <a:pPr algn="ctr"/>
          <a:endParaRPr lang="lv-LV" sz="2000" b="1" noProof="0" dirty="0"/>
        </a:p>
      </dgm:t>
    </dgm:pt>
    <dgm:pt modelId="{FB1E1859-8FBE-4DD6-82E8-81B64BEEDDA5}">
      <dgm:prSet custT="1"/>
      <dgm:spPr/>
      <dgm:t>
        <a:bodyPr/>
        <a:lstStyle/>
        <a:p>
          <a:pPr algn="ctr"/>
          <a:r>
            <a:rPr lang="lv-LV" sz="2000" b="1" noProof="0" dirty="0"/>
            <a:t>Utt.</a:t>
          </a:r>
        </a:p>
      </dgm:t>
    </dgm:pt>
    <dgm:pt modelId="{728FBF30-8970-4281-A383-8EA77F45ABEE}" type="parTrans" cxnId="{6D9CBE62-A2CE-4840-B5C6-39C5994598A8}">
      <dgm:prSet/>
      <dgm:spPr/>
      <dgm:t>
        <a:bodyPr/>
        <a:lstStyle/>
        <a:p>
          <a:pPr algn="ctr"/>
          <a:endParaRPr lang="lv-LV" sz="2000" b="1" noProof="0" dirty="0"/>
        </a:p>
      </dgm:t>
    </dgm:pt>
    <dgm:pt modelId="{EDB0BE47-1340-4E6F-90F5-74C689C324AF}" type="sibTrans" cxnId="{6D9CBE62-A2CE-4840-B5C6-39C5994598A8}">
      <dgm:prSet/>
      <dgm:spPr/>
      <dgm:t>
        <a:bodyPr/>
        <a:lstStyle/>
        <a:p>
          <a:pPr algn="ctr"/>
          <a:endParaRPr lang="lv-LV" sz="2000" b="1" noProof="0" dirty="0"/>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dirty="0">
              <a:solidFill>
                <a:schemeClr val="bg1"/>
              </a:solidFill>
              <a:effectLst>
                <a:outerShdw blurRad="38100" dist="38100" dir="2700000" algn="tl">
                  <a:srgbClr val="000000">
                    <a:alpha val="43137"/>
                  </a:srgbClr>
                </a:outerShdw>
              </a:effectLst>
            </a:rPr>
            <a:t>A</a:t>
          </a:r>
          <a:r>
            <a:rPr lang="lv-LV" sz="2000" b="1" kern="1200" dirty="0">
              <a:solidFill>
                <a:schemeClr val="bg1"/>
              </a:solidFill>
              <a:effectLst>
                <a:outerShdw blurRad="38100" dist="38100" dir="2700000" algn="tl">
                  <a:srgbClr val="000000">
                    <a:alpha val="43137"/>
                  </a:srgbClr>
                </a:outerShdw>
              </a:effectLst>
            </a:rPr>
            <a:t>traisīties</a:t>
          </a:r>
          <a:endParaRPr lang="es-ES_tradnl" sz="2000" b="1" kern="1200" dirty="0">
            <a:solidFill>
              <a:schemeClr val="bg1"/>
            </a:solidFill>
            <a:effectLst>
              <a:outerShdw blurRad="38100" dist="38100" dir="2700000" algn="tl">
                <a:srgbClr val="000000">
                  <a:alpha val="43137"/>
                </a:srgbClr>
              </a:outerShdw>
            </a:effectLst>
          </a:endParaRP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solidFill>
                <a:schemeClr val="tx1"/>
              </a:solidFill>
            </a:rPr>
            <a:t>Būt</a:t>
          </a:r>
          <a:r>
            <a:rPr lang="es-ES_tradnl" sz="2000" b="1" kern="1200" dirty="0">
              <a:solidFill>
                <a:schemeClr val="tx1"/>
              </a:solidFill>
            </a:rPr>
            <a:t> </a:t>
          </a:r>
          <a:r>
            <a:rPr lang="es-ES_tradnl" sz="2000" b="1" kern="1200" dirty="0" err="1">
              <a:solidFill>
                <a:schemeClr val="tx1"/>
              </a:solidFill>
            </a:rPr>
            <a:t>kopā</a:t>
          </a:r>
          <a:r>
            <a:rPr lang="es-ES_tradnl" sz="2000" b="1" kern="1200" dirty="0">
              <a:solidFill>
                <a:schemeClr val="tx1"/>
              </a:solidFill>
            </a:rPr>
            <a:t> </a:t>
          </a:r>
          <a:r>
            <a:rPr lang="es-ES_tradnl" sz="2000" b="1" kern="1200" dirty="0" err="1">
              <a:solidFill>
                <a:schemeClr val="tx1"/>
              </a:solidFill>
            </a:rPr>
            <a:t>ar</a:t>
          </a:r>
          <a:r>
            <a:rPr lang="es-ES_tradnl" sz="2000" b="1" kern="1200" dirty="0">
              <a:solidFill>
                <a:schemeClr val="tx1"/>
              </a:solidFill>
            </a:rPr>
            <a:t> </a:t>
          </a:r>
          <a:r>
            <a:rPr lang="es-ES_tradnl" sz="2000" b="1" kern="1200" dirty="0" err="1">
              <a:solidFill>
                <a:schemeClr val="tx1"/>
              </a:solidFill>
            </a:rPr>
            <a:t>Kristu</a:t>
          </a:r>
          <a:endParaRPr lang="es-ES_tradnl" sz="2000" b="1" kern="1200" dirty="0">
            <a:solidFill>
              <a:schemeClr val="tx1"/>
            </a:solidFill>
          </a:endParaRP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solidFill>
                <a:schemeClr val="bg1"/>
              </a:solidFill>
              <a:effectLst>
                <a:outerShdw blurRad="38100" dist="38100" dir="2700000" algn="tl">
                  <a:srgbClr val="000000">
                    <a:alpha val="43137"/>
                  </a:srgbClr>
                </a:outerShdw>
              </a:effectLst>
            </a:rPr>
            <a:t>Palikt</a:t>
          </a:r>
          <a:endParaRPr lang="es-ES_tradnl" sz="2000" b="1" kern="1200" dirty="0">
            <a:solidFill>
              <a:schemeClr val="bg1"/>
            </a:solidFill>
            <a:effectLst>
              <a:outerShdw blurRad="38100" dist="38100" dir="2700000" algn="tl">
                <a:srgbClr val="000000">
                  <a:alpha val="43137"/>
                </a:srgbClr>
              </a:outerShdw>
            </a:effectLst>
          </a:endParaRP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solidFill>
                <a:schemeClr val="tx1"/>
              </a:solidFill>
            </a:rPr>
            <a:t>Labvēlīgi</a:t>
          </a:r>
          <a:r>
            <a:rPr lang="es-ES_tradnl" sz="2000" b="1" kern="1200" dirty="0">
              <a:solidFill>
                <a:schemeClr val="tx1"/>
              </a:solidFill>
            </a:rPr>
            <a:t> </a:t>
          </a:r>
          <a:r>
            <a:rPr lang="es-ES_tradnl" sz="2000" b="1" kern="1200" dirty="0" err="1">
              <a:solidFill>
                <a:schemeClr val="tx1"/>
              </a:solidFill>
            </a:rPr>
            <a:t>ietekmēt</a:t>
          </a:r>
          <a:r>
            <a:rPr lang="es-ES_tradnl" sz="2000" b="1" kern="1200" dirty="0">
              <a:solidFill>
                <a:schemeClr val="tx1"/>
              </a:solidFill>
            </a:rPr>
            <a:t> </a:t>
          </a:r>
          <a:r>
            <a:rPr lang="lv-LV" sz="2000" b="1" kern="1200" dirty="0">
              <a:solidFill>
                <a:schemeClr val="tx1"/>
              </a:solidFill>
            </a:rPr>
            <a:t>draudzi</a:t>
          </a:r>
          <a:endParaRPr lang="es-ES_tradnl" sz="2000" b="1" kern="1200" dirty="0">
            <a:solidFill>
              <a:schemeClr val="tx1"/>
            </a:solidFill>
          </a:endParaRP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25"/>
          <a:ext cx="4552336" cy="414116"/>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Garā nabags</a:t>
          </a:r>
        </a:p>
      </dsp:txBody>
      <dsp:txXfrm>
        <a:off x="20215" y="20240"/>
        <a:ext cx="4511906" cy="373686"/>
      </dsp:txXfrm>
    </dsp:sp>
    <dsp:sp modelId="{CF7405FA-29A5-4AC8-81EA-015E145AB192}">
      <dsp:nvSpPr>
        <dsp:cNvPr id="0" name=""/>
        <dsp:cNvSpPr/>
      </dsp:nvSpPr>
      <dsp:spPr>
        <a:xfrm>
          <a:off x="0" y="426572"/>
          <a:ext cx="4552336" cy="414116"/>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Lēnprātīgs</a:t>
          </a:r>
        </a:p>
      </dsp:txBody>
      <dsp:txXfrm>
        <a:off x="20215" y="446787"/>
        <a:ext cx="4511906" cy="373686"/>
      </dsp:txXfrm>
    </dsp:sp>
    <dsp:sp modelId="{A79F61FF-67C8-4E94-A7F4-EF124B0472CE}">
      <dsp:nvSpPr>
        <dsp:cNvPr id="0" name=""/>
        <dsp:cNvSpPr/>
      </dsp:nvSpPr>
      <dsp:spPr>
        <a:xfrm>
          <a:off x="0" y="853119"/>
          <a:ext cx="4552336" cy="414116"/>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Izsalcis un izslāpis pēc taisnības</a:t>
          </a:r>
        </a:p>
      </dsp:txBody>
      <dsp:txXfrm>
        <a:off x="20215" y="873334"/>
        <a:ext cx="4511906" cy="373686"/>
      </dsp:txXfrm>
    </dsp:sp>
    <dsp:sp modelId="{1B20B733-CB77-40DA-9183-28D7BCA4FFD3}">
      <dsp:nvSpPr>
        <dsp:cNvPr id="0" name=""/>
        <dsp:cNvSpPr/>
      </dsp:nvSpPr>
      <dsp:spPr>
        <a:xfrm>
          <a:off x="0" y="1279667"/>
          <a:ext cx="4552336" cy="414116"/>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Žēlsirdīgs</a:t>
          </a:r>
        </a:p>
      </dsp:txBody>
      <dsp:txXfrm>
        <a:off x="20215" y="1299882"/>
        <a:ext cx="4511906" cy="373686"/>
      </dsp:txXfrm>
    </dsp:sp>
    <dsp:sp modelId="{11CD8606-9A25-41B4-BD22-9840D73DAD43}">
      <dsp:nvSpPr>
        <dsp:cNvPr id="0" name=""/>
        <dsp:cNvSpPr/>
      </dsp:nvSpPr>
      <dsp:spPr>
        <a:xfrm>
          <a:off x="0" y="1706214"/>
          <a:ext cx="4552336" cy="414116"/>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Tīras sirds</a:t>
          </a:r>
        </a:p>
      </dsp:txBody>
      <dsp:txXfrm>
        <a:off x="20215" y="1726429"/>
        <a:ext cx="4511906" cy="373686"/>
      </dsp:txXfrm>
    </dsp:sp>
    <dsp:sp modelId="{0017A204-F19F-40B4-90D9-23A7DA14A727}">
      <dsp:nvSpPr>
        <dsp:cNvPr id="0" name=""/>
        <dsp:cNvSpPr/>
      </dsp:nvSpPr>
      <dsp:spPr>
        <a:xfrm>
          <a:off x="0" y="2132761"/>
          <a:ext cx="4552336" cy="414116"/>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Miera uzturētāji</a:t>
          </a:r>
        </a:p>
      </dsp:txBody>
      <dsp:txXfrm>
        <a:off x="20215" y="2152976"/>
        <a:ext cx="4511906" cy="373686"/>
      </dsp:txXfrm>
    </dsp:sp>
    <dsp:sp modelId="{C504EBED-2F60-4EB8-B9BD-90F2F5E8998B}">
      <dsp:nvSpPr>
        <dsp:cNvPr id="0" name=""/>
        <dsp:cNvSpPr/>
      </dsp:nvSpPr>
      <dsp:spPr>
        <a:xfrm>
          <a:off x="0" y="2559308"/>
          <a:ext cx="4552336" cy="414116"/>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Gatavs pagriezt otru vaigu</a:t>
          </a:r>
        </a:p>
      </dsp:txBody>
      <dsp:txXfrm>
        <a:off x="20215" y="2579523"/>
        <a:ext cx="4511906" cy="373686"/>
      </dsp:txXfrm>
    </dsp:sp>
    <dsp:sp modelId="{FB3B242C-B012-4820-983A-469EDDD96845}">
      <dsp:nvSpPr>
        <dsp:cNvPr id="0" name=""/>
        <dsp:cNvSpPr/>
      </dsp:nvSpPr>
      <dsp:spPr>
        <a:xfrm>
          <a:off x="0" y="2985856"/>
          <a:ext cx="4552336" cy="414116"/>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Mīlēt ienaidniekus</a:t>
          </a:r>
        </a:p>
      </dsp:txBody>
      <dsp:txXfrm>
        <a:off x="20215" y="3006071"/>
        <a:ext cx="4511906" cy="373686"/>
      </dsp:txXfrm>
    </dsp:sp>
    <dsp:sp modelId="{A0131B4B-270C-496D-855B-7EA2741A0492}">
      <dsp:nvSpPr>
        <dsp:cNvPr id="0" name=""/>
        <dsp:cNvSpPr/>
      </dsp:nvSpPr>
      <dsp:spPr>
        <a:xfrm>
          <a:off x="0" y="3412403"/>
          <a:ext cx="4552336" cy="414116"/>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Svētīt tos, kas mūs nolād</a:t>
          </a:r>
        </a:p>
      </dsp:txBody>
      <dsp:txXfrm>
        <a:off x="20215" y="3432618"/>
        <a:ext cx="4511906" cy="373686"/>
      </dsp:txXfrm>
    </dsp:sp>
    <dsp:sp modelId="{CEAA776C-8B24-4DC1-B312-AB0E31048D47}">
      <dsp:nvSpPr>
        <dsp:cNvPr id="0" name=""/>
        <dsp:cNvSpPr/>
      </dsp:nvSpPr>
      <dsp:spPr>
        <a:xfrm>
          <a:off x="0" y="3838950"/>
          <a:ext cx="4552336" cy="414116"/>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Darīt labu tiem, kas mūs ienīst</a:t>
          </a:r>
        </a:p>
      </dsp:txBody>
      <dsp:txXfrm>
        <a:off x="20215" y="3859165"/>
        <a:ext cx="4511906" cy="373686"/>
      </dsp:txXfrm>
    </dsp:sp>
    <dsp:sp modelId="{B4020DE7-C031-47F9-8BF7-26F150AE38EA}">
      <dsp:nvSpPr>
        <dsp:cNvPr id="0" name=""/>
        <dsp:cNvSpPr/>
      </dsp:nvSpPr>
      <dsp:spPr>
        <a:xfrm>
          <a:off x="0" y="4265498"/>
          <a:ext cx="4552336" cy="414116"/>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Būt mīlošiem un dāsniem</a:t>
          </a:r>
        </a:p>
      </dsp:txBody>
      <dsp:txXfrm>
        <a:off x="20215" y="4285713"/>
        <a:ext cx="4511906" cy="373686"/>
      </dsp:txXfrm>
    </dsp:sp>
    <dsp:sp modelId="{1866F153-6C31-41A7-B10F-4C46FA2B11A6}">
      <dsp:nvSpPr>
        <dsp:cNvPr id="0" name=""/>
        <dsp:cNvSpPr/>
      </dsp:nvSpPr>
      <dsp:spPr>
        <a:xfrm>
          <a:off x="0" y="4692045"/>
          <a:ext cx="4552336" cy="414116"/>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Esiet žēlsirdīgi un pazemīgi</a:t>
          </a:r>
        </a:p>
      </dsp:txBody>
      <dsp:txXfrm>
        <a:off x="20215" y="4712260"/>
        <a:ext cx="4511906" cy="373686"/>
      </dsp:txXfrm>
    </dsp:sp>
    <dsp:sp modelId="{9CAAA3BE-A63B-46CC-BAB5-05A28116553D}">
      <dsp:nvSpPr>
        <dsp:cNvPr id="0" name=""/>
        <dsp:cNvSpPr/>
      </dsp:nvSpPr>
      <dsp:spPr>
        <a:xfrm>
          <a:off x="0" y="5118592"/>
          <a:ext cx="4552336" cy="414116"/>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Utt.</a:t>
          </a:r>
        </a:p>
      </dsp:txBody>
      <dsp:txXfrm>
        <a:off x="20215" y="5138807"/>
        <a:ext cx="4511906" cy="3736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31/12/2025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31/12/2025</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31/12/2025</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31/12/2025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591300" y="143470"/>
            <a:ext cx="3736737"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lv-LV"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DZĪVĪBA UN NĀVE</a:t>
            </a:r>
            <a:endParaRPr lang="es-ES"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endParaRPr>
          </a:p>
        </p:txBody>
      </p:sp>
      <p:sp>
        <p:nvSpPr>
          <p:cNvPr id="5" name="CuadroTexto 4">
            <a:extLst>
              <a:ext uri="{FF2B5EF4-FFF2-40B4-BE49-F238E27FC236}">
                <a16:creationId xmlns:a16="http://schemas.microsoft.com/office/drawing/2014/main" id="{C73A3C40-1FA1-28F6-83A6-D1B30970FC41}"/>
              </a:ext>
            </a:extLst>
          </p:cNvPr>
          <p:cNvSpPr txBox="1"/>
          <p:nvPr/>
        </p:nvSpPr>
        <p:spPr>
          <a:xfrm>
            <a:off x="10401300" y="5791200"/>
            <a:ext cx="1685568" cy="923330"/>
          </a:xfrm>
          <a:prstGeom prst="rect">
            <a:avLst/>
          </a:prstGeom>
          <a:noFill/>
        </p:spPr>
        <p:txBody>
          <a:bodyPr wrap="square" rtlCol="0">
            <a:spAutoFit/>
          </a:bodyPr>
          <a:lstStyle/>
          <a:p>
            <a:pPr algn="r"/>
            <a:r>
              <a:rPr lang="es-ES" b="1" dirty="0">
                <a:solidFill>
                  <a:srgbClr val="705248"/>
                </a:solidFill>
              </a:rPr>
              <a:t>3</a:t>
            </a:r>
            <a:r>
              <a:rPr lang="lv-LV" b="1" dirty="0">
                <a:solidFill>
                  <a:srgbClr val="705248"/>
                </a:solidFill>
              </a:rPr>
              <a:t>.tēma</a:t>
            </a:r>
            <a:r>
              <a:rPr lang="es-ES" b="1" dirty="0">
                <a:solidFill>
                  <a:srgbClr val="705248"/>
                </a:solidFill>
              </a:rPr>
              <a:t> 17</a:t>
            </a:r>
            <a:r>
              <a:rPr lang="lv-LV" b="1" dirty="0">
                <a:solidFill>
                  <a:srgbClr val="705248"/>
                </a:solidFill>
              </a:rPr>
              <a:t>.janvārī,</a:t>
            </a:r>
            <a:r>
              <a:rPr lang="es-ES" b="1" dirty="0">
                <a:solidFill>
                  <a:srgbClr val="705248"/>
                </a:solidFill>
              </a:rPr>
              <a:t> 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es-ES" sz="4400" b="1" dirty="0">
                <a:ln/>
                <a:solidFill>
                  <a:schemeClr val="accent1"/>
                </a:solidFill>
              </a:rPr>
              <a:t>C</a:t>
            </a:r>
            <a:r>
              <a:rPr lang="lv-LV" sz="4400" b="1" dirty="0">
                <a:ln/>
                <a:solidFill>
                  <a:schemeClr val="accent1"/>
                </a:solidFill>
              </a:rPr>
              <a:t>ĪNIETIES PAR EVAŅĢĒLIJA TICĪBU</a:t>
            </a:r>
            <a:endParaRPr lang="es-ES" sz="4400" b="1" dirty="0">
              <a:ln/>
              <a:solidFill>
                <a:schemeClr val="accent1"/>
              </a:solidFill>
            </a:endParaRP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lv-LV" b="1" dirty="0">
                <a:solidFill>
                  <a:srgbClr val="76483F"/>
                </a:solidFill>
                <a:latin typeface="Comic Sans MS" panose="030F0702030302020204" pitchFamily="66" charset="0"/>
              </a:rPr>
              <a:t>“… lai, vai nu nākdams un jūs redzēdams, vai prom būdams, par jums dzirdētu, ka jūs stāvat vienā Garā, vienprātīgi kopā cīnīdamies par evaņģēlija ticību” </a:t>
            </a:r>
            <a:r>
              <a:rPr lang="lv-LV" sz="1400" b="1" dirty="0">
                <a:solidFill>
                  <a:srgbClr val="76483F"/>
                </a:solidFill>
                <a:latin typeface="Comic Sans MS" panose="030F0702030302020204" pitchFamily="66" charset="0"/>
              </a:rPr>
              <a:t>(Filipiešiem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lv-LV" sz="2000" b="1" dirty="0"/>
              <a:t>Taisnība un godīgums negarantē mums dzīvi bez konfliktiem (Fil. 1:30). Gluži pretēji, pats Ījabs, kuru Dievs pasludināja par „taisnīgu un godīgu vīru, kas bijās Dievu un atturējās no ļauna” (Ījaba 1:8), cieta no briesmīga ienaidnieka uzbrukuma.</a:t>
            </a: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lv-LV" sz="2000" b="1" dirty="0"/>
              <a:t>Kad nonākam konfliktā ar ļaunumu, mums nevajadzētu ļauties iebiedēties no tiem, kas ir mūsu pretinieki (Fil. 1:28). Atcerēsimies, ka sātans ir uzvarēts ienaidnieks, jo Kristus jau ir uzvarējis viņu atrodoties pie krusta (Lk. 10:18; Kol.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67947" y="4293626"/>
            <a:ext cx="6456104" cy="707886"/>
          </a:xfrm>
          <a:prstGeom prst="rect">
            <a:avLst/>
          </a:prstGeom>
          <a:noFill/>
        </p:spPr>
        <p:txBody>
          <a:bodyPr wrap="square">
            <a:spAutoFit/>
          </a:bodyPr>
          <a:lstStyle/>
          <a:p>
            <a:pPr>
              <a:spcBef>
                <a:spcPts val="600"/>
              </a:spcBef>
            </a:pPr>
            <a:r>
              <a:rPr lang="lv-LV" sz="2000" b="1" dirty="0"/>
              <a:t>Šai vienotībai jāsaistās ar lūgšanām un Dieva Vārda studēšanu (Ef. 6:18; Fil.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277963"/>
            <a:ext cx="6456104" cy="1015663"/>
          </a:xfrm>
          <a:prstGeom prst="rect">
            <a:avLst/>
          </a:prstGeom>
          <a:noFill/>
        </p:spPr>
        <p:txBody>
          <a:bodyPr wrap="square">
            <a:spAutoFit/>
          </a:bodyPr>
          <a:lstStyle/>
          <a:p>
            <a:pPr>
              <a:spcBef>
                <a:spcPts val="600"/>
              </a:spcBef>
            </a:pPr>
            <a:r>
              <a:rPr lang="lv-LV" sz="2000" b="1" dirty="0"/>
              <a:t>Karā, kurā esam iesaistīti, vienotība spēlē svarīgu lomu. Pāvils mudina mūs kopīgi cīnīties, lai aizstāvētu evaņģēliju (Fil.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38" y="954579"/>
            <a:ext cx="8932761" cy="526297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600" b="1" dirty="0">
                <a:solidFill>
                  <a:schemeClr val="accent1">
                    <a:lumMod val="50000"/>
                  </a:schemeClr>
                </a:solidFill>
                <a:latin typeface="Constantia" panose="02030602050306030303" pitchFamily="18" charset="0"/>
              </a:rPr>
              <a:t>„</a:t>
            </a:r>
            <a:r>
              <a:rPr lang="lv-LV" sz="2800" b="1" dirty="0">
                <a:latin typeface="Constantia" panose="02030602050306030303" pitchFamily="18" charset="0"/>
              </a:rPr>
              <a:t>Cik gadus mēs esam pavadījuši Kunga dārzā? Kādu labumu mēs esam devuši Skolotājam? Kā izturamies Dieva skatiena priekšā? Vai augam godbijībā, mīlestībā,  pazemībā un uzticībā Dievam? Vai esam pateicīgi par visām Viņa žēlastībām? Vai cenšamies svētīt apkārtējos? Vai savās ģimenēs izpaužam Jēzus garu? Vai mācām saviem bērniem Viņa Vārdu un stāstām viņiem par Dieva brīnišķīgajiem darbiem? Kristietim ir jāpārstāv Jēzus gan ar savu labo raksturu, gan ar labiem darbiem. Tad dzīvības smarža un rakstura skaistums atklās, ka viņš ir Dieva bērns, debesu mantinieks.”</a:t>
            </a:r>
            <a:endParaRPr lang="lv-LV" sz="2600" b="1" dirty="0">
              <a:solidFill>
                <a:schemeClr val="accent1">
                  <a:lumMod val="50000"/>
                </a:schemeClr>
              </a:solidFill>
              <a:latin typeface="Constantia" panose="02030602050306030303" pitchFamily="18" charset="0"/>
            </a:endParaRPr>
          </a:p>
        </p:txBody>
      </p:sp>
      <p:sp>
        <p:nvSpPr>
          <p:cNvPr id="4" name="CuadroTexto 3">
            <a:extLst>
              <a:ext uri="{FF2B5EF4-FFF2-40B4-BE49-F238E27FC236}">
                <a16:creationId xmlns:a16="http://schemas.microsoft.com/office/drawing/2014/main" id="{AAE7FFFB-3419-8E23-03C7-B3B8BCE8F252}"/>
              </a:ext>
            </a:extLst>
          </p:cNvPr>
          <p:cNvSpPr txBox="1"/>
          <p:nvPr/>
        </p:nvSpPr>
        <p:spPr>
          <a:xfrm>
            <a:off x="6811219" y="6350169"/>
            <a:ext cx="4239559" cy="338554"/>
          </a:xfrm>
          <a:prstGeom prst="rect">
            <a:avLst/>
          </a:prstGeom>
          <a:noFill/>
        </p:spPr>
        <p:txBody>
          <a:bodyPr wrap="none" rtlCol="0">
            <a:spAutoFit/>
          </a:bodyPr>
          <a:lstStyle/>
          <a:p>
            <a:pPr algn="r"/>
            <a:r>
              <a:rPr lang="lv-LV" sz="1600" b="1" dirty="0">
                <a:solidFill>
                  <a:schemeClr val="accent1">
                    <a:lumMod val="50000"/>
                  </a:schemeClr>
                </a:solidFill>
              </a:rPr>
              <a:t>E. G. V. (Jūs saņemsiet spēku, 10. decembris)</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8986814" y="1172457"/>
            <a:ext cx="3123543" cy="421653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kumimoji="0" lang="es-ES" sz="44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rPr>
              <a:t>“</a:t>
            </a:r>
            <a:r>
              <a:rPr lang="lv-LV" sz="4400" b="1" dirty="0">
                <a:ln w="12700" cmpd="sng">
                  <a:noFill/>
                  <a:prstDash val="solid"/>
                </a:ln>
                <a:solidFill>
                  <a:schemeClr val="bg1"/>
                </a:solidFill>
                <a:latin typeface="Comic Sans MS" panose="030F0702030302020204" pitchFamily="66" charset="0"/>
              </a:rPr>
              <a:t>Jo dzīvot man ir - Kristus un mirt - ieguvums”</a:t>
            </a:r>
          </a:p>
          <a:p>
            <a:pPr algn="ctr">
              <a:spcBef>
                <a:spcPts val="2400"/>
              </a:spcBef>
            </a:pPr>
            <a:r>
              <a:rPr lang="lv-LV" sz="28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Filipiešiem</a:t>
            </a:r>
            <a:r>
              <a:rPr lang="lv-LV" sz="2800" b="1" dirty="0">
                <a:ln w="12700" cmpd="sng">
                  <a:noFill/>
                  <a:prstDash val="solid"/>
                </a:ln>
                <a:solidFill>
                  <a:schemeClr val="bg1"/>
                </a:solidFill>
                <a:latin typeface="Comic Sans MS" panose="030F0702030302020204" pitchFamily="66" charset="0"/>
              </a:rPr>
              <a:t>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772400" cy="2708434"/>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highlight>
                  <a:srgbClr val="E33505"/>
                </a:highlight>
              </a:rPr>
              <a:t> Dzīvot Ktistum vai mirt par Kristu?</a:t>
            </a:r>
          </a:p>
          <a:p>
            <a:pPr lvl="1">
              <a:spcBef>
                <a:spcPts val="600"/>
              </a:spcBef>
            </a:pPr>
            <a:r>
              <a:rPr lang="lv-LV" sz="2000" b="1" dirty="0"/>
              <a:t>Kristus tiks pagodināts (Filipiešiem 1:10-20, 25-26)</a:t>
            </a:r>
          </a:p>
          <a:p>
            <a:pPr lvl="1">
              <a:spcBef>
                <a:spcPts val="600"/>
              </a:spcBef>
            </a:pPr>
            <a:r>
              <a:rPr lang="lv-LV" sz="2000" b="1" dirty="0"/>
              <a:t>Mirt par Kristu ir ieguvums (Filipiešiem 1:21-22)</a:t>
            </a:r>
          </a:p>
          <a:p>
            <a:pPr lvl="1">
              <a:spcBef>
                <a:spcPts val="600"/>
              </a:spcBef>
            </a:pPr>
            <a:r>
              <a:rPr lang="lv-LV" sz="2000" b="1" dirty="0"/>
              <a:t>Pāvila dihotomija (rakstura iezīme - paļāvība) (Filip. 1:23-24)</a:t>
            </a:r>
          </a:p>
          <a:p>
            <a:pPr>
              <a:spcBef>
                <a:spcPts val="600"/>
              </a:spcBef>
            </a:pPr>
            <a:r>
              <a:rPr lang="lv-LV" sz="2000" b="1" dirty="0">
                <a:solidFill>
                  <a:schemeClr val="bg1"/>
                </a:solidFill>
                <a:effectLst>
                  <a:outerShdw blurRad="38100" dist="38100" dir="2700000" algn="tl">
                    <a:srgbClr val="000000">
                      <a:alpha val="43137"/>
                    </a:srgbClr>
                  </a:outerShdw>
                </a:effectLst>
                <a:highlight>
                  <a:srgbClr val="3410D3"/>
                </a:highlight>
              </a:rPr>
              <a:t> Ko nozīmē dzīvot Kristum?</a:t>
            </a:r>
          </a:p>
          <a:p>
            <a:pPr lvl="1">
              <a:spcBef>
                <a:spcPts val="600"/>
              </a:spcBef>
            </a:pPr>
            <a:r>
              <a:rPr lang="lv-LV" sz="2000" b="1" dirty="0"/>
              <a:t>Dzīvojiet Kristus evaņģēlija cienīgi (Filipiešiem 1:27a)</a:t>
            </a:r>
          </a:p>
          <a:p>
            <a:pPr lvl="1">
              <a:spcBef>
                <a:spcPts val="600"/>
              </a:spcBef>
            </a:pPr>
            <a:r>
              <a:rPr lang="lv-LV" sz="2000" b="1" dirty="0"/>
              <a:t>Cīnīties pr evaņģēlija ticību (Filipiešiem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707886"/>
          </a:xfrm>
          <a:prstGeom prst="rect">
            <a:avLst/>
          </a:prstGeom>
          <a:noFill/>
        </p:spPr>
        <p:txBody>
          <a:bodyPr wrap="square" rtlCol="0">
            <a:spAutoFit/>
          </a:bodyPr>
          <a:lstStyle/>
          <a:p>
            <a:pPr>
              <a:spcBef>
                <a:spcPts val="600"/>
              </a:spcBef>
            </a:pPr>
            <a:r>
              <a:rPr lang="lv-LV" sz="2000" b="1" dirty="0"/>
              <a:t>Pāvils gaidīja tiesu pie nežēlīgā Nerona. Viņa nākotne bija atkarīga vairāk no ķeizara noskaņojuma nekā no taisnīguma.</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lv-LV" sz="2000" b="1" dirty="0"/>
              <a:t>Tomēr, ja viņa nāve ietekmētu evaņģēlija izplatīšanu (kā tas bija ar viņa ieslodzīšanu cietumā), viņš bija gatavs pat atdot savu dzīvību par Kristu.</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015663"/>
          </a:xfrm>
          <a:prstGeom prst="rect">
            <a:avLst/>
          </a:prstGeom>
          <a:noFill/>
        </p:spPr>
        <p:txBody>
          <a:bodyPr wrap="square">
            <a:spAutoFit/>
          </a:bodyPr>
          <a:lstStyle/>
          <a:p>
            <a:pPr>
              <a:spcBef>
                <a:spcPts val="600"/>
              </a:spcBef>
            </a:pPr>
            <a:r>
              <a:rPr lang="lv-LV" sz="2000" b="1" dirty="0"/>
              <a:t>Viņš zināja, ka viņa liktenis patiesībā nav Nerona rokās, bet Dieva rokās. Bija pārliecināts, un zināja, ka draudzes lūgšanu rezultātā, viņš tiks atbrīvots.</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447676" y="674400"/>
            <a:ext cx="7019924" cy="5509200"/>
          </a:xfrm>
          <a:prstGeom prst="rect">
            <a:avLst/>
          </a:prstGeom>
          <a:noFill/>
        </p:spPr>
        <p:txBody>
          <a:bodyPr wrap="square">
            <a:spAutoFit/>
          </a:bodyPr>
          <a:lstStyle/>
          <a:p>
            <a:pPr algn="ctr"/>
            <a:r>
              <a:rPr lang="lv-LV"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DZĪVOT KRISTUM VAI MIRT PAR KRISTU</a:t>
            </a:r>
            <a:r>
              <a:rPr lang="es-ES"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lv-LV" sz="4400" b="1" spc="300" dirty="0">
                <a:ln w="15875">
                  <a:noFill/>
                  <a:prstDash val="solid"/>
                </a:ln>
                <a:solidFill>
                  <a:srgbClr val="697DBA"/>
                </a:solidFill>
                <a:effectLst>
                  <a:outerShdw blurRad="38100" dist="22860" dir="5400000" algn="tl" rotWithShape="0">
                    <a:srgbClr val="000000">
                      <a:alpha val="30000"/>
                    </a:srgbClr>
                  </a:outerShdw>
                </a:effectLst>
              </a:rPr>
              <a:t>KRISTUS TIKS PAGODINĀTS</a:t>
            </a:r>
            <a:endParaRPr lang="es-ES" sz="4400" b="1" spc="300" dirty="0">
              <a:ln w="15875">
                <a:noFill/>
                <a:prstDash val="solid"/>
              </a:ln>
              <a:solidFill>
                <a:srgbClr val="697DBA"/>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5">
                    <a:lumMod val="75000"/>
                  </a:schemeClr>
                </a:solidFill>
                <a:latin typeface="Comic Sans MS" panose="030F0702030302020204" pitchFamily="66" charset="0"/>
              </a:rPr>
              <a:t>“Jo es gaidu un ceru, ka es nevienā vietā nepalikšu kaunā, bet kā vienmēr, tā arī tagad atklātībā Kristus tiks pagodināts manā miesā vai ar dzīvību, vai ar nāvi.” </a:t>
            </a:r>
            <a:r>
              <a:rPr lang="lv-LV" sz="1400" b="1" dirty="0">
                <a:solidFill>
                  <a:schemeClr val="accent5">
                    <a:lumMod val="75000"/>
                  </a:schemeClr>
                </a:solidFill>
                <a:latin typeface="Comic Sans MS" panose="030F0702030302020204" pitchFamily="66" charset="0"/>
              </a:rPr>
              <a:t>(Filipiešiem 1:20)</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465457"/>
            <a:ext cx="5676315" cy="1938992"/>
          </a:xfrm>
          <a:prstGeom prst="rect">
            <a:avLst/>
          </a:prstGeom>
          <a:noFill/>
        </p:spPr>
        <p:txBody>
          <a:bodyPr wrap="square" rtlCol="0">
            <a:spAutoFit/>
          </a:bodyPr>
          <a:lstStyle/>
          <a:p>
            <a:pPr>
              <a:spcBef>
                <a:spcPts val="600"/>
              </a:spcBef>
            </a:pPr>
            <a:r>
              <a:rPr lang="lv-LV" sz="2000" b="1" dirty="0"/>
              <a:t>Pāvils priecājās par savām ciešanām, kas nebija maz (Kol. 1:24a; 2. Kor. 11:23-27). Protams, viņš nebaudīja ciešanas pašas par sevi, bet gan iemeslus, kāpēc viņš cieta, un viens no tiem bija labums, ko tas deva Kristus draudzei (Kol. 1:24b; 2. Kor.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lv-LV" sz="2000" b="1" dirty="0"/>
              <a:t>Vēstulē filipiešiem Pāvils skaidri norādīja, ka tajā brīdī viņš negaidīja, ka Jēzus tiks pagodināts ar viņa nāvi, bet gan cerēja, ka, pateicoties draudzes lūgšanām un Svētā Gara darbam, viņš tiks atbrīvots un varēs turpināt kalpot Kristum ar savu dzīvi</a:t>
            </a:r>
            <a:br>
              <a:rPr lang="es-ES" sz="2000" b="1" dirty="0"/>
            </a:br>
            <a:r>
              <a:rPr lang="lv-LV" sz="2000" b="1" dirty="0"/>
              <a:t>(Fil.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707886"/>
          </a:xfrm>
          <a:prstGeom prst="rect">
            <a:avLst/>
          </a:prstGeom>
          <a:noFill/>
        </p:spPr>
        <p:txBody>
          <a:bodyPr wrap="square">
            <a:spAutoFit/>
          </a:bodyPr>
          <a:lstStyle/>
          <a:p>
            <a:pPr>
              <a:spcBef>
                <a:spcPts val="600"/>
              </a:spcBef>
            </a:pPr>
            <a:r>
              <a:rPr lang="lv-LV" sz="2000" b="1" dirty="0"/>
              <a:t>Pārstāvot Jēzu viņa ciešanās – un pat nāvē –, Kristus tika pagodināts Pāvilā (Fil. 1:20 ).</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lv-LV" sz="2000" b="1" dirty="0"/>
              <a:t>Sakarā ar ļaunumu, kas valda pasaulē, dzīvot tā, kā dzīvoja Kristus, daudzos gadījumos nozīmē ciest tā, kā cieta Kristus, un dažos gadījumos mirt tā, kā mira Kristus (2. Tim.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rPr>
              <a:t>MIRT PAR KRISTU IR IEGUVUMS</a:t>
            </a:r>
            <a:endParaRPr lang="es-ES"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endParaRP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“Jo </a:t>
            </a:r>
            <a:r>
              <a:rPr lang="es-ES"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dzīvot</a:t>
            </a: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man</a:t>
            </a: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ir - </a:t>
            </a:r>
            <a:r>
              <a:rPr lang="es-ES"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Kristus</a:t>
            </a: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un </a:t>
            </a:r>
            <a:r>
              <a:rPr lang="es-ES"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mirt</a:t>
            </a: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 </a:t>
            </a:r>
            <a:r>
              <a:rPr lang="es-ES"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ieguvums</a:t>
            </a: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a:t>
            </a:r>
            <a:r>
              <a:rPr lang="lv-LV"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iešiem</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lv-LV" sz="2000" b="1" dirty="0"/>
              <a:t>Visu ciešanu cēlonis ir kosmiskā cīņa, kas šodien norisinās starp labo un ļauno, starp Kristu un sātanu.</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2" y="3649136"/>
            <a:ext cx="7460403" cy="1015663"/>
          </a:xfrm>
          <a:prstGeom prst="rect">
            <a:avLst/>
          </a:prstGeom>
          <a:noFill/>
        </p:spPr>
        <p:txBody>
          <a:bodyPr wrap="square">
            <a:spAutoFit/>
          </a:bodyPr>
          <a:lstStyle/>
          <a:p>
            <a:pPr>
              <a:spcBef>
                <a:spcPts val="600"/>
              </a:spcBef>
            </a:pPr>
            <a:r>
              <a:rPr lang="lv-LV" sz="2000" b="1" dirty="0"/>
              <a:t>Bet mēs izmantojam tādas ieročus kā patiesība un taisnība (2. Kor. 6:4-7). Spēcīgi ieroči, kas paredzēti „cietokšņu nojaukšanai” (2. Kor.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678925"/>
            <a:ext cx="6075573" cy="1015663"/>
          </a:xfrm>
          <a:prstGeom prst="rect">
            <a:avLst/>
          </a:prstGeom>
          <a:noFill/>
        </p:spPr>
        <p:txBody>
          <a:bodyPr wrap="square">
            <a:spAutoFit/>
          </a:bodyPr>
          <a:lstStyle/>
          <a:p>
            <a:pPr>
              <a:spcBef>
                <a:spcPts val="600"/>
              </a:spcBef>
            </a:pPr>
            <a:r>
              <a:rPr lang="lv-LV" sz="2000" b="1" dirty="0"/>
              <a:t>Bet kas notiek, ja cīņā rezultāts ir taisnīgā nāve? Pēc Pāvila domām, tas mums nes ieguvumu</a:t>
            </a:r>
            <a:br>
              <a:rPr lang="es-ES" sz="2000" b="1" dirty="0"/>
            </a:br>
            <a:r>
              <a:rPr lang="lv-LV" sz="2000" b="1" dirty="0"/>
              <a:t>(Fil.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8411" y="2311571"/>
            <a:ext cx="5609150" cy="1323439"/>
          </a:xfrm>
          <a:prstGeom prst="rect">
            <a:avLst/>
          </a:prstGeom>
          <a:noFill/>
        </p:spPr>
        <p:txBody>
          <a:bodyPr wrap="square">
            <a:spAutoFit/>
          </a:bodyPr>
          <a:lstStyle/>
          <a:p>
            <a:pPr>
              <a:spcBef>
                <a:spcPts val="600"/>
              </a:spcBef>
            </a:pPr>
            <a:r>
              <a:rPr lang="lv-LV" sz="2000" b="1" dirty="0"/>
              <a:t>Šī ir garīga cīņa, kas jāizcīna ar garīgiem ieročiem. Ienaidnieka sekotāji izmanto pret kristiešiem nelikumīgus ieročus (melus, kritiku, grupas spiedienu utt.).</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lv-LV" sz="2000" b="1" dirty="0"/>
              <a:t>Tiem, kas esam uzticīgi Kristum, nāve mūs atbrīvo no ienaidnieka varas un no visām bēdām</a:t>
            </a:r>
            <a:br>
              <a:rPr lang="es-ES" sz="2000" b="1" dirty="0"/>
            </a:br>
            <a:r>
              <a:rPr lang="lv-LV" sz="2000" b="1" dirty="0"/>
              <a:t>(Sal. 14:32; Jes.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PĀVILA DIHOTOMIJA</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Mani spiež no abām pusēm; es kāroju atraisīties un būt kopā ar Kristu, kas ir daudz, daudz labāk.</a:t>
            </a:r>
          </a:p>
          <a:p>
            <a:pPr algn="ctr"/>
            <a:r>
              <a:rPr lang="lv-LV"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Bet jūsu dēļ nepieciešams palikt miesā.</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a:t>
            </a:r>
            <a:r>
              <a:rPr lang="lv-LV"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iešiem</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1:23-24)</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010900" cy="400110"/>
          </a:xfrm>
          <a:prstGeom prst="rect">
            <a:avLst/>
          </a:prstGeom>
          <a:noFill/>
        </p:spPr>
        <p:txBody>
          <a:bodyPr wrap="square" rtlCol="0">
            <a:spAutoFit/>
          </a:bodyPr>
          <a:lstStyle/>
          <a:p>
            <a:pPr>
              <a:spcBef>
                <a:spcPts val="600"/>
              </a:spcBef>
            </a:pPr>
            <a:r>
              <a:rPr lang="lv-LV" sz="2000" b="1" dirty="0"/>
              <a:t>Lai gan viņš nevarēja pieņemt lēmumu, Pāvils svārstījās starp divām iespējām (Fil.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1330084613"/>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2913042"/>
            <a:ext cx="6742841" cy="1323439"/>
          </a:xfrm>
          <a:prstGeom prst="rect">
            <a:avLst/>
          </a:prstGeom>
          <a:noFill/>
        </p:spPr>
        <p:txBody>
          <a:bodyPr wrap="square" rtlCol="0">
            <a:spAutoFit/>
          </a:bodyPr>
          <a:lstStyle/>
          <a:p>
            <a:pPr>
              <a:spcBef>
                <a:spcPts val="600"/>
              </a:spcBef>
            </a:pPr>
            <a:r>
              <a:rPr lang="lv-LV" sz="2000" b="1" dirty="0"/>
              <a:t>Ņemot šo tekstu atsevišķi, liekas, ka Pāvils māca, ka pēc nāves mēs tūlīt nonākam debesīs, lai būtu kopā ar Jēzu. Tomēr tas ir pretrunā ar kontekstu, citām Bībeles Rakstu vietām (Sak. 9:5; Ps.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686305550"/>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94390" y="5236755"/>
            <a:ext cx="6772275" cy="1323439"/>
          </a:xfrm>
          <a:prstGeom prst="rect">
            <a:avLst/>
          </a:prstGeom>
          <a:noFill/>
        </p:spPr>
        <p:txBody>
          <a:bodyPr wrap="square">
            <a:spAutoFit/>
          </a:bodyPr>
          <a:lstStyle/>
          <a:p>
            <a:pPr>
              <a:spcBef>
                <a:spcPts val="600"/>
              </a:spcBef>
            </a:pPr>
            <a:r>
              <a:rPr lang="lv-LV" sz="2000" b="1" dirty="0"/>
              <a:t>Citā vietā Pāvils salīdzina ķermeni ar telti, kas  titk nojaukts (mirst), lai  pārņem dzīvība, apklāta ar nemirstību (2. Kor. 5:1-4). Tomēr viņš paskaidro, ka šī apklāšana notiek Otrā atnākšanas laikā, nevis nāves brīdī (1. Kor.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94390" y="4236481"/>
            <a:ext cx="6696076" cy="1015663"/>
          </a:xfrm>
          <a:prstGeom prst="rect">
            <a:avLst/>
          </a:prstGeom>
          <a:noFill/>
        </p:spPr>
        <p:txBody>
          <a:bodyPr wrap="square">
            <a:spAutoFit/>
          </a:bodyPr>
          <a:lstStyle/>
          <a:p>
            <a:pPr>
              <a:spcBef>
                <a:spcPts val="600"/>
              </a:spcBef>
            </a:pPr>
            <a:r>
              <a:rPr lang="lv-LV" sz="2000" b="1" dirty="0"/>
              <a:t>Tajā pašā vēstulē filipiešiem viņš saka, ka, lai pilnībā būtu kopā ar Kristu, viņam jāgaida augšāmcelšanās brīdis (Fil.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657726" y="1351508"/>
            <a:ext cx="7019924" cy="4154984"/>
          </a:xfrm>
          <a:prstGeom prst="rect">
            <a:avLst/>
          </a:prstGeom>
          <a:noFill/>
        </p:spPr>
        <p:txBody>
          <a:bodyPr wrap="square">
            <a:spAutoFit/>
          </a:bodyPr>
          <a:lstStyle/>
          <a:p>
            <a:pPr algn="ctr"/>
            <a:r>
              <a:rPr lang="lv-LV" sz="8800" b="1" dirty="0">
                <a:ln w="22225">
                  <a:solidFill>
                    <a:srgbClr val="00766E"/>
                  </a:solidFill>
                  <a:prstDash val="solid"/>
                </a:ln>
                <a:solidFill>
                  <a:srgbClr val="E5A5E2"/>
                </a:solidFill>
                <a:effectLst>
                  <a:outerShdw blurRad="38100" dist="38100" dir="2700000" algn="tl">
                    <a:srgbClr val="000000">
                      <a:alpha val="43137"/>
                    </a:srgbClr>
                  </a:outerShdw>
                </a:effectLst>
              </a:rPr>
              <a:t>KO NOZĪMĒ DZĪVOT KRISTUM</a:t>
            </a:r>
            <a:r>
              <a:rPr lang="es-ES" sz="8800" b="1" dirty="0">
                <a:ln w="22225">
                  <a:solidFill>
                    <a:srgbClr val="00766E"/>
                  </a:solidFill>
                  <a:prstDash val="solid"/>
                </a:ln>
                <a:solidFill>
                  <a:srgbClr val="E5A5E2"/>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lv-LV" sz="40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DZĪVOJIET KRISTUS EVAŅĢĒLIJA CIENĪGI</a:t>
            </a:r>
            <a:endParaRPr lang="es-ES" sz="4000" b="1"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es-ES" b="1" dirty="0">
                <a:solidFill>
                  <a:srgbClr val="C00000"/>
                </a:solidFill>
                <a:effectLst/>
                <a:latin typeface="Comic Sans MS" panose="030F0702030302020204" pitchFamily="66" charset="0"/>
              </a:rPr>
              <a:t>“</a:t>
            </a:r>
            <a:r>
              <a:rPr lang="lv-LV" b="1" dirty="0">
                <a:solidFill>
                  <a:srgbClr val="C00000"/>
                </a:solidFill>
                <a:latin typeface="Comic Sans MS" panose="030F0702030302020204" pitchFamily="66" charset="0"/>
              </a:rPr>
              <a:t>Tikai dzīvojiet tā, kā tas ir Kristus evaņģēlija cienīgi</a:t>
            </a:r>
            <a:r>
              <a:rPr lang="es-ES" b="1" dirty="0">
                <a:solidFill>
                  <a:srgbClr val="C00000"/>
                </a:solidFill>
                <a:effectLst/>
                <a:latin typeface="Comic Sans MS" panose="030F0702030302020204" pitchFamily="66" charset="0"/>
              </a:rPr>
              <a:t>” </a:t>
            </a:r>
            <a:r>
              <a:rPr lang="es-ES" sz="1400" b="1" dirty="0">
                <a:solidFill>
                  <a:srgbClr val="C00000"/>
                </a:solidFill>
                <a:effectLst/>
                <a:latin typeface="Comic Sans MS" panose="030F0702030302020204" pitchFamily="66" charset="0"/>
              </a:rPr>
              <a:t>(</a:t>
            </a:r>
            <a:r>
              <a:rPr lang="es-ES" sz="1400" b="1" dirty="0" err="1">
                <a:solidFill>
                  <a:srgbClr val="C00000"/>
                </a:solidFill>
                <a:effectLst/>
                <a:latin typeface="Comic Sans MS" panose="030F0702030302020204" pitchFamily="66" charset="0"/>
              </a:rPr>
              <a:t>Filip</a:t>
            </a:r>
            <a:r>
              <a:rPr lang="lv-LV" sz="1400" b="1" dirty="0">
                <a:solidFill>
                  <a:srgbClr val="C00000"/>
                </a:solidFill>
                <a:effectLst/>
                <a:latin typeface="Comic Sans MS" panose="030F0702030302020204" pitchFamily="66" charset="0"/>
              </a:rPr>
              <a:t>iešiem</a:t>
            </a:r>
            <a:r>
              <a:rPr lang="es-ES" sz="1400" b="1" dirty="0">
                <a:solidFill>
                  <a:srgbClr val="C00000"/>
                </a:solidFill>
                <a:effectLst/>
                <a:latin typeface="Comic Sans MS" panose="030F0702030302020204" pitchFamily="66" charset="0"/>
              </a:rPr>
              <a:t>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13996" y="1363036"/>
            <a:ext cx="5693185" cy="1323439"/>
          </a:xfrm>
          <a:prstGeom prst="rect">
            <a:avLst/>
          </a:prstGeom>
          <a:noFill/>
        </p:spPr>
        <p:txBody>
          <a:bodyPr wrap="square" rtlCol="0">
            <a:spAutoFit/>
          </a:bodyPr>
          <a:lstStyle/>
          <a:p>
            <a:pPr>
              <a:spcBef>
                <a:spcPts val="600"/>
              </a:spcBef>
            </a:pPr>
            <a:r>
              <a:rPr lang="lv-LV" sz="2000" b="1" dirty="0"/>
              <a:t>Izteiciens „uzvedieties” ir grieķu vārda </a:t>
            </a:r>
            <a:r>
              <a:rPr lang="lv-LV" sz="2000" b="1" i="1" dirty="0"/>
              <a:t>politeuomai </a:t>
            </a:r>
            <a:r>
              <a:rPr lang="lv-LV" sz="2000" b="1" dirty="0"/>
              <a:t>tulkojums, kas nozīmē „dzīvot kā pilsoņiem”. Pāvils mudina filipiešus (un mūs visus) dzīvot tā, kā tas pienākas debesu pilsoņiem (Fil.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1331258000"/>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38299"/>
            <a:ext cx="5693185" cy="1015663"/>
          </a:xfrm>
          <a:prstGeom prst="rect">
            <a:avLst/>
          </a:prstGeom>
          <a:noFill/>
        </p:spPr>
        <p:txBody>
          <a:bodyPr wrap="square">
            <a:spAutoFit/>
          </a:bodyPr>
          <a:lstStyle/>
          <a:p>
            <a:pPr>
              <a:spcBef>
                <a:spcPts val="600"/>
              </a:spcBef>
            </a:pPr>
            <a:r>
              <a:rPr lang="lv-LV" sz="2000" b="1" dirty="0"/>
              <a:t>Viņš zināja, ka nesaskaņas bieži rodas lepnības un nepiemērotas uzvedības vienam pret otru. Tāpēc viņš mudina uzvesties cienīgi.</a:t>
            </a:r>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lv-LV" sz="2000" b="1" dirty="0"/>
              <a:t>Pāvils izmanto šo padomu kā ievadu tēmai, kas viņu satrauca, par vienotību draudzē.</a:t>
            </a:r>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lv-LV" sz="2000" b="1" dirty="0"/>
              <a:t>To var apkopot šādi: „Darīt taisnību, mīlēt  žēlastību un staigāt pazemīgi Dieva priekšā” (Miha 6:8).</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lv-LV" sz="2000" b="1" dirty="0"/>
              <a:t>Kalna svētrunā Jēzus mums mācīja, kā jādzīvo debesu pilsoņiem.</a:t>
            </a:r>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623</TotalTime>
  <Words>1190</Words>
  <Application>Microsoft Office PowerPoint</Application>
  <PresentationFormat>Panorámica</PresentationFormat>
  <Paragraphs>68</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78</cp:revision>
  <dcterms:created xsi:type="dcterms:W3CDTF">2025-12-30T08:43:05Z</dcterms:created>
  <dcterms:modified xsi:type="dcterms:W3CDTF">2025-12-31T07:33:09Z</dcterms:modified>
</cp:coreProperties>
</file>