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lv-LV" sz="2000" b="1" noProof="0" dirty="0">
              <a:effectLst>
                <a:glow rad="63500">
                  <a:schemeClr val="tx1">
                    <a:alpha val="40000"/>
                  </a:schemeClr>
                </a:glow>
                <a:outerShdw blurRad="38100" dist="38100" dir="2700000" algn="tl">
                  <a:srgbClr val="000000">
                    <a:alpha val="43137"/>
                  </a:srgbClr>
                </a:outerShdw>
              </a:effectLst>
            </a:rPr>
            <a:t>Mierinājums Kristū</a:t>
          </a: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lv-LV" sz="2000" b="1" noProof="0" dirty="0">
              <a:effectLst>
                <a:outerShdw blurRad="38100" dist="38100" dir="2700000" algn="tl">
                  <a:srgbClr val="000000">
                    <a:alpha val="43137"/>
                  </a:srgbClr>
                </a:outerShdw>
              </a:effectLst>
            </a:rPr>
            <a:t>Mierinājums mīlestībā</a:t>
          </a: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lv-LV" sz="2000" b="1" noProof="0" dirty="0">
              <a:effectLst>
                <a:outerShdw blurRad="38100" dist="38100" dir="2700000" algn="tl">
                  <a:srgbClr val="000000">
                    <a:alpha val="43137"/>
                  </a:srgbClr>
                </a:outerShdw>
              </a:effectLst>
            </a:rPr>
            <a:t>Gara vienotība</a:t>
          </a: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lv-LV" sz="2000" b="1" noProof="0" dirty="0">
              <a:effectLst>
                <a:outerShdw blurRad="38100" dist="38100" dir="2700000" algn="tl">
                  <a:srgbClr val="000000">
                    <a:alpha val="43137"/>
                  </a:srgbClr>
                </a:outerShdw>
              </a:effectLst>
            </a:rPr>
            <a:t>Sirsnīga mīlestība</a:t>
          </a: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lv-LV" sz="2000" b="1" noProof="0" dirty="0">
              <a:effectLst>
                <a:outerShdw blurRad="38100" dist="38100" dir="2700000" algn="tl">
                  <a:srgbClr val="000000">
                    <a:alpha val="43137"/>
                  </a:srgbClr>
                </a:outerShdw>
              </a:effectLst>
            </a:rPr>
            <a:t>Žēlsirdība</a:t>
          </a: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lv-LV" sz="2000" b="1" noProof="0" dirty="0">
              <a:effectLst>
                <a:outerShdw blurRad="38100" dist="38100" dir="2700000" algn="tl">
                  <a:srgbClr val="000000">
                    <a:alpha val="43137"/>
                  </a:srgbClr>
                </a:outerShdw>
              </a:effectLst>
            </a:rPr>
            <a:t>Vienotība un mīlestība</a:t>
          </a: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lv-LV" sz="1800" b="1" dirty="0"/>
            <a:t>Mudina  mācīties un atdarināt Kristus paraugdzīvi</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lv-LV" sz="1800" b="1" dirty="0"/>
            <a:t>Mīlestība pret Kristu iedvesmo prātu</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lv-LV" sz="1800" b="1" dirty="0"/>
            <a:t>Jāpakļaujas Gara vadībai</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lv-LV" sz="1800" b="1" noProof="0" dirty="0"/>
            <a:t>Iededz cilvēciskās mīlestības maigas un siltas emocijas </a:t>
          </a:r>
          <a:endParaRPr lang="lv-LV" sz="1800" noProof="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lv-LV" sz="1800" b="1" noProof="0" dirty="0"/>
            <a:t>Parādīt patiesu mīlestību ar individuāliem žēlsirdības darbiem</a:t>
          </a:r>
          <a:endParaRPr lang="lv-LV" sz="1800" noProof="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lv-LV" sz="1800" b="1" noProof="0" dirty="0"/>
            <a:t>Savstarpējā mīlestība vieno domas līdzīgas un veicina vienotu rīcību </a:t>
          </a:r>
          <a:endParaRPr lang="lv-LV" sz="1800" noProof="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lv-LV" sz="1800" b="1" dirty="0">
              <a:solidFill>
                <a:schemeClr val="bg1"/>
              </a:solidFill>
              <a:effectLst>
                <a:outerShdw blurRad="38100" dist="38100" dir="2700000" algn="tl">
                  <a:srgbClr val="000000">
                    <a:alpha val="43137"/>
                  </a:srgbClr>
                </a:outerShdw>
              </a:effectLst>
            </a:rPr>
            <a:t>Viņš atteicās no Savām dievišķajām privilēģijām (Fil. 2:6)</a:t>
          </a:r>
          <a:endParaRPr lang="es-ES_tradnl" sz="1800" b="1" dirty="0">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lv-LV" sz="1800" b="1" dirty="0">
              <a:solidFill>
                <a:schemeClr val="bg1"/>
              </a:solidFill>
              <a:effectLst>
                <a:outerShdw blurRad="38100" dist="38100" dir="2700000" algn="tl">
                  <a:srgbClr val="000000">
                    <a:alpha val="43137"/>
                  </a:srgbClr>
                </a:outerShdw>
              </a:effectLst>
            </a:rPr>
            <a:t>Viņš kļuva par Cilvēku, lai mums kalpotu (Fil. 2:7)</a:t>
          </a:r>
          <a:endParaRPr lang="es-ES_tradnl" sz="1800" b="1" dirty="0">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lv-LV" sz="1800" b="1" dirty="0">
              <a:solidFill>
                <a:schemeClr val="bg1"/>
              </a:solidFill>
              <a:effectLst>
                <a:outerShdw blurRad="38100" dist="38100" dir="2700000" algn="tl">
                  <a:srgbClr val="000000">
                    <a:alpha val="43137"/>
                  </a:srgbClr>
                </a:outerShdw>
              </a:effectLst>
            </a:rPr>
            <a:t>Viņš pazemīgi pakļāvās visam līdz pat Savai nāvei (Fil. 2:8)</a:t>
          </a:r>
          <a:endParaRPr lang="es-ES_tradnl"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dirty="0"/>
            <a:t>Mudina  mācīties un atdarināt Kristus paraugdzīvi</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glow rad="63500">
                  <a:schemeClr val="tx1">
                    <a:alpha val="40000"/>
                  </a:schemeClr>
                </a:glow>
                <a:outerShdw blurRad="38100" dist="38100" dir="2700000" algn="tl">
                  <a:srgbClr val="000000">
                    <a:alpha val="43137"/>
                  </a:srgbClr>
                </a:outerShdw>
              </a:effectLst>
            </a:rPr>
            <a:t>Mierinājums Kristū</a:t>
          </a: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dirty="0"/>
            <a:t>Mīlestība pret Kristu iedvesmo prātu</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Mierinājums mīlestībā</a:t>
          </a: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dirty="0"/>
            <a:t>Jāpakļaujas Gara vadībai</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Gara vienotība</a:t>
          </a: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noProof="0" dirty="0"/>
            <a:t>Iededz cilvēciskās mīlestības maigas un siltas emocijas </a:t>
          </a:r>
          <a:endParaRPr lang="lv-LV" sz="1800" kern="1200" noProof="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Sirsnīga mīlestība</a:t>
          </a: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noProof="0" dirty="0"/>
            <a:t>Parādīt patiesu mīlestību ar individuāliem žēlsirdības darbiem</a:t>
          </a:r>
          <a:endParaRPr lang="lv-LV" sz="1800" kern="1200" noProof="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Žēlsirdība</a:t>
          </a: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lv-LV" sz="1800" b="1" kern="1200" noProof="0" dirty="0"/>
            <a:t>Savstarpējā mīlestība vieno domas līdzīgas un veicina vienotu rīcību </a:t>
          </a:r>
          <a:endParaRPr lang="lv-LV" sz="1800" kern="1200" noProof="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Vienotība un mīlestība</a:t>
          </a: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Viņš atteicās no Savām dievišķajām privilēģijām (Fil. 2:6)</a:t>
          </a:r>
          <a:endParaRPr lang="es-ES_tradnl" sz="1800" b="1" kern="1200" dirty="0">
            <a:solidFill>
              <a:schemeClr val="bg1"/>
            </a:solidFill>
            <a:effectLst>
              <a:outerShdw blurRad="38100" dist="38100" dir="2700000" algn="tl">
                <a:srgbClr val="000000">
                  <a:alpha val="43137"/>
                </a:srgbClr>
              </a:outerShdw>
            </a:effectLst>
          </a:endParaRP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Viņš kļuva par Cilvēku, lai mums kalpotu (Fil. 2:7)</a:t>
          </a:r>
          <a:endParaRPr lang="es-ES_tradnl" sz="1800" b="1" kern="1200" dirty="0">
            <a:solidFill>
              <a:schemeClr val="bg1"/>
            </a:solidFill>
            <a:effectLst>
              <a:outerShdw blurRad="38100" dist="38100" dir="2700000" algn="tl">
                <a:srgbClr val="000000">
                  <a:alpha val="43137"/>
                </a:srgbClr>
              </a:outerShdw>
            </a:effectLst>
          </a:endParaRP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Viņš pazemīgi pakļāvās visam līdz pat Savai nāvei (Fil. 2:8)</a:t>
          </a:r>
          <a:endParaRPr lang="es-ES_tradnl" sz="1800" b="1" kern="1200" dirty="0">
            <a:solidFill>
              <a:schemeClr val="bg1"/>
            </a:solidFill>
            <a:effectLst>
              <a:outerShdw blurRad="38100" dist="38100" dir="2700000" algn="tl">
                <a:srgbClr val="000000">
                  <a:alpha val="43137"/>
                </a:srgbClr>
              </a:outerShdw>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lv-LV"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VIENOTĪBA PAZEMĪBĀ</a:t>
            </a:r>
            <a:endPar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s-ES" b="1" dirty="0">
                <a:solidFill>
                  <a:schemeClr val="accent5">
                    <a:lumMod val="75000"/>
                  </a:schemeClr>
                </a:solidFill>
              </a:rPr>
              <a:t>4</a:t>
            </a:r>
            <a:r>
              <a:rPr lang="lv-LV" b="1" dirty="0">
                <a:solidFill>
                  <a:schemeClr val="accent5">
                    <a:lumMod val="75000"/>
                  </a:schemeClr>
                </a:solidFill>
              </a:rPr>
              <a:t>.tēma</a:t>
            </a:r>
            <a:r>
              <a:rPr lang="es-ES" b="1" dirty="0">
                <a:solidFill>
                  <a:schemeClr val="accent5">
                    <a:lumMod val="75000"/>
                  </a:schemeClr>
                </a:solidFill>
              </a:rPr>
              <a:t> 24</a:t>
            </a:r>
            <a:r>
              <a:rPr lang="lv-LV" b="1" dirty="0">
                <a:solidFill>
                  <a:schemeClr val="accent5">
                    <a:lumMod val="75000"/>
                  </a:schemeClr>
                </a:solidFill>
              </a:rPr>
              <a:t>.janvārī,</a:t>
            </a:r>
            <a:r>
              <a:rPr lang="es-ES" b="1" dirty="0">
                <a:solidFill>
                  <a:schemeClr val="accent5">
                    <a:lumMod val="75000"/>
                  </a:schemeClr>
                </a:solidFill>
              </a:rPr>
              <a:t>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524315"/>
          </a:xfrm>
          <a:prstGeom prst="rect">
            <a:avLst/>
          </a:prstGeom>
          <a:solidFill>
            <a:schemeClr val="accent1">
              <a:lumMod val="20000"/>
              <a:lumOff val="80000"/>
              <a:alpha val="27000"/>
            </a:schemeClr>
          </a:solidFill>
        </p:spPr>
        <p:txBody>
          <a:bodyPr wrap="square">
            <a:spAutoFit/>
          </a:bodyPr>
          <a:lstStyle/>
          <a:p>
            <a:pPr>
              <a:spcBef>
                <a:spcPts val="600"/>
              </a:spcBef>
            </a:pPr>
            <a:r>
              <a:rPr lang="lv-LV" sz="3200" b="1" dirty="0">
                <a:latin typeface="Constantia" panose="02030602050306030303" pitchFamily="18" charset="0"/>
              </a:rPr>
              <a:t>“Dievs ļauj cilvēkam attīstīt savu individualitāti. Viņš nevēlas, lai kāds vienkārši pārņemtu cita prātu. Tiem, kas vēlas pārmaiņas prātā un raksturā, nevajadzētu meklēt citus cilvēkus, bet gan dievišķo piemēru. Lai jūsos ir tāds prāts, kāds bija arī Kristū Jēzū.” Caur atgriešanos un pārveidošanos cilvēkiem ir jāsaņem Kristus prāts.”</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7410592" y="5539472"/>
            <a:ext cx="2802113" cy="338554"/>
          </a:xfrm>
          <a:prstGeom prst="rect">
            <a:avLst/>
          </a:prstGeom>
          <a:noFill/>
        </p:spPr>
        <p:txBody>
          <a:bodyPr wrap="none" rtlCol="0">
            <a:spAutoFit/>
          </a:bodyPr>
          <a:lstStyle/>
          <a:p>
            <a:pPr algn="r"/>
            <a:r>
              <a:rPr lang="lv-LV" sz="1600" b="1" dirty="0"/>
              <a:t>E. G.V. (Lai iepazītos, 8. maijs)</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375856" y="766822"/>
            <a:ext cx="5459863" cy="5570756"/>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400" b="1" dirty="0">
                <a:ln w="12700" cmpd="sng">
                  <a:noFill/>
                  <a:prstDash val="solid"/>
                </a:ln>
                <a:solidFill>
                  <a:schemeClr val="accent5">
                    <a:lumMod val="75000"/>
                  </a:schemeClr>
                </a:solidFill>
                <a:latin typeface="Comic Sans MS" panose="030F0702030302020204" pitchFamily="66" charset="0"/>
              </a:rPr>
              <a:t>“Tad piepildait manu prieku, turēdamies vienā prātā, lolodami vienu mīlestību, dvēselēs vienoti, ar vienu mērķi”</a:t>
            </a:r>
          </a:p>
          <a:p>
            <a:pPr algn="ctr">
              <a:spcBef>
                <a:spcPts val="2400"/>
              </a:spcBef>
            </a:pPr>
            <a:r>
              <a:rPr lang="lv-LV" sz="2800" b="1" dirty="0">
                <a:ln w="12700" cmpd="sng">
                  <a:noFill/>
                  <a:prstDash val="solid"/>
                </a:ln>
                <a:solidFill>
                  <a:schemeClr val="accent5">
                    <a:lumMod val="75000"/>
                  </a:schemeClr>
                </a:solidFill>
                <a:latin typeface="Comic Sans MS" panose="030F0702030302020204" pitchFamily="66" charset="0"/>
              </a:rPr>
              <a:t>Filipiešiem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lv-LV" sz="2000" b="1" dirty="0">
                <a:solidFill>
                  <a:srgbClr val="B92F00"/>
                </a:solidFill>
              </a:rPr>
              <a:t>Nesaskaņas cēlonis</a:t>
            </a:r>
            <a:r>
              <a:rPr lang="es-ES" sz="2000" b="1" dirty="0">
                <a:solidFill>
                  <a:srgbClr val="B92F00"/>
                </a:solidFill>
              </a:rPr>
              <a:t> (</a:t>
            </a:r>
            <a:r>
              <a:rPr lang="es-ES" sz="2000" b="1" dirty="0" err="1">
                <a:solidFill>
                  <a:srgbClr val="B92F00"/>
                </a:solidFill>
              </a:rPr>
              <a:t>Filip</a:t>
            </a:r>
            <a:r>
              <a:rPr lang="lv-LV" sz="2000" b="1" dirty="0">
                <a:solidFill>
                  <a:srgbClr val="B92F00"/>
                </a:solidFill>
              </a:rPr>
              <a:t>iešiem </a:t>
            </a:r>
            <a:r>
              <a:rPr lang="es-ES" sz="2000" b="1" dirty="0">
                <a:solidFill>
                  <a:srgbClr val="B92F00"/>
                </a:solidFill>
              </a:rPr>
              <a:t>2:1-3a)</a:t>
            </a:r>
          </a:p>
          <a:p>
            <a:pPr>
              <a:spcBef>
                <a:spcPts val="3000"/>
              </a:spcBef>
            </a:pPr>
            <a:r>
              <a:rPr lang="lv-LV" sz="2000" b="1" dirty="0">
                <a:solidFill>
                  <a:srgbClr val="008496"/>
                </a:solidFill>
              </a:rPr>
              <a:t>Vienotība caur pazemību</a:t>
            </a:r>
            <a:r>
              <a:rPr lang="es-ES" sz="2000" b="1" dirty="0">
                <a:solidFill>
                  <a:srgbClr val="008496"/>
                </a:solidFill>
              </a:rPr>
              <a:t> (</a:t>
            </a:r>
            <a:r>
              <a:rPr lang="es-ES" sz="2000" b="1" dirty="0" err="1">
                <a:solidFill>
                  <a:srgbClr val="008496"/>
                </a:solidFill>
              </a:rPr>
              <a:t>Filip</a:t>
            </a:r>
            <a:r>
              <a:rPr lang="lv-LV" sz="2000" b="1" dirty="0">
                <a:solidFill>
                  <a:srgbClr val="008496"/>
                </a:solidFill>
              </a:rPr>
              <a:t>i</a:t>
            </a:r>
            <a:r>
              <a:rPr lang="es-ES" sz="2000" b="1" dirty="0">
                <a:solidFill>
                  <a:srgbClr val="008496"/>
                </a:solidFill>
              </a:rPr>
              <a:t>e</a:t>
            </a:r>
            <a:r>
              <a:rPr lang="lv-LV" sz="2000" b="1" dirty="0">
                <a:solidFill>
                  <a:srgbClr val="008496"/>
                </a:solidFill>
              </a:rPr>
              <a:t>šiem </a:t>
            </a:r>
            <a:r>
              <a:rPr lang="es-ES" sz="2000" b="1" dirty="0">
                <a:solidFill>
                  <a:srgbClr val="008496"/>
                </a:solidFill>
              </a:rPr>
              <a:t>2:3b-4)</a:t>
            </a:r>
          </a:p>
          <a:p>
            <a:pPr>
              <a:spcBef>
                <a:spcPts val="3000"/>
              </a:spcBef>
            </a:pPr>
            <a:r>
              <a:rPr lang="lv-LV" sz="2000" b="1" dirty="0">
                <a:solidFill>
                  <a:srgbClr val="139E00"/>
                </a:solidFill>
              </a:rPr>
              <a:t>Domāt līdzīgi Jēzum</a:t>
            </a:r>
            <a:r>
              <a:rPr lang="es-ES" sz="2000" b="1" dirty="0">
                <a:solidFill>
                  <a:srgbClr val="139E00"/>
                </a:solidFill>
              </a:rPr>
              <a:t> (</a:t>
            </a:r>
            <a:r>
              <a:rPr lang="es-ES" sz="2000" b="1" dirty="0" err="1">
                <a:solidFill>
                  <a:srgbClr val="139E00"/>
                </a:solidFill>
              </a:rPr>
              <a:t>Filip</a:t>
            </a:r>
            <a:r>
              <a:rPr lang="lv-LV" sz="2000" b="1" dirty="0">
                <a:solidFill>
                  <a:srgbClr val="139E00"/>
                </a:solidFill>
              </a:rPr>
              <a:t>i</a:t>
            </a:r>
            <a:r>
              <a:rPr lang="es-ES" sz="2000" b="1" dirty="0">
                <a:solidFill>
                  <a:srgbClr val="139E00"/>
                </a:solidFill>
              </a:rPr>
              <a:t>e</a:t>
            </a:r>
            <a:r>
              <a:rPr lang="lv-LV" sz="2000" b="1" dirty="0">
                <a:solidFill>
                  <a:srgbClr val="139E00"/>
                </a:solidFill>
              </a:rPr>
              <a:t>šiem </a:t>
            </a:r>
            <a:r>
              <a:rPr lang="es-ES" sz="2000" b="1" dirty="0">
                <a:solidFill>
                  <a:srgbClr val="139E00"/>
                </a:solidFill>
              </a:rPr>
              <a:t>2:5)</a:t>
            </a:r>
          </a:p>
          <a:p>
            <a:pPr>
              <a:spcBef>
                <a:spcPts val="3000"/>
              </a:spcBef>
            </a:pPr>
            <a:r>
              <a:rPr lang="lv-LV" sz="2000" b="1" dirty="0">
                <a:solidFill>
                  <a:srgbClr val="9800B9"/>
                </a:solidFill>
              </a:rPr>
              <a:t>Jēzus attieksme</a:t>
            </a:r>
            <a:r>
              <a:rPr lang="es-ES" sz="2000" b="1" dirty="0">
                <a:solidFill>
                  <a:srgbClr val="9800B9"/>
                </a:solidFill>
              </a:rPr>
              <a:t> (</a:t>
            </a:r>
            <a:r>
              <a:rPr lang="es-ES" sz="2000" b="1" dirty="0" err="1">
                <a:solidFill>
                  <a:srgbClr val="9800B9"/>
                </a:solidFill>
              </a:rPr>
              <a:t>Filip</a:t>
            </a:r>
            <a:r>
              <a:rPr lang="lv-LV" sz="2000" b="1" dirty="0">
                <a:solidFill>
                  <a:srgbClr val="9800B9"/>
                </a:solidFill>
              </a:rPr>
              <a:t>i</a:t>
            </a:r>
            <a:r>
              <a:rPr lang="es-ES" sz="2000" b="1" dirty="0">
                <a:solidFill>
                  <a:srgbClr val="9800B9"/>
                </a:solidFill>
              </a:rPr>
              <a:t>e</a:t>
            </a:r>
            <a:r>
              <a:rPr lang="lv-LV" sz="2000" b="1" dirty="0">
                <a:solidFill>
                  <a:srgbClr val="9800B9"/>
                </a:solidFill>
              </a:rPr>
              <a:t>šiem </a:t>
            </a:r>
            <a:r>
              <a:rPr lang="es-ES" sz="2000" b="1" dirty="0">
                <a:solidFill>
                  <a:srgbClr val="9800B9"/>
                </a:solidFill>
              </a:rPr>
              <a:t>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280326"/>
            <a:ext cx="6267450" cy="1323439"/>
          </a:xfrm>
          <a:prstGeom prst="rect">
            <a:avLst/>
          </a:prstGeom>
          <a:noFill/>
        </p:spPr>
        <p:txBody>
          <a:bodyPr wrap="square" rtlCol="0">
            <a:spAutoFit/>
          </a:bodyPr>
          <a:lstStyle/>
          <a:p>
            <a:pPr>
              <a:spcBef>
                <a:spcPts val="600"/>
              </a:spcBef>
            </a:pPr>
            <a:r>
              <a:rPr lang="lv-LV" sz="2000" b="1" dirty="0"/>
              <a:t>Pāvils tikko iedrošinājis ticīgos Filipos, palikt stingriem kristīgās dzīves grūtību priekšā. Viņš lūdza viņus uzvesties tā, kā tas pienākas debesu pilsoņiem, uzsverot vienotību.</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015663"/>
          </a:xfrm>
          <a:prstGeom prst="rect">
            <a:avLst/>
          </a:prstGeom>
          <a:noFill/>
        </p:spPr>
        <p:txBody>
          <a:bodyPr wrap="square">
            <a:spAutoFit/>
          </a:bodyPr>
          <a:lstStyle/>
          <a:p>
            <a:pPr>
              <a:spcBef>
                <a:spcPts val="600"/>
              </a:spcBef>
            </a:pPr>
            <a:r>
              <a:rPr lang="lv-LV" sz="2000" b="1" dirty="0"/>
              <a:t>Ar vārdu „tāpēc” Pāvils sāk jaunu nodaļu, kurā sniedz mums atslēgas, lai saprastu, kā sasniegt šo pilnīgo vienotību: atdarinot Jēzus piemēru.</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lv-LV" sz="4400" b="1" dirty="0">
                <a:ln/>
                <a:solidFill>
                  <a:schemeClr val="accent6"/>
                </a:solidFill>
              </a:rPr>
              <a:t>NESASKAŅAS CĒLONIS</a:t>
            </a:r>
            <a:endParaRPr lang="es-ES"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58454" y="68599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tx2"/>
                </a:solidFill>
                <a:latin typeface="Comic Sans MS" panose="030F0702030302020204" pitchFamily="66" charset="0"/>
              </a:rPr>
              <a:t>“ne strīdēdamies, ne tukšā lielībā” </a:t>
            </a:r>
            <a:r>
              <a:rPr lang="lv-LV" sz="1400" b="1" dirty="0">
                <a:solidFill>
                  <a:schemeClr val="tx2"/>
                </a:solidFill>
                <a:latin typeface="Comic Sans MS" panose="030F0702030302020204" pitchFamily="66" charset="0"/>
              </a:rPr>
              <a:t>(Filipiešiem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062573"/>
            <a:ext cx="8540517" cy="1015663"/>
          </a:xfrm>
          <a:prstGeom prst="rect">
            <a:avLst/>
          </a:prstGeom>
          <a:noFill/>
        </p:spPr>
        <p:txBody>
          <a:bodyPr wrap="square" rtlCol="0">
            <a:spAutoFit/>
          </a:bodyPr>
          <a:lstStyle/>
          <a:p>
            <a:pPr>
              <a:spcBef>
                <a:spcPts val="600"/>
              </a:spcBef>
            </a:pPr>
            <a:r>
              <a:rPr lang="lv-LV" sz="2000" b="1" dirty="0"/>
              <a:t>Pirms norādīt uz problēmas cēloni, kas izraisīja nesaskaņas starp filipiešiem, kādi ir pirmie padomi, ko jūs viņiem varētu dot, lai sasniegtu vienotību un pilnīgu prieku (Fil.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59094549"/>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lv-LV" sz="2000" b="1" dirty="0"/>
              <a:t>To visu viņi varēja sasniegt tad, ja atmet to, kas viņus šķīra: lepnumu un strīdu (Fil.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lv-LV" sz="2000" b="1" dirty="0"/>
              <a:t>Abas problēmas bija sastopamas lucifera sacelšanās laikā, un tās ir vienas no nopietnākajām attiecību problēmām (Gal. 5:26; Jēk. 3:16 NVI).</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s-ES" sz="4400" b="1" spc="300" dirty="0">
                <a:ln w="6600">
                  <a:solidFill>
                    <a:srgbClr val="10A499"/>
                  </a:solidFill>
                  <a:prstDash val="solid"/>
                </a:ln>
                <a:solidFill>
                  <a:srgbClr val="96F5EE"/>
                </a:solidFill>
                <a:effectLst>
                  <a:outerShdw dist="38100" dir="2700000" algn="tl" rotWithShape="0">
                    <a:schemeClr val="accent2"/>
                  </a:outerShdw>
                </a:effectLst>
              </a:rPr>
              <a:t>VIENOTĪBA CAUR PA</a:t>
            </a:r>
            <a:r>
              <a:rPr lang="lv-LV" sz="4400" b="1" spc="300" dirty="0">
                <a:ln w="6600">
                  <a:solidFill>
                    <a:srgbClr val="10A499"/>
                  </a:solidFill>
                  <a:prstDash val="solid"/>
                </a:ln>
                <a:solidFill>
                  <a:srgbClr val="96F5EE"/>
                </a:solidFill>
                <a:effectLst>
                  <a:outerShdw dist="38100" dir="2700000" algn="tl" rotWithShape="0">
                    <a:schemeClr val="accent2"/>
                  </a:outerShdw>
                </a:effectLst>
              </a:rPr>
              <a:t>ZEMĪBU</a:t>
            </a:r>
            <a:endParaRPr lang="es-ES"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lv-LV"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bet pazemībā cits citu uzskatīdami augstāku par sevi,</a:t>
            </a:r>
          </a:p>
          <a:p>
            <a:pPr algn="ctr"/>
            <a:r>
              <a:rPr lang="lv-LV"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neraudzīdamies katrs uz savām, bet arī uz citu vajadzībām.” </a:t>
            </a:r>
            <a:r>
              <a:rPr lang="lv-LV"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(Filipiešiem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lv-LV" sz="2000" b="1" dirty="0"/>
              <a:t>Pāvila ieteiktā vienotības formula nav kaut kas ārējs, bet gan iekšēja attieksme: pazemība. Pazemība bija ne tikai Jēzus raksturīgā iezīme, bet Viņš arī mudināja savus klausītājus būt pazemīgiem (Mt.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465877" cy="1323439"/>
          </a:xfrm>
          <a:prstGeom prst="rect">
            <a:avLst/>
          </a:prstGeom>
          <a:noFill/>
        </p:spPr>
        <p:txBody>
          <a:bodyPr wrap="square">
            <a:spAutoFit/>
          </a:bodyPr>
          <a:lstStyle/>
          <a:p>
            <a:pPr>
              <a:spcBef>
                <a:spcPts val="600"/>
              </a:spcBef>
            </a:pPr>
            <a:r>
              <a:rPr lang="lv-LV" sz="2000" b="1" dirty="0"/>
              <a:t>Lai sasniegtu šo pazemību, Pāvils ierosina uzskatīt citus augstākus par sevi (Fil. 2:3). Bet vai mēs visi neesam vienlīdzīgi Dieva priekšā? Vai vienotībai nebūtu jābūt vienlīdzīgai?</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lv-LV" sz="2000" b="1" dirty="0"/>
              <a:t>Lai varētu palīdzēt citam, mums jāiemācās viņu uzklausīt, lai saprastu viņa viedokli. Tas viss, bez šaubām, ir Svētā Gara darbs.</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41629"/>
            <a:ext cx="5465876" cy="1631216"/>
          </a:xfrm>
          <a:prstGeom prst="rect">
            <a:avLst/>
          </a:prstGeom>
          <a:noFill/>
        </p:spPr>
        <p:txBody>
          <a:bodyPr wrap="square">
            <a:spAutoFit/>
          </a:bodyPr>
          <a:lstStyle/>
          <a:p>
            <a:r>
              <a:rPr lang="lv-LV" sz="2000" b="1" dirty="0"/>
              <a:t>Pāvils nesaka, ka mēs esam zemāki par citiem, bet pazemībā cits citu </a:t>
            </a:r>
            <a:r>
              <a:rPr lang="lv-LV" sz="2000" b="1" i="1" u="sng" dirty="0"/>
              <a:t>uzskatām</a:t>
            </a:r>
            <a:r>
              <a:rPr lang="lv-LV" sz="2000" b="1" i="1" dirty="0"/>
              <a:t> </a:t>
            </a:r>
            <a:r>
              <a:rPr lang="lv-LV" sz="2000" b="1" dirty="0"/>
              <a:t>(jāuzskata), ka esam zemāki. Tāpat kā kalps meklē sava kunga labumu, mums jāmeklē tā labums, kurus mēs </a:t>
            </a:r>
            <a:r>
              <a:rPr lang="lv-LV" sz="2000" b="1" i="1" u="sng" dirty="0"/>
              <a:t>uzskatām</a:t>
            </a:r>
            <a:r>
              <a:rPr lang="lv-LV" sz="2000" b="1" dirty="0"/>
              <a:t>  augstākus par sevi (Fil. 2:4).</a:t>
            </a:r>
            <a:endParaRPr lang="es-ES_tradnl" sz="20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DOMĀT </a:t>
            </a:r>
            <a:r>
              <a:rPr lang="lv-LV"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LĪDZĪGI</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JĒZU</a:t>
            </a:r>
            <a:r>
              <a:rPr lang="lv-LV"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6" y="607067"/>
            <a:ext cx="8185355" cy="369332"/>
          </a:xfrm>
          <a:prstGeom prst="rect">
            <a:avLst/>
          </a:prstGeom>
          <a:noFill/>
        </p:spPr>
        <p:txBody>
          <a:bodyPr wrap="square">
            <a:spAutoFit/>
          </a:bodyPr>
          <a:lstStyle/>
          <a:p>
            <a:pPr algn="ctr"/>
            <a:r>
              <a:rPr lang="lv-LV"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“Savā starpā turiet tādu pat prātu, kāds ir arī Kristū Jēzū.” </a:t>
            </a:r>
            <a:r>
              <a:rPr lang="lv-LV"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323439"/>
          </a:xfrm>
          <a:prstGeom prst="rect">
            <a:avLst/>
          </a:prstGeom>
          <a:noFill/>
        </p:spPr>
        <p:txBody>
          <a:bodyPr wrap="square" rtlCol="0">
            <a:spAutoFit/>
          </a:bodyPr>
          <a:lstStyle/>
          <a:p>
            <a:pPr>
              <a:spcBef>
                <a:spcPts val="600"/>
              </a:spcBef>
            </a:pPr>
            <a:r>
              <a:rPr lang="lv-LV" sz="2000" b="1" dirty="0"/>
              <a:t>Kā veidojas mūsu domas? Caur „dvēseles ceļiem”, proti, caur mūsu maņām. Viss, ko lasām, redzam vai dzirdam, zināmā veidā mūs veido. Un, protams, sātans rūpējas par to, lai bombardētu mūsu maņas, lai pielāgotu mūsu prātu savām domām.</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1938992"/>
          </a:xfrm>
          <a:prstGeom prst="rect">
            <a:avLst/>
          </a:prstGeom>
          <a:noFill/>
        </p:spPr>
        <p:txBody>
          <a:bodyPr wrap="square">
            <a:spAutoFit/>
          </a:bodyPr>
          <a:lstStyle/>
          <a:p>
            <a:pPr>
              <a:spcBef>
                <a:spcPts val="600"/>
              </a:spcBef>
            </a:pPr>
            <a:r>
              <a:rPr lang="lv-LV" sz="2000" b="1" dirty="0"/>
              <a:t>Tas ir tāpēc, ka mūsu domas ir miesīgas un mūsu sirds viltīga (Jer. 17:9). Gars pārveidos mūsu miesīgo prātu par garīgu prātu, tādu kā Kristus prāts (Rom.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707886"/>
          </a:xfrm>
          <a:prstGeom prst="rect">
            <a:avLst/>
          </a:prstGeom>
          <a:noFill/>
        </p:spPr>
        <p:txBody>
          <a:bodyPr wrap="square">
            <a:spAutoFit/>
          </a:bodyPr>
          <a:lstStyle/>
          <a:p>
            <a:pPr>
              <a:spcBef>
                <a:spcPts val="600"/>
              </a:spcBef>
            </a:pPr>
            <a:r>
              <a:rPr lang="lv-LV" sz="2000" b="1" dirty="0"/>
              <a:t>Varbūt ar lielām pūlēm mums izdosies sasniegt pirmo mērķi. Bet mainīt mūsu prātu, lai tas pielāgotos Jēzus prātam, to var tikai Svētais Gars.</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9" y="2662695"/>
            <a:ext cx="8567364" cy="707886"/>
          </a:xfrm>
          <a:prstGeom prst="rect">
            <a:avLst/>
          </a:prstGeom>
          <a:noFill/>
        </p:spPr>
        <p:txBody>
          <a:bodyPr wrap="square">
            <a:spAutoFit/>
          </a:bodyPr>
          <a:lstStyle/>
          <a:p>
            <a:pPr>
              <a:spcBef>
                <a:spcPts val="600"/>
              </a:spcBef>
            </a:pPr>
            <a:r>
              <a:rPr lang="lv-LV" sz="2000" b="1" dirty="0"/>
              <a:t>Pāvils ir radikāls. Viņš ne tikai aicina mūs uzraudzīt savas domas, bet arī lūdz mums domāt tā, kā domāja Kristus (Fil.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3539430"/>
          </a:xfrm>
          <a:prstGeom prst="rect">
            <a:avLst/>
          </a:prstGeom>
          <a:solidFill>
            <a:schemeClr val="accent5">
              <a:lumMod val="20000"/>
              <a:lumOff val="80000"/>
              <a:alpha val="56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3200" b="1" dirty="0">
                <a:latin typeface="Constantia" panose="02030602050306030303" pitchFamily="18" charset="0"/>
              </a:rPr>
              <a:t>„Mums noteikti kaut kas jādara, lai pretotos kārdinājumiem. Kas negrib kļūt par upuri sātana viltībām, tam jāapsargā visas dvēseles pieejas; jāizvairās lasīt, redzēt vai klausīties to, kas rada netīras domas. Nav jāļauj domām klejot uz labu laimi, kur vien dvēseļu ienaidnieks tās varētu vadīt.”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616890" y="827752"/>
            <a:ext cx="3447289" cy="338554"/>
          </a:xfrm>
          <a:prstGeom prst="rect">
            <a:avLst/>
          </a:prstGeom>
          <a:noFill/>
        </p:spPr>
        <p:txBody>
          <a:bodyPr wrap="none" rtlCol="0">
            <a:spAutoFit/>
          </a:bodyPr>
          <a:lstStyle/>
          <a:p>
            <a:pPr algn="r"/>
            <a:r>
              <a:rPr lang="it-IT" sz="1600" b="1" dirty="0"/>
              <a:t>E. G. </a:t>
            </a:r>
            <a:r>
              <a:rPr lang="lv-LV" sz="1600" b="1" dirty="0"/>
              <a:t>V</a:t>
            </a:r>
            <a:r>
              <a:rPr lang="it-IT" sz="1600" b="1" dirty="0"/>
              <a:t>. (</a:t>
            </a:r>
            <a:r>
              <a:rPr lang="lv-LV" sz="1600" b="1" dirty="0"/>
              <a:t>Sentēvi</a:t>
            </a:r>
            <a:r>
              <a:rPr lang="it-IT" sz="1600" b="1" dirty="0"/>
              <a:t>un pravieši, 436. lpp.)</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JĒZUS ATTIEKSME(1)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algn="ctr"/>
            <a:r>
              <a:rPr lang="lv-LV" b="1" dirty="0">
                <a:solidFill>
                  <a:srgbClr val="FFFF00"/>
                </a:solidFill>
                <a:effectLst>
                  <a:outerShdw blurRad="38100" dist="38100" dir="2700000" algn="tl">
                    <a:srgbClr val="000000">
                      <a:alpha val="43137"/>
                    </a:srgbClr>
                  </a:outerShdw>
                </a:effectLst>
                <a:latin typeface="Comic Sans MS" panose="030F0702030302020204" pitchFamily="66" charset="0"/>
              </a:rPr>
              <a:t>“Kas, Dieva veidā būdams, neturēja par laupījumu līdzināties Dievam.” </a:t>
            </a:r>
            <a:r>
              <a:rPr lang="lv-LV" sz="1400" b="1" dirty="0">
                <a:solidFill>
                  <a:srgbClr val="FFFF00"/>
                </a:solidFill>
                <a:effectLst>
                  <a:outerShdw blurRad="38100" dist="38100" dir="2700000" algn="tl">
                    <a:srgbClr val="000000">
                      <a:alpha val="43137"/>
                    </a:srgbClr>
                  </a:outerShdw>
                </a:effectLst>
                <a:latin typeface="Comic Sans MS" panose="030F0702030302020204" pitchFamily="66" charset="0"/>
              </a:rPr>
              <a:t>(Filipiešiem 2:6)</a:t>
            </a:r>
            <a:endParaRPr lang="lv-LV"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lv-LV" sz="2000" b="1" dirty="0"/>
              <a:t>Pāvils izceļ trīs Jēzus īpašības:</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509906194"/>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144359" cy="707886"/>
          </a:xfrm>
          <a:prstGeom prst="rect">
            <a:avLst/>
          </a:prstGeom>
          <a:noFill/>
        </p:spPr>
        <p:txBody>
          <a:bodyPr wrap="square" rtlCol="0">
            <a:spAutoFit/>
          </a:bodyPr>
          <a:lstStyle/>
          <a:p>
            <a:pPr>
              <a:spcBef>
                <a:spcPts val="600"/>
              </a:spcBef>
            </a:pPr>
            <a:r>
              <a:rPr lang="lv-LV" sz="2000" b="1" dirty="0"/>
              <a:t>Būdams Radītājs, Viņš kļuva kā radījums. Viņš piekrita mokām un mirt uz krusta, lai varētu mūs izglābt.</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43469"/>
            <a:ext cx="7144360" cy="707886"/>
          </a:xfrm>
          <a:prstGeom prst="rect">
            <a:avLst/>
          </a:prstGeom>
          <a:noFill/>
        </p:spPr>
        <p:txBody>
          <a:bodyPr wrap="square">
            <a:spAutoFit/>
          </a:bodyPr>
          <a:lstStyle/>
          <a:p>
            <a:pPr>
              <a:spcBef>
                <a:spcPts val="600"/>
              </a:spcBef>
            </a:pPr>
            <a:r>
              <a:rPr lang="lv-LV" sz="2000" b="1" dirty="0"/>
              <a:t>Viņš ir mūsu Paraugs, kam sekot. Esiet gatavi pazemoties un uzupurēties citu labā.</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90" y="5438767"/>
            <a:ext cx="7144359" cy="707886"/>
          </a:xfrm>
          <a:prstGeom prst="rect">
            <a:avLst/>
          </a:prstGeom>
          <a:noFill/>
        </p:spPr>
        <p:txBody>
          <a:bodyPr wrap="square">
            <a:spAutoFit/>
          </a:bodyPr>
          <a:lstStyle/>
          <a:p>
            <a:pPr>
              <a:spcBef>
                <a:spcPts val="600"/>
              </a:spcBef>
            </a:pPr>
            <a:r>
              <a:rPr lang="lv-LV" sz="2000" b="1" dirty="0"/>
              <a:t>Kad par to domājam, mums atliek vienīgi zemoties uz ceļiem un pielūgt mūsu brīnišķo Glābēju.</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90" y="4118513"/>
            <a:ext cx="7421867" cy="1323439"/>
          </a:xfrm>
          <a:prstGeom prst="rect">
            <a:avLst/>
          </a:prstGeom>
          <a:noFill/>
        </p:spPr>
        <p:txBody>
          <a:bodyPr wrap="square">
            <a:spAutoFit/>
          </a:bodyPr>
          <a:lstStyle/>
          <a:p>
            <a:pPr>
              <a:spcBef>
                <a:spcPts val="600"/>
              </a:spcBef>
            </a:pPr>
            <a:r>
              <a:rPr lang="lv-LV" sz="2000" b="1" dirty="0"/>
              <a:t>Neskatoties uz to, ka Jēzus bija vienlīdzīgs ar abām pārējām Dievības Personām, Viņa pakļaušanās Tēva gribai vienmēr bija nevainojama. Nebija neviena brīža, kad Viņš atteiktos pakļauties.</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JĒZUS ATTIEKSME</a:t>
            </a:r>
            <a:r>
              <a:rPr lang="lv-LV"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 </a:t>
            </a: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02155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lv-LV" b="1" dirty="0">
                <a:effectLst>
                  <a:outerShdw blurRad="38100" dist="38100" dir="2700000" algn="tl">
                    <a:srgbClr val="000000">
                      <a:alpha val="43137"/>
                    </a:srgbClr>
                  </a:outerShdw>
                </a:effectLst>
                <a:latin typeface="Comic Sans MS" panose="030F0702030302020204" pitchFamily="66" charset="0"/>
              </a:rPr>
              <a:t>Un patiesi liels ir dievbijības noslēpums: Viņš ir skatīts miesā, taisnots Garā, parādījies eņģeļiem, sludināts tautām, ticēts pasaulē, uzņemts godībā.</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(1</a:t>
            </a:r>
            <a:r>
              <a:rPr lang="lv-LV" sz="1400" b="1" dirty="0">
                <a:effectLst>
                  <a:outerShdw blurRad="38100" dist="38100" dir="2700000" algn="tl">
                    <a:srgbClr val="000000">
                      <a:alpha val="43137"/>
                    </a:srgbClr>
                  </a:outerShdw>
                </a:effectLst>
                <a:latin typeface="Comic Sans MS" panose="030F0702030302020204" pitchFamily="66" charset="0"/>
              </a:rPr>
              <a:t>.</a:t>
            </a:r>
            <a:r>
              <a:rPr lang="es-ES" sz="1400" b="1" dirty="0" err="1">
                <a:effectLst>
                  <a:outerShdw blurRad="38100" dist="38100" dir="2700000" algn="tl">
                    <a:srgbClr val="000000">
                      <a:alpha val="43137"/>
                    </a:srgbClr>
                  </a:outerShdw>
                </a:effectLst>
                <a:latin typeface="Comic Sans MS" panose="030F0702030302020204" pitchFamily="66" charset="0"/>
              </a:rPr>
              <a:t>Timote</a:t>
            </a:r>
            <a:r>
              <a:rPr lang="lv-LV" sz="1400" b="1" dirty="0">
                <a:effectLst>
                  <a:outerShdw blurRad="38100" dist="38100" dir="2700000" algn="tl">
                    <a:srgbClr val="000000">
                      <a:alpha val="43137"/>
                    </a:srgbClr>
                  </a:outerShdw>
                </a:effectLst>
                <a:latin typeface="Comic Sans MS" panose="030F0702030302020204" pitchFamily="66" charset="0"/>
              </a:rPr>
              <a:t>jam</a:t>
            </a:r>
            <a:r>
              <a:rPr lang="es-ES" sz="1400" b="1" dirty="0">
                <a:effectLst>
                  <a:outerShdw blurRad="38100" dist="38100" dir="2700000" algn="tl">
                    <a:srgbClr val="000000">
                      <a:alpha val="43137"/>
                    </a:srgbClr>
                  </a:outerShdw>
                </a:effectLst>
                <a:latin typeface="Comic Sans MS" panose="030F0702030302020204" pitchFamily="66" charset="0"/>
              </a:rPr>
              <a:t>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707886"/>
          </a:xfrm>
          <a:prstGeom prst="rect">
            <a:avLst/>
          </a:prstGeom>
          <a:noFill/>
        </p:spPr>
        <p:txBody>
          <a:bodyPr wrap="square" rtlCol="0">
            <a:spAutoFit/>
          </a:bodyPr>
          <a:lstStyle/>
          <a:p>
            <a:pPr>
              <a:spcBef>
                <a:spcPts val="600"/>
              </a:spcBef>
            </a:pPr>
            <a:r>
              <a:rPr lang="lv-LV" sz="2000" b="1" dirty="0"/>
              <a:t>Kristus pārsteidzošā pazemība, Viņam kļūstot par Cilvēku, būs visu atpestīto pētījumu temats visā mūžībā.</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4" y="5748099"/>
            <a:ext cx="7144369" cy="1015663"/>
          </a:xfrm>
          <a:prstGeom prst="rect">
            <a:avLst/>
          </a:prstGeom>
          <a:noFill/>
        </p:spPr>
        <p:txBody>
          <a:bodyPr wrap="square">
            <a:spAutoFit/>
          </a:bodyPr>
          <a:lstStyle/>
          <a:p>
            <a:pPr>
              <a:spcBef>
                <a:spcPts val="600"/>
              </a:spcBef>
            </a:pPr>
            <a:r>
              <a:rPr lang="lv-LV" sz="2000" b="1" dirty="0"/>
              <a:t>Šis piemērs aicina mūs atmest savu egoismu un vēlmi, lai mūs apkalpotu, un to vietā izvēlēties pazemību un gatavību kalpot citiem.</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015663"/>
          </a:xfrm>
          <a:prstGeom prst="rect">
            <a:avLst/>
          </a:prstGeom>
          <a:noFill/>
        </p:spPr>
        <p:txBody>
          <a:bodyPr wrap="square">
            <a:spAutoFit/>
          </a:bodyPr>
          <a:lstStyle/>
          <a:p>
            <a:pPr>
              <a:spcBef>
                <a:spcPts val="600"/>
              </a:spcBef>
            </a:pPr>
            <a:r>
              <a:rPr lang="lv-LV" sz="2000" b="1" dirty="0"/>
              <a:t>Jēzus no vispārējās pārākuma pozīcijas nonāca absolūtā kalpībā. Tas ir tieši pretēji tam, ko vēlējās lucifers, kurš, būdams kalps, vēlējās vispārēju pārākumu.</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6" y="3306209"/>
            <a:ext cx="7144368" cy="1015663"/>
          </a:xfrm>
          <a:prstGeom prst="rect">
            <a:avLst/>
          </a:prstGeom>
          <a:noFill/>
        </p:spPr>
        <p:txBody>
          <a:bodyPr wrap="square">
            <a:spAutoFit/>
          </a:bodyPr>
          <a:lstStyle/>
          <a:p>
            <a:pPr>
              <a:spcBef>
                <a:spcPts val="600"/>
              </a:spcBef>
            </a:pPr>
            <a:r>
              <a:rPr lang="lv-LV" sz="2000" b="1" dirty="0"/>
              <a:t>Ir neticami, ka bezgalīgā un mūžīgā Būtne kļuva par ierobežotu Cilvēku, kas pakļauts nāvei. To Pāvils sauc par „dievbijības noslēpumu” (1. Tim. 3:16).</a:t>
            </a:r>
            <a:endParaRPr lang="es-ES" sz="2000" b="1" dirty="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841</TotalTime>
  <Words>1048</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65</cp:revision>
  <dcterms:created xsi:type="dcterms:W3CDTF">2025-12-31T11:02:26Z</dcterms:created>
  <dcterms:modified xsi:type="dcterms:W3CDTF">2026-01-02T06:51:19Z</dcterms:modified>
</cp:coreProperties>
</file>