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6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lv-LV" sz="2000" b="1" noProof="0" dirty="0">
              <a:solidFill>
                <a:schemeClr val="tx1"/>
              </a:solidFill>
            </a:rPr>
            <a:t>Bībeles ienaidnieks</a:t>
          </a: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lv-LV" sz="2000" b="1" noProof="0" dirty="0">
              <a:solidFill>
                <a:schemeClr val="tx1"/>
              </a:solidFill>
            </a:rPr>
            <a:t>Pareizi un nepareizi veidi, kā lasīt Bībeli</a:t>
          </a: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lv-LV" sz="2000" b="1" noProof="0" dirty="0">
              <a:solidFill>
                <a:schemeClr val="tx1"/>
              </a:solidFill>
            </a:rPr>
            <a:t>Kas ir Bībele?</a:t>
          </a: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lv-LV" sz="2000" b="1" noProof="0" dirty="0">
              <a:solidFill>
                <a:schemeClr val="tx1"/>
              </a:solidFill>
            </a:rPr>
            <a:t>Bībeles lasīšanas pozitīvā ietekme</a:t>
          </a: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lv-LV" sz="2000" b="1" noProof="0" dirty="0">
              <a:solidFill>
                <a:schemeClr val="tx1"/>
              </a:solidFill>
            </a:rPr>
            <a:t>Bībeles draugi</a:t>
          </a: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lv-LV" sz="2400" b="1" dirty="0">
              <a:effectLst>
                <a:outerShdw blurRad="38100" dist="38100" dir="2700000" algn="tl">
                  <a:srgbClr val="000000"/>
                </a:outerShdw>
              </a:effectLst>
            </a:rPr>
            <a:t>Nepareizi veidi</a:t>
          </a:r>
          <a:endParaRPr lang="es-ES" sz="2400" b="1" dirty="0">
            <a:effectLst>
              <a:outerShdw blurRad="38100" dist="38100" dir="2700000" algn="tl">
                <a:srgbClr val="000000"/>
              </a:outerShdw>
            </a:effectLst>
          </a:endParaRP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lv-LV" sz="2000" b="1" dirty="0"/>
            <a:t>Meklēt to, kas atbilst mūsu viedoklim</a:t>
          </a:r>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lv-LV" sz="2000" b="1" dirty="0"/>
            <a:t>Izvēlēties tekstus pēc nejaušības principa, bez konkrēta mērķa</a:t>
          </a:r>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lv-LV" sz="2400" b="1" dirty="0">
              <a:effectLst>
                <a:outerShdw blurRad="38100" dist="38100" dir="2700000" algn="tl">
                  <a:srgbClr val="000000"/>
                </a:outerShdw>
              </a:effectLst>
            </a:rPr>
            <a:t>Pareizi veidi</a:t>
          </a:r>
          <a:endParaRPr lang="es-ES" sz="2400" b="1" dirty="0">
            <a:effectLst>
              <a:outerShdw blurRad="38100" dist="38100" dir="2700000" algn="tl">
                <a:srgbClr val="000000"/>
              </a:outerShdw>
            </a:effectLst>
          </a:endParaRP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lv-LV" sz="2000" b="1" dirty="0"/>
            <a:t>Meklēt un izzināt Dieva gribu</a:t>
          </a:r>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lv-LV" sz="2000" b="1" dirty="0"/>
            <a:t>Veikt sistemātisku pētījumu</a:t>
          </a:r>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lv-LV" sz="2000" b="1" dirty="0"/>
            <a:t>Izvēlēties to, kas mums patīk, un noraidīt to, kas nepatīk</a:t>
          </a:r>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lv-LV" sz="2000" b="1" dirty="0"/>
            <a:t>Neatmest nevienu tekstu, bet analizēt visus</a:t>
          </a:r>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63418" custScaleY="119927">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63418" custScaleY="126661">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63418" custScaleY="127894">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lv-LV" sz="1800" b="1" dirty="0">
              <a:effectLst>
                <a:outerShdw blurRad="38100" dist="38100" dir="2700000" algn="tl">
                  <a:srgbClr val="000000"/>
                </a:outerShdw>
              </a:effectLst>
            </a:rPr>
            <a:t>Tā liek mums redzēt sevi, kādi patiesībā esam                (Ebr. 4:12)</a:t>
          </a: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sv-SE" sz="1800" b="1" dirty="0">
              <a:effectLst>
                <a:outerShdw blurRad="38100" dist="38100" dir="2700000" algn="tl">
                  <a:srgbClr val="000000"/>
                </a:outerShdw>
              </a:effectLst>
            </a:rPr>
            <a:t>T</a:t>
          </a:r>
          <a:r>
            <a:rPr lang="lv-LV" sz="1800" b="1" dirty="0">
              <a:effectLst>
                <a:outerShdw blurRad="38100" dist="38100" dir="2700000" algn="tl">
                  <a:srgbClr val="000000"/>
                </a:outerShdw>
              </a:effectLst>
            </a:rPr>
            <a:t>ā </a:t>
          </a:r>
          <a:r>
            <a:rPr lang="sv-SE" sz="1800" b="1" dirty="0">
              <a:effectLst>
                <a:outerShdw blurRad="38100" dist="38100" dir="2700000" algn="tl">
                  <a:srgbClr val="000000"/>
                </a:outerShdw>
              </a:effectLst>
            </a:rPr>
            <a:t>mūs attur no grēka</a:t>
          </a:r>
          <a:r>
            <a:rPr lang="lv-LV" sz="1800" b="1" dirty="0">
              <a:effectLst>
                <a:outerShdw blurRad="38100" dist="38100" dir="2700000" algn="tl">
                  <a:srgbClr val="000000"/>
                </a:outerShdw>
              </a:effectLst>
            </a:rPr>
            <a:t>                 </a:t>
          </a:r>
          <a:r>
            <a:rPr lang="sv-SE" sz="1800" b="1" dirty="0">
              <a:effectLst>
                <a:outerShdw blurRad="38100" dist="38100" dir="2700000" algn="tl">
                  <a:srgbClr val="000000"/>
                </a:outerShdw>
              </a:effectLst>
            </a:rPr>
            <a:t>(Ps. 119:11)</a:t>
          </a:r>
          <a:endParaRPr lang="lv-LV" sz="1800" b="1"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lv-LV" sz="1800" b="1" noProof="0" dirty="0">
              <a:effectLst>
                <a:outerShdw blurRad="38100" dist="38100" dir="2700000" algn="tl">
                  <a:srgbClr val="000000"/>
                </a:outerShdw>
              </a:effectLst>
            </a:rPr>
            <a:t>Tā ir barība mūsu dvēselei            (Jer. 15:16</a:t>
          </a:r>
          <a:r>
            <a:rPr lang="es-ES" sz="1800" b="1" dirty="0">
              <a:effectLst>
                <a:outerShdw blurRad="38100" dist="38100" dir="2700000" algn="tl">
                  <a:srgbClr val="000000"/>
                </a:outerShdw>
              </a:effectLst>
            </a:rPr>
            <a:t>)</a:t>
          </a:r>
          <a:endParaRPr lang="lv-LV" sz="1800" b="1"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lv-LV" sz="1800" b="1" dirty="0">
              <a:effectLst>
                <a:outerShdw blurRad="38100" dist="38100" dir="2700000" algn="tl">
                  <a:srgbClr val="000000"/>
                </a:outerShdw>
              </a:effectLst>
            </a:rPr>
            <a:t>Palīdz mums garīgi augt          (1. Pēt. 2:2)</a:t>
          </a: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lv-LV" sz="1800" b="1" dirty="0">
              <a:effectLst>
                <a:outerShdw blurRad="38100" dist="38100" dir="2700000" algn="tl">
                  <a:srgbClr val="000000"/>
                </a:outerShdw>
              </a:effectLst>
            </a:rPr>
            <a:t>Ir mūsu dzīvība</a:t>
          </a:r>
        </a:p>
        <a:p>
          <a:r>
            <a:rPr lang="lv-LV" sz="1800" b="1" dirty="0">
              <a:effectLst>
                <a:outerShdw blurRad="38100" dist="38100" dir="2700000" algn="tl">
                  <a:srgbClr val="000000"/>
                </a:outerShdw>
              </a:effectLst>
            </a:rPr>
            <a:t>(Jņ. 6:63)</a:t>
          </a: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lv-LV" sz="2000" b="1" dirty="0"/>
            <a:t>Kad uzņemam Bībeli šādā veidā…</a:t>
          </a:r>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lv-LV" sz="2000" b="1" dirty="0">
              <a:solidFill>
                <a:schemeClr val="tx1"/>
              </a:solidFill>
            </a:rPr>
            <a:t>Parāda </a:t>
          </a:r>
          <a:r>
            <a:rPr lang="lv-LV" sz="2000" b="1">
              <a:solidFill>
                <a:schemeClr val="tx1"/>
              </a:solidFill>
            </a:rPr>
            <a:t>mūsu attiecības </a:t>
          </a:r>
          <a:r>
            <a:rPr lang="lv-LV" sz="2000" b="1" dirty="0">
              <a:solidFill>
                <a:schemeClr val="tx1"/>
              </a:solidFill>
            </a:rPr>
            <a:t>ar Dievu</a:t>
          </a:r>
          <a:endParaRPr lang="es-ES" sz="2000" b="1" dirty="0">
            <a:solidFill>
              <a:schemeClr val="tx1"/>
            </a:solidFill>
          </a:endParaRP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lv-LV" sz="2000" b="1" kern="1200" dirty="0">
              <a:solidFill>
                <a:prstClr val="black"/>
              </a:solidFill>
              <a:latin typeface="Aptos" panose="02110004020202020204"/>
              <a:ea typeface="+mn-ea"/>
              <a:cs typeface="+mn-cs"/>
            </a:rPr>
            <a:t>Parāda, kā stiprināt šīs attiecības</a:t>
          </a: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lv-LV" sz="2000" b="1" dirty="0">
              <a:solidFill>
                <a:schemeClr val="tx1"/>
              </a:solidFill>
            </a:rPr>
            <a:t>Piedzīvojam pakāpenisku pārmaiņu</a:t>
          </a: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lv-LV" sz="2000" b="1" kern="1200" dirty="0">
              <a:solidFill>
                <a:prstClr val="black"/>
              </a:solidFill>
              <a:latin typeface="Aptos" panose="02110004020202020204"/>
              <a:ea typeface="+mn-ea"/>
              <a:cs typeface="+mn-cs"/>
            </a:rPr>
            <a:t>Mēs tuvojamies Jēzum</a:t>
          </a: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pt-BR" sz="2000" b="1" kern="1200" dirty="0">
              <a:solidFill>
                <a:prstClr val="black"/>
              </a:solidFill>
              <a:latin typeface="Aptos" panose="02110004020202020204"/>
              <a:ea typeface="+mn-ea"/>
              <a:cs typeface="+mn-cs"/>
            </a:rPr>
            <a:t>Tas mūs dara gudrus pestīšanai</a:t>
          </a:r>
          <a:endParaRPr lang="lv-LV" sz="2000" b="1" kern="1200" dirty="0">
            <a:solidFill>
              <a:prstClr val="black"/>
            </a:solidFill>
            <a:latin typeface="Aptos" panose="02110004020202020204"/>
            <a:ea typeface="+mn-ea"/>
            <a:cs typeface="+mn-cs"/>
          </a:endParaRP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lv-LV" sz="2000" b="1" dirty="0">
              <a:solidFill>
                <a:schemeClr val="tx1"/>
              </a:solidFill>
            </a:rPr>
            <a:t>Mēs arvien labāk iepazīstam patiesību</a:t>
          </a: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lv-LV" sz="2000" b="1" dirty="0">
              <a:solidFill>
                <a:schemeClr val="tx1"/>
              </a:solidFill>
            </a:rPr>
            <a:t>Mūsu ticība aug un stiprinās</a:t>
          </a: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lv-LV" sz="2000" b="1" dirty="0">
              <a:effectLst>
                <a:outerShdw blurRad="38100" dist="38100" dir="2700000" algn="tl">
                  <a:srgbClr val="000000"/>
                </a:outerShdw>
              </a:effectLst>
            </a:rPr>
            <a:t>Mums ir cerība</a:t>
          </a: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lv-LV" sz="2000" b="1" dirty="0">
              <a:effectLst>
                <a:outerShdw blurRad="38100" dist="38100" dir="2700000" algn="tl">
                  <a:srgbClr val="000000"/>
                </a:outerShdw>
              </a:effectLst>
            </a:rPr>
            <a:t>Mēs apzināmies, ka mūs gaida labāka, mūžīga un brīnišķīga dzīve</a:t>
          </a: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Bībeles ienaidnieks</a:t>
          </a: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Pareizi un nepareizi veidi, kā lasīt Bībeli</a:t>
          </a: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Kas ir Bībele?</a:t>
          </a: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Bībeles lasīšanas pozitīvā ietekme</a:t>
          </a: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Bībeles draugi</a:t>
          </a: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95365" y="258"/>
          <a:ext cx="2919961" cy="659115"/>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lv-LV" sz="2400" b="1" kern="1200" dirty="0">
              <a:effectLst>
                <a:outerShdw blurRad="38100" dist="38100" dir="2700000" algn="tl">
                  <a:srgbClr val="000000"/>
                </a:outerShdw>
              </a:effectLst>
            </a:rPr>
            <a:t>Nepareizi veidi</a:t>
          </a:r>
          <a:endParaRPr lang="es-ES" sz="2400" b="1" kern="1200" dirty="0">
            <a:effectLst>
              <a:outerShdw blurRad="38100" dist="38100" dir="2700000" algn="tl">
                <a:srgbClr val="000000"/>
              </a:outerShdw>
            </a:effectLst>
          </a:endParaRPr>
        </a:p>
      </dsp:txBody>
      <dsp:txXfrm>
        <a:off x="114670" y="19563"/>
        <a:ext cx="2881351" cy="620505"/>
      </dsp:txXfrm>
    </dsp:sp>
    <dsp:sp modelId="{6F51F73F-CB68-4CA2-B2B1-1D364B2D7406}">
      <dsp:nvSpPr>
        <dsp:cNvPr id="0" name=""/>
        <dsp:cNvSpPr/>
      </dsp:nvSpPr>
      <dsp:spPr>
        <a:xfrm>
          <a:off x="387361" y="659373"/>
          <a:ext cx="291996" cy="560007"/>
        </a:xfrm>
        <a:custGeom>
          <a:avLst/>
          <a:gdLst/>
          <a:ahLst/>
          <a:cxnLst/>
          <a:rect l="0" t="0" r="0" b="0"/>
          <a:pathLst>
            <a:path>
              <a:moveTo>
                <a:pt x="0" y="0"/>
              </a:moveTo>
              <a:lnTo>
                <a:pt x="0" y="560007"/>
              </a:lnTo>
              <a:lnTo>
                <a:pt x="291996" y="560007"/>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679357" y="824152"/>
          <a:ext cx="2777966" cy="790457"/>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Meklēt to, kas atbilst mūsu viedoklim</a:t>
          </a:r>
        </a:p>
      </dsp:txBody>
      <dsp:txXfrm>
        <a:off x="702509" y="847304"/>
        <a:ext cx="2731662" cy="744153"/>
      </dsp:txXfrm>
    </dsp:sp>
    <dsp:sp modelId="{0AE54E3A-5EBF-4A3D-A81A-14563D98CF21}">
      <dsp:nvSpPr>
        <dsp:cNvPr id="0" name=""/>
        <dsp:cNvSpPr/>
      </dsp:nvSpPr>
      <dsp:spPr>
        <a:xfrm>
          <a:off x="387361" y="659373"/>
          <a:ext cx="291996" cy="1537436"/>
        </a:xfrm>
        <a:custGeom>
          <a:avLst/>
          <a:gdLst/>
          <a:ahLst/>
          <a:cxnLst/>
          <a:rect l="0" t="0" r="0" b="0"/>
          <a:pathLst>
            <a:path>
              <a:moveTo>
                <a:pt x="0" y="0"/>
              </a:moveTo>
              <a:lnTo>
                <a:pt x="0" y="1537436"/>
              </a:lnTo>
              <a:lnTo>
                <a:pt x="291996" y="1537436"/>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679357" y="1779389"/>
          <a:ext cx="2777966" cy="834842"/>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Izvēlēties tekstus pēc nejaušības principa, bez konkrēta mērķa</a:t>
          </a:r>
        </a:p>
      </dsp:txBody>
      <dsp:txXfrm>
        <a:off x="703809" y="1803841"/>
        <a:ext cx="2729062" cy="785938"/>
      </dsp:txXfrm>
    </dsp:sp>
    <dsp:sp modelId="{578A16A8-0853-43B4-AE5B-D4C943848F95}">
      <dsp:nvSpPr>
        <dsp:cNvPr id="0" name=""/>
        <dsp:cNvSpPr/>
      </dsp:nvSpPr>
      <dsp:spPr>
        <a:xfrm>
          <a:off x="387361" y="659373"/>
          <a:ext cx="291996" cy="2541121"/>
        </a:xfrm>
        <a:custGeom>
          <a:avLst/>
          <a:gdLst/>
          <a:ahLst/>
          <a:cxnLst/>
          <a:rect l="0" t="0" r="0" b="0"/>
          <a:pathLst>
            <a:path>
              <a:moveTo>
                <a:pt x="0" y="0"/>
              </a:moveTo>
              <a:lnTo>
                <a:pt x="0" y="2541121"/>
              </a:lnTo>
              <a:lnTo>
                <a:pt x="291996" y="2541121"/>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679357" y="2779010"/>
          <a:ext cx="2777966" cy="842969"/>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Izvēlēties to, kas mums patīk, un noraidīt to, kas nepatīk</a:t>
          </a:r>
        </a:p>
      </dsp:txBody>
      <dsp:txXfrm>
        <a:off x="704047" y="2803700"/>
        <a:ext cx="2728586" cy="793589"/>
      </dsp:txXfrm>
    </dsp:sp>
    <dsp:sp modelId="{93D14829-74D2-461E-8767-4D1E4D0599EF}">
      <dsp:nvSpPr>
        <dsp:cNvPr id="0" name=""/>
        <dsp:cNvSpPr/>
      </dsp:nvSpPr>
      <dsp:spPr>
        <a:xfrm>
          <a:off x="3344884" y="258"/>
          <a:ext cx="2919961" cy="659115"/>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lv-LV" sz="2400" b="1" kern="1200" dirty="0">
              <a:effectLst>
                <a:outerShdw blurRad="38100" dist="38100" dir="2700000" algn="tl">
                  <a:srgbClr val="000000"/>
                </a:outerShdw>
              </a:effectLst>
            </a:rPr>
            <a:t>Pareizi veidi</a:t>
          </a:r>
          <a:endParaRPr lang="es-ES" sz="2400" b="1" kern="1200" dirty="0">
            <a:effectLst>
              <a:outerShdw blurRad="38100" dist="38100" dir="2700000" algn="tl">
                <a:srgbClr val="000000"/>
              </a:outerShdw>
            </a:effectLst>
          </a:endParaRPr>
        </a:p>
      </dsp:txBody>
      <dsp:txXfrm>
        <a:off x="3364189" y="19563"/>
        <a:ext cx="2881351" cy="620505"/>
      </dsp:txXfrm>
    </dsp:sp>
    <dsp:sp modelId="{EE477606-2F95-4BBB-9AC0-1BDA525C3BFA}">
      <dsp:nvSpPr>
        <dsp:cNvPr id="0" name=""/>
        <dsp:cNvSpPr/>
      </dsp:nvSpPr>
      <dsp:spPr>
        <a:xfrm>
          <a:off x="3636880" y="659373"/>
          <a:ext cx="291996" cy="560007"/>
        </a:xfrm>
        <a:custGeom>
          <a:avLst/>
          <a:gdLst/>
          <a:ahLst/>
          <a:cxnLst/>
          <a:rect l="0" t="0" r="0" b="0"/>
          <a:pathLst>
            <a:path>
              <a:moveTo>
                <a:pt x="0" y="0"/>
              </a:moveTo>
              <a:lnTo>
                <a:pt x="0" y="560007"/>
              </a:lnTo>
              <a:lnTo>
                <a:pt x="291996" y="560007"/>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3928876" y="824152"/>
          <a:ext cx="2576582" cy="790457"/>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Meklēt un izzināt Dieva gribu</a:t>
          </a:r>
        </a:p>
      </dsp:txBody>
      <dsp:txXfrm>
        <a:off x="3952028" y="847304"/>
        <a:ext cx="2530278" cy="744153"/>
      </dsp:txXfrm>
    </dsp:sp>
    <dsp:sp modelId="{0D3FCF36-19B2-4F24-B313-7514E31DA139}">
      <dsp:nvSpPr>
        <dsp:cNvPr id="0" name=""/>
        <dsp:cNvSpPr/>
      </dsp:nvSpPr>
      <dsp:spPr>
        <a:xfrm>
          <a:off x="3636880" y="659373"/>
          <a:ext cx="291996" cy="1449573"/>
        </a:xfrm>
        <a:custGeom>
          <a:avLst/>
          <a:gdLst/>
          <a:ahLst/>
          <a:cxnLst/>
          <a:rect l="0" t="0" r="0" b="0"/>
          <a:pathLst>
            <a:path>
              <a:moveTo>
                <a:pt x="0" y="0"/>
              </a:moveTo>
              <a:lnTo>
                <a:pt x="0" y="1449573"/>
              </a:lnTo>
              <a:lnTo>
                <a:pt x="291996" y="1449573"/>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3928876" y="1779389"/>
          <a:ext cx="2576582" cy="659115"/>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Veikt sistemātisku pētījumu</a:t>
          </a:r>
        </a:p>
      </dsp:txBody>
      <dsp:txXfrm>
        <a:off x="3948181" y="1798694"/>
        <a:ext cx="2537972" cy="620505"/>
      </dsp:txXfrm>
    </dsp:sp>
    <dsp:sp modelId="{847F9CCA-4121-41D9-8E9D-63ABFA6DAA30}">
      <dsp:nvSpPr>
        <dsp:cNvPr id="0" name=""/>
        <dsp:cNvSpPr/>
      </dsp:nvSpPr>
      <dsp:spPr>
        <a:xfrm>
          <a:off x="3636880" y="659373"/>
          <a:ext cx="291996" cy="2365394"/>
        </a:xfrm>
        <a:custGeom>
          <a:avLst/>
          <a:gdLst/>
          <a:ahLst/>
          <a:cxnLst/>
          <a:rect l="0" t="0" r="0" b="0"/>
          <a:pathLst>
            <a:path>
              <a:moveTo>
                <a:pt x="0" y="0"/>
              </a:moveTo>
              <a:lnTo>
                <a:pt x="0" y="2365394"/>
              </a:lnTo>
              <a:lnTo>
                <a:pt x="291996" y="236539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3928876" y="2603283"/>
          <a:ext cx="2576582" cy="842969"/>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Neatmest nevienu tekstu, bet analizēt visus</a:t>
          </a:r>
        </a:p>
      </dsp:txBody>
      <dsp:txXfrm>
        <a:off x="3953566" y="2627973"/>
        <a:ext cx="2527202" cy="793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199"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outerShdw>
              </a:effectLst>
            </a:rPr>
            <a:t>Tā liek mums redzēt sevi, kādi patiesībā esam                (Ebr. 4:12)</a:t>
          </a:r>
        </a:p>
      </dsp:txBody>
      <dsp:txXfrm>
        <a:off x="42375" y="137783"/>
        <a:ext cx="1823647" cy="1355648"/>
      </dsp:txXfrm>
    </dsp:sp>
    <dsp:sp modelId="{6C468082-A093-40C5-B5E6-41F8FA05CB25}">
      <dsp:nvSpPr>
        <dsp:cNvPr id="0" name=""/>
        <dsp:cNvSpPr/>
      </dsp:nvSpPr>
      <dsp:spPr>
        <a:xfrm>
          <a:off x="2024664"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024664" y="734517"/>
        <a:ext cx="199486" cy="162180"/>
      </dsp:txXfrm>
    </dsp:sp>
    <dsp:sp modelId="{E2669A77-472B-4973-A92F-D98F8ED6B2AF}">
      <dsp:nvSpPr>
        <dsp:cNvPr id="0" name=""/>
        <dsp:cNvSpPr/>
      </dsp:nvSpPr>
      <dsp:spPr>
        <a:xfrm>
          <a:off x="2437588"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sv-SE" sz="1800" b="1" kern="1200" dirty="0">
              <a:effectLst>
                <a:outerShdw blurRad="38100" dist="38100" dir="2700000" algn="tl">
                  <a:srgbClr val="000000"/>
                </a:outerShdw>
              </a:effectLst>
            </a:rPr>
            <a:t>T</a:t>
          </a:r>
          <a:r>
            <a:rPr lang="lv-LV" sz="1800" b="1" kern="1200" dirty="0">
              <a:effectLst>
                <a:outerShdw blurRad="38100" dist="38100" dir="2700000" algn="tl">
                  <a:srgbClr val="000000"/>
                </a:outerShdw>
              </a:effectLst>
            </a:rPr>
            <a:t>ā </a:t>
          </a:r>
          <a:r>
            <a:rPr lang="sv-SE" sz="1800" b="1" kern="1200" dirty="0">
              <a:effectLst>
                <a:outerShdw blurRad="38100" dist="38100" dir="2700000" algn="tl">
                  <a:srgbClr val="000000"/>
                </a:outerShdw>
              </a:effectLst>
            </a:rPr>
            <a:t>mūs attur no grēka</a:t>
          </a:r>
          <a:r>
            <a:rPr lang="lv-LV" sz="1800" b="1" kern="1200" dirty="0">
              <a:effectLst>
                <a:outerShdw blurRad="38100" dist="38100" dir="2700000" algn="tl">
                  <a:srgbClr val="000000"/>
                </a:outerShdw>
              </a:effectLst>
            </a:rPr>
            <a:t>                 </a:t>
          </a:r>
          <a:r>
            <a:rPr lang="sv-SE" sz="1800" b="1" kern="1200" dirty="0">
              <a:effectLst>
                <a:outerShdw blurRad="38100" dist="38100" dir="2700000" algn="tl">
                  <a:srgbClr val="000000"/>
                </a:outerShdw>
              </a:effectLst>
            </a:rPr>
            <a:t>(Ps. 119:11)</a:t>
          </a:r>
          <a:endParaRPr lang="lv-LV" sz="1800" b="1" kern="1200" dirty="0">
            <a:effectLst>
              <a:outerShdw blurRad="38100" dist="38100" dir="2700000" algn="tl">
                <a:srgbClr val="000000"/>
              </a:outerShdw>
            </a:effectLst>
          </a:endParaRPr>
        </a:p>
      </dsp:txBody>
      <dsp:txXfrm>
        <a:off x="2479764" y="137783"/>
        <a:ext cx="1823647" cy="1355648"/>
      </dsp:txXfrm>
    </dsp:sp>
    <dsp:sp modelId="{EC3367F0-5659-4024-9E51-ED48FD4D60B3}">
      <dsp:nvSpPr>
        <dsp:cNvPr id="0" name=""/>
        <dsp:cNvSpPr/>
      </dsp:nvSpPr>
      <dsp:spPr>
        <a:xfrm>
          <a:off x="446205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446205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outerShdw>
              </a:effectLst>
            </a:rPr>
            <a:t>Tā ir barība mūsu dvēselei            (Jer. 15:16</a:t>
          </a:r>
          <a:r>
            <a:rPr lang="es-ES" sz="1800" b="1" kern="1200" dirty="0">
              <a:effectLst>
                <a:outerShdw blurRad="38100" dist="38100" dir="2700000" algn="tl">
                  <a:srgbClr val="000000"/>
                </a:outerShdw>
              </a:effectLst>
            </a:rPr>
            <a:t>)</a:t>
          </a:r>
          <a:endParaRPr lang="lv-LV" sz="1800" b="1" kern="1200" dirty="0">
            <a:effectLst>
              <a:outerShdw blurRad="38100" dist="38100" dir="2700000" algn="tl">
                <a:srgbClr val="000000"/>
              </a:outerShdw>
            </a:effectLst>
          </a:endParaRPr>
        </a:p>
      </dsp:txBody>
      <dsp:txXfrm>
        <a:off x="4917153" y="137783"/>
        <a:ext cx="1823647" cy="1355648"/>
      </dsp:txXfrm>
    </dsp:sp>
    <dsp:sp modelId="{715F3F80-D498-4A0A-B8DA-73F01AB47577}">
      <dsp:nvSpPr>
        <dsp:cNvPr id="0" name=""/>
        <dsp:cNvSpPr/>
      </dsp:nvSpPr>
      <dsp:spPr>
        <a:xfrm>
          <a:off x="6899442"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6899442" y="734517"/>
        <a:ext cx="199486" cy="162180"/>
      </dsp:txXfrm>
    </dsp:sp>
    <dsp:sp modelId="{6FBCEB90-616A-4B8E-8639-1346AC328E41}">
      <dsp:nvSpPr>
        <dsp:cNvPr id="0" name=""/>
        <dsp:cNvSpPr/>
      </dsp:nvSpPr>
      <dsp:spPr>
        <a:xfrm>
          <a:off x="7312366"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outerShdw>
              </a:effectLst>
            </a:rPr>
            <a:t>Palīdz mums garīgi augt          (1. Pēt. 2:2)</a:t>
          </a:r>
        </a:p>
      </dsp:txBody>
      <dsp:txXfrm>
        <a:off x="7354542" y="137783"/>
        <a:ext cx="1823647" cy="1355648"/>
      </dsp:txXfrm>
    </dsp:sp>
    <dsp:sp modelId="{23E394F4-A05E-41D7-A968-AEBDC424CB5C}">
      <dsp:nvSpPr>
        <dsp:cNvPr id="0" name=""/>
        <dsp:cNvSpPr/>
      </dsp:nvSpPr>
      <dsp:spPr>
        <a:xfrm>
          <a:off x="9336831"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9336831" y="734517"/>
        <a:ext cx="199486" cy="162180"/>
      </dsp:txXfrm>
    </dsp:sp>
    <dsp:sp modelId="{30C7BF7C-D61E-4B93-9002-B275466A0842}">
      <dsp:nvSpPr>
        <dsp:cNvPr id="0" name=""/>
        <dsp:cNvSpPr/>
      </dsp:nvSpPr>
      <dsp:spPr>
        <a:xfrm>
          <a:off x="9749754"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outerShdw>
              </a:effectLst>
            </a:rPr>
            <a:t>Ir mūsu dzīvība</a:t>
          </a:r>
        </a:p>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outerShdw>
              </a:effectLst>
            </a:rPr>
            <a:t>(Jņ. 6:63)</a:t>
          </a:r>
        </a:p>
      </dsp:txBody>
      <dsp:txXfrm>
        <a:off x="9791930"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Kad uzņemam Bībeli šādā veidā…</a:t>
          </a:r>
        </a:p>
      </dsp:txBody>
      <dsp:txXfrm>
        <a:off x="15719" y="17215"/>
        <a:ext cx="5811635"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36835"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lv-LV" sz="2000" b="1" kern="1200" dirty="0">
              <a:solidFill>
                <a:schemeClr val="tx1"/>
              </a:solidFill>
            </a:rPr>
            <a:t>Parāda </a:t>
          </a:r>
          <a:r>
            <a:rPr lang="lv-LV" sz="2000" b="1" kern="1200">
              <a:solidFill>
                <a:schemeClr val="tx1"/>
              </a:solidFill>
            </a:rPr>
            <a:t>mūsu attiecības </a:t>
          </a:r>
          <a:r>
            <a:rPr lang="lv-LV" sz="2000" b="1" kern="1200" dirty="0">
              <a:solidFill>
                <a:schemeClr val="tx1"/>
              </a:solidFill>
            </a:rPr>
            <a:t>ar Dievu</a:t>
          </a:r>
          <a:endParaRPr lang="es-ES" sz="2000" b="1" kern="1200" dirty="0">
            <a:solidFill>
              <a:schemeClr val="tx1"/>
            </a:solidFill>
          </a:endParaRPr>
        </a:p>
      </dsp:txBody>
      <dsp:txXfrm>
        <a:off x="563038" y="660976"/>
        <a:ext cx="5219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36835"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lv-LV" sz="2000" b="1" kern="1200" dirty="0">
              <a:solidFill>
                <a:prstClr val="black"/>
              </a:solidFill>
              <a:latin typeface="Aptos" panose="02110004020202020204"/>
              <a:ea typeface="+mn-ea"/>
              <a:cs typeface="+mn-cs"/>
            </a:rPr>
            <a:t>Parāda, kā stiprināt šīs attiecības</a:t>
          </a:r>
        </a:p>
      </dsp:txBody>
      <dsp:txXfrm>
        <a:off x="563038" y="1262053"/>
        <a:ext cx="5219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36835"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lv-LV" sz="2000" b="1" kern="1200" dirty="0">
              <a:solidFill>
                <a:schemeClr val="tx1"/>
              </a:solidFill>
            </a:rPr>
            <a:t>Piedzīvojam pakāpenisku pārmaiņu</a:t>
          </a:r>
        </a:p>
      </dsp:txBody>
      <dsp:txXfrm>
        <a:off x="563038" y="1863129"/>
        <a:ext cx="5219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36835"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lv-LV" sz="2000" b="1" kern="1200" dirty="0">
              <a:solidFill>
                <a:prstClr val="black"/>
              </a:solidFill>
              <a:latin typeface="Aptos" panose="02110004020202020204"/>
              <a:ea typeface="+mn-ea"/>
              <a:cs typeface="+mn-cs"/>
            </a:rPr>
            <a:t>Mēs tuvojamies Jēzum</a:t>
          </a:r>
        </a:p>
      </dsp:txBody>
      <dsp:txXfrm>
        <a:off x="563038" y="2464206"/>
        <a:ext cx="5219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36835"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pt-BR" sz="2000" b="1" kern="1200" dirty="0">
              <a:solidFill>
                <a:prstClr val="black"/>
              </a:solidFill>
              <a:latin typeface="Aptos" panose="02110004020202020204"/>
              <a:ea typeface="+mn-ea"/>
              <a:cs typeface="+mn-cs"/>
            </a:rPr>
            <a:t>Tas mūs dara gudrus pestīšanai</a:t>
          </a:r>
          <a:endParaRPr lang="lv-LV" sz="2000" b="1" kern="1200" dirty="0">
            <a:solidFill>
              <a:prstClr val="black"/>
            </a:solidFill>
            <a:latin typeface="Aptos" panose="02110004020202020204"/>
            <a:ea typeface="+mn-ea"/>
            <a:cs typeface="+mn-cs"/>
          </a:endParaRPr>
        </a:p>
      </dsp:txBody>
      <dsp:txXfrm>
        <a:off x="563038" y="3065282"/>
        <a:ext cx="5219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36835"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lv-LV" sz="2000" b="1" kern="1200" dirty="0">
              <a:solidFill>
                <a:schemeClr val="tx1"/>
              </a:solidFill>
            </a:rPr>
            <a:t>Mēs arvien labāk iepazīstam patiesību</a:t>
          </a:r>
        </a:p>
      </dsp:txBody>
      <dsp:txXfrm>
        <a:off x="563038" y="3666359"/>
        <a:ext cx="5219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36835"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lv-LV" sz="2000" b="1" kern="1200" dirty="0">
              <a:solidFill>
                <a:schemeClr val="tx1"/>
              </a:solidFill>
            </a:rPr>
            <a:t>Mūsu ticība aug un stiprinās</a:t>
          </a:r>
        </a:p>
      </dsp:txBody>
      <dsp:txXfrm>
        <a:off x="563038" y="4267435"/>
        <a:ext cx="5219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36835"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lv-LV" sz="2000" b="1" kern="1200" dirty="0">
              <a:effectLst>
                <a:outerShdw blurRad="38100" dist="38100" dir="2700000" algn="tl">
                  <a:srgbClr val="000000"/>
                </a:outerShdw>
              </a:effectLst>
            </a:rPr>
            <a:t>Mums ir cerība</a:t>
          </a:r>
        </a:p>
      </dsp:txBody>
      <dsp:txXfrm>
        <a:off x="563038" y="4868512"/>
        <a:ext cx="5219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36835"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lv-LV" sz="2000" b="1" kern="1200" dirty="0">
              <a:effectLst>
                <a:outerShdw blurRad="38100" dist="38100" dir="2700000" algn="tl">
                  <a:srgbClr val="000000"/>
                </a:outerShdw>
              </a:effectLst>
            </a:rPr>
            <a:t>Mēs apzināmies, ka mūs gaida labāka, mūžīga un brīnišķīga dzīve</a:t>
          </a:r>
        </a:p>
      </dsp:txBody>
      <dsp:txXfrm>
        <a:off x="563038"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16/03/2026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24B4A3EE-568A-46F3-9013-331D82A200ED}" type="slidenum">
              <a:rPr lang="es-ES" smtClean="0"/>
              <a:t>7</a:t>
            </a:fld>
            <a:endParaRPr lang="es-ES"/>
          </a:p>
        </p:txBody>
      </p:sp>
    </p:spTree>
    <p:extLst>
      <p:ext uri="{BB962C8B-B14F-4D97-AF65-F5344CB8AC3E}">
        <p14:creationId xmlns:p14="http://schemas.microsoft.com/office/powerpoint/2010/main" val="92800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16/03/2026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16/03/2026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26.jpeg"/><Relationship Id="rId3" Type="http://schemas.openxmlformats.org/officeDocument/2006/relationships/image" Target="../media/image22.jpg"/><Relationship Id="rId7" Type="http://schemas.openxmlformats.org/officeDocument/2006/relationships/diagramLayout" Target="../diagrams/layout3.xml"/><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24.jpeg"/><Relationship Id="rId5" Type="http://schemas.microsoft.com/office/2007/relationships/hdphoto" Target="../media/hdphoto1.wdp"/><Relationship Id="rId10" Type="http://schemas.microsoft.com/office/2007/relationships/diagramDrawing" Target="../diagrams/drawing3.xml"/><Relationship Id="rId4" Type="http://schemas.openxmlformats.org/officeDocument/2006/relationships/image" Target="../media/image23.png"/><Relationship Id="rId9" Type="http://schemas.openxmlformats.org/officeDocument/2006/relationships/diagramColors" Target="../diagrams/colors3.xml"/><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454245" y="4895192"/>
            <a:ext cx="5372100" cy="1015663"/>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lv-LV" sz="6000" b="1" dirty="0">
                <a:ln w="9525">
                  <a:noFill/>
                  <a:prstDash val="solid"/>
                </a:ln>
                <a:solidFill>
                  <a:schemeClr val="accent3">
                    <a:lumMod val="75000"/>
                  </a:schemeClr>
                </a:solidFill>
                <a:effectLst>
                  <a:outerShdw blurRad="12700" dist="38100" dir="2700000" algn="tl" rotWithShape="0">
                    <a:srgbClr val="6E471D"/>
                  </a:outerShdw>
                </a:effectLst>
              </a:rPr>
              <a:t>BĪBE</a:t>
            </a:r>
            <a:r>
              <a:rPr lang="es-ES" sz="6000" b="1" dirty="0">
                <a:ln w="9525">
                  <a:noFill/>
                  <a:prstDash val="solid"/>
                </a:ln>
                <a:solidFill>
                  <a:schemeClr val="accent3">
                    <a:lumMod val="75000"/>
                  </a:schemeClr>
                </a:solidFill>
                <a:effectLst>
                  <a:outerShdw blurRad="12700" dist="38100" dir="2700000" algn="tl" rotWithShape="0">
                    <a:srgbClr val="6E471D"/>
                  </a:outerShdw>
                </a:effectLst>
              </a:rPr>
              <a:t>L</a:t>
            </a:r>
            <a:r>
              <a:rPr lang="lv-LV" sz="6000" b="1" dirty="0">
                <a:ln w="9525">
                  <a:noFill/>
                  <a:prstDash val="solid"/>
                </a:ln>
                <a:solidFill>
                  <a:schemeClr val="accent3">
                    <a:lumMod val="75000"/>
                  </a:schemeClr>
                </a:solidFill>
                <a:effectLst>
                  <a:outerShdw blurRad="12700" dist="38100" dir="2700000" algn="tl" rotWithShape="0">
                    <a:srgbClr val="6E471D"/>
                  </a:outerShdw>
                </a:effectLst>
              </a:rPr>
              <a:t>ES LOMA</a:t>
            </a:r>
            <a:endParaRPr lang="es-ES" sz="6000" b="1" dirty="0">
              <a:ln w="9525">
                <a:noFill/>
                <a:prstDash val="solid"/>
              </a:ln>
              <a:solidFill>
                <a:schemeClr val="accent3">
                  <a:lumMod val="75000"/>
                </a:schemeClr>
              </a:solidFill>
              <a:effectLst>
                <a:outerShdw blurRad="12700" dist="38100" dir="2700000" algn="tl" rotWithShape="0">
                  <a:srgbClr val="6E471D"/>
                </a:outerShdw>
              </a:effectLst>
            </a:endParaRPr>
          </a:p>
        </p:txBody>
      </p:sp>
      <p:sp>
        <p:nvSpPr>
          <p:cNvPr id="6" name="CuadroTexto 5">
            <a:extLst>
              <a:ext uri="{FF2B5EF4-FFF2-40B4-BE49-F238E27FC236}">
                <a16:creationId xmlns:a16="http://schemas.microsoft.com/office/drawing/2014/main" id="{A785716F-9418-6A81-6041-25706F7BB5A6}"/>
              </a:ext>
            </a:extLst>
          </p:cNvPr>
          <p:cNvSpPr txBox="1"/>
          <p:nvPr/>
        </p:nvSpPr>
        <p:spPr>
          <a:xfrm>
            <a:off x="87517" y="6519446"/>
            <a:ext cx="2195409" cy="338554"/>
          </a:xfrm>
          <a:prstGeom prst="rect">
            <a:avLst/>
          </a:prstGeom>
          <a:noFill/>
        </p:spPr>
        <p:txBody>
          <a:bodyPr wrap="none" rtlCol="0">
            <a:spAutoFit/>
          </a:bodyPr>
          <a:lstStyle/>
          <a:p>
            <a:r>
              <a:rPr lang="es-ES" sz="1600" b="1" dirty="0">
                <a:solidFill>
                  <a:srgbClr val="7B2807"/>
                </a:solidFill>
              </a:rPr>
              <a:t>4</a:t>
            </a:r>
            <a:r>
              <a:rPr lang="lv-LV" sz="1600" b="1" dirty="0">
                <a:solidFill>
                  <a:srgbClr val="7B2807"/>
                </a:solidFill>
              </a:rPr>
              <a:t>. tēma</a:t>
            </a:r>
            <a:r>
              <a:rPr lang="es-ES" sz="1600" b="1" dirty="0">
                <a:solidFill>
                  <a:srgbClr val="7B2807"/>
                </a:solidFill>
              </a:rPr>
              <a:t> 25</a:t>
            </a:r>
            <a:r>
              <a:rPr lang="lv-LV" sz="1600" b="1" dirty="0">
                <a:solidFill>
                  <a:srgbClr val="7B2807"/>
                </a:solidFill>
              </a:rPr>
              <a:t>. aprīlī,</a:t>
            </a:r>
            <a:r>
              <a:rPr lang="es-ES" sz="1600" b="1" dirty="0">
                <a:solidFill>
                  <a:srgbClr val="7B2807"/>
                </a:solidFill>
              </a:rPr>
              <a:t> 2026</a:t>
            </a: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46550"/>
          </a:xfrm>
          <a:prstGeom prst="rect">
            <a:avLst/>
          </a:prstGeom>
          <a:noFill/>
        </p:spPr>
        <p:txBody>
          <a:bodyPr wrap="square">
            <a:spAutoFit/>
          </a:bodyPr>
          <a:lstStyle/>
          <a:p>
            <a:pPr algn="ctr"/>
            <a:r>
              <a:rPr lang="es-ES" sz="2200" b="1" dirty="0">
                <a:solidFill>
                  <a:srgbClr val="D3E2E9"/>
                </a:solidFill>
                <a:latin typeface="Comic Sans MS" panose="030F0702030302020204" pitchFamily="66" charset="0"/>
              </a:rPr>
              <a:t>“</a:t>
            </a:r>
            <a:r>
              <a:rPr lang="lv-LV" sz="2200" b="1" dirty="0">
                <a:solidFill>
                  <a:srgbClr val="D3E2E9"/>
                </a:solidFill>
                <a:latin typeface="Comic Sans MS" panose="030F0702030302020204" pitchFamily="66" charset="0"/>
              </a:rPr>
              <a:t>Jo Dieva Vārds ir dzīvs un spēcīgs un asāks par katru abās pusēs griezīgu zobenu un spiežas dziļi iekšā, līdz kamēr pāršķir dvēseli un garu, locekļus un smadzenes, un ir domu un sirds prāta tiesnesis.</a:t>
            </a:r>
            <a:r>
              <a:rPr lang="es-ES" sz="2200" b="1" dirty="0">
                <a:solidFill>
                  <a:srgbClr val="D3E2E9"/>
                </a:solidFill>
                <a:latin typeface="Comic Sans MS" panose="030F0702030302020204" pitchFamily="66" charset="0"/>
              </a:rPr>
              <a:t>” </a:t>
            </a:r>
            <a:r>
              <a:rPr lang="es-ES" sz="1600" b="1" dirty="0">
                <a:solidFill>
                  <a:srgbClr val="D3E2E9"/>
                </a:solidFill>
                <a:latin typeface="Comic Sans MS" panose="030F0702030302020204" pitchFamily="66" charset="0"/>
              </a:rPr>
              <a:t>(</a:t>
            </a:r>
            <a:r>
              <a:rPr lang="lv-LV" sz="1600" b="1" dirty="0">
                <a:solidFill>
                  <a:srgbClr val="D3E2E9"/>
                </a:solidFill>
                <a:latin typeface="Comic Sans MS" panose="030F0702030302020204" pitchFamily="66" charset="0"/>
              </a:rPr>
              <a:t>Ebrejiem </a:t>
            </a:r>
            <a:r>
              <a:rPr lang="es-ES" sz="1600" b="1" dirty="0">
                <a:solidFill>
                  <a:srgbClr val="D3E2E9"/>
                </a:solidFill>
                <a:latin typeface="Comic Sans MS" panose="030F0702030302020204" pitchFamily="66" charset="0"/>
              </a:rPr>
              <a:t>4:12)</a:t>
            </a:r>
            <a:endParaRPr lang="es-ES" sz="2000" b="1" dirty="0">
              <a:solidFill>
                <a:srgbClr val="D3E2E9"/>
              </a:solidFill>
              <a:latin typeface="Comic Sans MS" panose="030F0702030302020204" pitchFamily="66" charset="0"/>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616066790"/>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015663"/>
          </a:xfrm>
          <a:prstGeom prst="rect">
            <a:avLst/>
          </a:prstGeom>
          <a:noFill/>
        </p:spPr>
        <p:txBody>
          <a:bodyPr wrap="square" rtlCol="0">
            <a:spAutoFit/>
          </a:bodyPr>
          <a:lstStyle/>
          <a:p>
            <a:pPr>
              <a:spcBef>
                <a:spcPts val="600"/>
              </a:spcBef>
            </a:pPr>
            <a:r>
              <a:rPr lang="lv-LV" sz="2000" b="1" dirty="0"/>
              <a:t>Bībele ir vispārdotākā grāmata pasaulē, un tās pārdošanas apjoms ir pieckārt lielāks nekā otrajai vietai sarakstā. Taču tā nav bijis vienmēr.</a:t>
            </a:r>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3622207" cy="1938992"/>
          </a:xfrm>
          <a:prstGeom prst="rect">
            <a:avLst/>
          </a:prstGeom>
          <a:noFill/>
        </p:spPr>
        <p:txBody>
          <a:bodyPr wrap="square">
            <a:spAutoFit/>
          </a:bodyPr>
          <a:lstStyle/>
          <a:p>
            <a:pPr>
              <a:spcBef>
                <a:spcPts val="600"/>
              </a:spcBef>
            </a:pPr>
            <a:r>
              <a:rPr lang="lv-LV" sz="2000" b="1" dirty="0"/>
              <a:t>Ja nebūtu Dieva īpašās aizsardzības, Bībele jau sen būtu pazudusi. Kāpēc? Kas šajā grāmatā ir tik īpašs, ka to vienlaikus tik ļoti mīl un tik ļoti ienīst?</a:t>
            </a:r>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6745356" cy="1015663"/>
          </a:xfrm>
          <a:prstGeom prst="rect">
            <a:avLst/>
          </a:prstGeom>
          <a:noFill/>
        </p:spPr>
        <p:txBody>
          <a:bodyPr wrap="square">
            <a:spAutoFit/>
          </a:bodyPr>
          <a:lstStyle/>
          <a:p>
            <a:pPr lvl="0">
              <a:spcBef>
                <a:spcPts val="600"/>
              </a:spcBef>
              <a:defRPr/>
            </a:pPr>
            <a:r>
              <a:rPr lang="lv-LV" sz="2000" b="1" dirty="0">
                <a:solidFill>
                  <a:prstClr val="black"/>
                </a:solidFill>
              </a:rPr>
              <a:t>Bija laiks, kad Bībeles glabāšana, lasīšana vai pat runāšana par to varēja būt iemesls ieslodzīšanai, spīdzināšanai un pat nāvei.</a:t>
            </a: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29817"/>
            <a:ext cx="12192000" cy="769441"/>
          </a:xfrm>
          <a:prstGeom prst="rect">
            <a:avLst/>
          </a:prstGeom>
          <a:noFill/>
        </p:spPr>
        <p:txBody>
          <a:bodyPr wrap="square">
            <a:spAutoFit/>
          </a:bodyPr>
          <a:lstStyle/>
          <a:p>
            <a:pPr algn="ctr"/>
            <a:r>
              <a:rPr lang="es-ES"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BĪBELES IENAIDNIEKS</a:t>
            </a: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6097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lv-LV"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„Un ņemiet […] Gara zobenu, tas ir Dieva Vārdu“ </a:t>
            </a:r>
            <a:r>
              <a:rPr lang="lv-LV" sz="16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(Efeziešiem 6:17)</a:t>
            </a:r>
          </a:p>
        </p:txBody>
      </p:sp>
      <p:sp>
        <p:nvSpPr>
          <p:cNvPr id="6" name="CuadroTexto 5">
            <a:extLst>
              <a:ext uri="{FF2B5EF4-FFF2-40B4-BE49-F238E27FC236}">
                <a16:creationId xmlns:a16="http://schemas.microsoft.com/office/drawing/2014/main" id="{1530E08A-E351-66BD-5CF9-AAACA47BBC5F}"/>
              </a:ext>
            </a:extLst>
          </p:cNvPr>
          <p:cNvSpPr txBox="1"/>
          <p:nvPr/>
        </p:nvSpPr>
        <p:spPr>
          <a:xfrm>
            <a:off x="215763" y="1080054"/>
            <a:ext cx="6848328" cy="707886"/>
          </a:xfrm>
          <a:prstGeom prst="rect">
            <a:avLst/>
          </a:prstGeom>
          <a:noFill/>
        </p:spPr>
        <p:txBody>
          <a:bodyPr wrap="square" rtlCol="0">
            <a:spAutoFit/>
          </a:bodyPr>
          <a:lstStyle/>
          <a:p>
            <a:pPr>
              <a:spcBef>
                <a:spcPts val="600"/>
              </a:spcBef>
            </a:pPr>
            <a:r>
              <a:rPr lang="lv-LV" sz="2000" b="1" dirty="0"/>
              <a:t>Padomā par to, ko spēj Dieva Vārds: radīt un dot dzīvību (Ps. 33:6) vai arī augšāmcelt mirušos (Jņ. 5:28-29).</a:t>
            </a:r>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542211" y="5825205"/>
            <a:ext cx="8610033" cy="1015663"/>
          </a:xfrm>
          <a:prstGeom prst="rect">
            <a:avLst/>
          </a:prstGeom>
          <a:noFill/>
        </p:spPr>
        <p:txBody>
          <a:bodyPr wrap="square">
            <a:spAutoFit/>
          </a:bodyPr>
          <a:lstStyle/>
          <a:p>
            <a:pPr>
              <a:spcBef>
                <a:spcPts val="600"/>
              </a:spcBef>
            </a:pPr>
            <a:r>
              <a:rPr lang="lv-LV" sz="2000" b="1" dirty="0"/>
              <a:t>Vai es ļaušu viņam palikt nesodītam? Vai es neatradīšu kādu brīdi savā dienas kārtībā, lai lasītu Bībeli? Tās lasīšana pārveido un padara mūs stiprus cīņā pret vislielāko ienaidnieku – sātanu.</a:t>
            </a:r>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74571" y="3503209"/>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42211" y="3320158"/>
            <a:ext cx="5025332" cy="2554545"/>
          </a:xfrm>
          <a:prstGeom prst="rect">
            <a:avLst/>
          </a:prstGeom>
          <a:noFill/>
        </p:spPr>
        <p:txBody>
          <a:bodyPr wrap="square">
            <a:spAutoFit/>
          </a:bodyPr>
          <a:lstStyle/>
          <a:p>
            <a:pPr>
              <a:spcBef>
                <a:spcPts val="600"/>
              </a:spcBef>
            </a:pPr>
            <a:r>
              <a:rPr lang="lv-LV" sz="2000" b="1" dirty="0"/>
              <a:t>Sātans zina, ka ir bezspēcīgs pret Bībeles spēku. Tāpēc viņš to ir mēģinājis fiziski iznīcināt. Viņam tas neizdevās, jo Bībeles biedrības sāka izplatīt tūkstošiem eksemplāru. Pēc tam viņš mēģināja to diskreditēt, izmantojot augsto kritiku. Tagad viņš cenšas mums liegt to lasīt, aizņemot mūsu laiku ar visu ko citu.</a:t>
            </a:r>
          </a:p>
        </p:txBody>
      </p:sp>
      <p:sp>
        <p:nvSpPr>
          <p:cNvPr id="24" name="CuadroTexto 23">
            <a:extLst>
              <a:ext uri="{FF2B5EF4-FFF2-40B4-BE49-F238E27FC236}">
                <a16:creationId xmlns:a16="http://schemas.microsoft.com/office/drawing/2014/main" id="{5CB41429-D689-0E74-89C6-252AFD3BF734}"/>
              </a:ext>
            </a:extLst>
          </p:cNvPr>
          <p:cNvSpPr txBox="1"/>
          <p:nvPr/>
        </p:nvSpPr>
        <p:spPr>
          <a:xfrm>
            <a:off x="218541" y="2046218"/>
            <a:ext cx="6848327" cy="1015663"/>
          </a:xfrm>
          <a:prstGeom prst="rect">
            <a:avLst/>
          </a:prstGeom>
          <a:noFill/>
        </p:spPr>
        <p:txBody>
          <a:bodyPr wrap="square">
            <a:spAutoFit/>
          </a:bodyPr>
          <a:lstStyle/>
          <a:p>
            <a:pPr lvl="0">
              <a:spcBef>
                <a:spcPts val="600"/>
              </a:spcBef>
              <a:defRPr/>
            </a:pPr>
            <a:r>
              <a:rPr lang="es-ES" sz="2000" b="1" dirty="0" err="1">
                <a:solidFill>
                  <a:prstClr val="black"/>
                </a:solidFill>
              </a:rPr>
              <a:t>Ko</a:t>
            </a:r>
            <a:r>
              <a:rPr lang="es-ES" sz="2000" b="1" dirty="0">
                <a:solidFill>
                  <a:prstClr val="black"/>
                </a:solidFill>
              </a:rPr>
              <a:t> </a:t>
            </a:r>
            <a:r>
              <a:rPr lang="es-ES" sz="2000" b="1" dirty="0" err="1">
                <a:solidFill>
                  <a:prstClr val="black"/>
                </a:solidFill>
              </a:rPr>
              <a:t>spēj</a:t>
            </a:r>
            <a:r>
              <a:rPr lang="es-ES" sz="2000" b="1" dirty="0">
                <a:solidFill>
                  <a:prstClr val="black"/>
                </a:solidFill>
              </a:rPr>
              <a:t> </a:t>
            </a:r>
            <a:r>
              <a:rPr lang="es-ES" sz="2000" b="1" dirty="0" err="1">
                <a:solidFill>
                  <a:prstClr val="black"/>
                </a:solidFill>
              </a:rPr>
              <a:t>Bībele</a:t>
            </a:r>
            <a:r>
              <a:rPr lang="es-ES" sz="2000" b="1" dirty="0">
                <a:solidFill>
                  <a:prstClr val="black"/>
                </a:solidFill>
              </a:rPr>
              <a:t>, </a:t>
            </a:r>
            <a:r>
              <a:rPr lang="es-ES" sz="2000" b="1" dirty="0" err="1">
                <a:solidFill>
                  <a:prstClr val="black"/>
                </a:solidFill>
              </a:rPr>
              <a:t>Dieva</a:t>
            </a:r>
            <a:r>
              <a:rPr lang="es-ES" sz="2000" b="1" dirty="0">
                <a:solidFill>
                  <a:prstClr val="black"/>
                </a:solidFill>
              </a:rPr>
              <a:t> </a:t>
            </a:r>
            <a:r>
              <a:rPr lang="es-ES" sz="2000" b="1" dirty="0" err="1">
                <a:solidFill>
                  <a:prstClr val="black"/>
                </a:solidFill>
              </a:rPr>
              <a:t>rakstītais</a:t>
            </a:r>
            <a:r>
              <a:rPr lang="es-ES" sz="2000" b="1" dirty="0">
                <a:solidFill>
                  <a:prstClr val="black"/>
                </a:solidFill>
              </a:rPr>
              <a:t> </a:t>
            </a:r>
            <a:r>
              <a:rPr lang="es-ES" sz="2000" b="1" dirty="0" err="1">
                <a:solidFill>
                  <a:prstClr val="black"/>
                </a:solidFill>
              </a:rPr>
              <a:t>Vārds</a:t>
            </a:r>
            <a:r>
              <a:rPr lang="es-ES" sz="2000" b="1" dirty="0">
                <a:solidFill>
                  <a:prstClr val="black"/>
                </a:solidFill>
              </a:rPr>
              <a:t>? </a:t>
            </a:r>
            <a:r>
              <a:rPr lang="es-ES" sz="2000" b="1" dirty="0" err="1">
                <a:solidFill>
                  <a:prstClr val="black"/>
                </a:solidFill>
              </a:rPr>
              <a:t>Tai</a:t>
            </a:r>
            <a:r>
              <a:rPr lang="es-ES" sz="2000" b="1" dirty="0">
                <a:solidFill>
                  <a:prstClr val="black"/>
                </a:solidFill>
              </a:rPr>
              <a:t> ir </a:t>
            </a:r>
            <a:r>
              <a:rPr lang="es-ES" sz="2000" b="1" dirty="0" err="1">
                <a:solidFill>
                  <a:prstClr val="black"/>
                </a:solidFill>
              </a:rPr>
              <a:t>spēks</a:t>
            </a:r>
            <a:r>
              <a:rPr lang="es-ES" sz="2000" b="1" dirty="0">
                <a:solidFill>
                  <a:prstClr val="black"/>
                </a:solidFill>
              </a:rPr>
              <a:t> </a:t>
            </a:r>
            <a:r>
              <a:rPr lang="es-ES" sz="2000" b="1" dirty="0" err="1">
                <a:solidFill>
                  <a:prstClr val="black"/>
                </a:solidFill>
              </a:rPr>
              <a:t>mūs</a:t>
            </a:r>
            <a:r>
              <a:rPr lang="es-ES" sz="2000" b="1" dirty="0">
                <a:solidFill>
                  <a:prstClr val="black"/>
                </a:solidFill>
              </a:rPr>
              <a:t> </a:t>
            </a:r>
            <a:r>
              <a:rPr lang="es-ES" sz="2000" b="1" dirty="0" err="1">
                <a:solidFill>
                  <a:prstClr val="black"/>
                </a:solidFill>
              </a:rPr>
              <a:t>aizstāvēt</a:t>
            </a:r>
            <a:r>
              <a:rPr lang="es-ES" sz="2000" b="1" dirty="0">
                <a:solidFill>
                  <a:prstClr val="black"/>
                </a:solidFill>
              </a:rPr>
              <a:t> (Ef. 6:17b) un </a:t>
            </a:r>
            <a:r>
              <a:rPr lang="es-ES" sz="2000" b="1" dirty="0" err="1">
                <a:solidFill>
                  <a:prstClr val="black"/>
                </a:solidFill>
              </a:rPr>
              <a:t>pārveidot</a:t>
            </a:r>
            <a:r>
              <a:rPr lang="es-ES" sz="2000" b="1" dirty="0">
                <a:solidFill>
                  <a:prstClr val="black"/>
                </a:solidFill>
              </a:rPr>
              <a:t> (</a:t>
            </a:r>
            <a:r>
              <a:rPr lang="es-ES" sz="2000" b="1" dirty="0" err="1">
                <a:solidFill>
                  <a:prstClr val="black"/>
                </a:solidFill>
              </a:rPr>
              <a:t>Ebr</a:t>
            </a:r>
            <a:r>
              <a:rPr lang="es-ES" sz="2000" b="1" dirty="0">
                <a:solidFill>
                  <a:prstClr val="black"/>
                </a:solidFill>
              </a:rPr>
              <a:t>. 4:12). </a:t>
            </a:r>
            <a:r>
              <a:rPr lang="es-ES" sz="2000" b="1" dirty="0" err="1">
                <a:solidFill>
                  <a:prstClr val="black"/>
                </a:solidFill>
              </a:rPr>
              <a:t>Jēzus</a:t>
            </a:r>
            <a:r>
              <a:rPr lang="es-ES" sz="2000" b="1" dirty="0">
                <a:solidFill>
                  <a:prstClr val="black"/>
                </a:solidFill>
              </a:rPr>
              <a:t> </a:t>
            </a:r>
            <a:r>
              <a:rPr lang="es-ES" sz="2000" b="1" dirty="0" err="1">
                <a:solidFill>
                  <a:prstClr val="black"/>
                </a:solidFill>
              </a:rPr>
              <a:t>izmantoja</a:t>
            </a:r>
            <a:r>
              <a:rPr lang="es-ES" sz="2000" b="1" dirty="0">
                <a:solidFill>
                  <a:prstClr val="black"/>
                </a:solidFill>
              </a:rPr>
              <a:t> </a:t>
            </a:r>
            <a:r>
              <a:rPr lang="es-ES" sz="2000" b="1" dirty="0" err="1">
                <a:solidFill>
                  <a:prstClr val="black"/>
                </a:solidFill>
              </a:rPr>
              <a:t>Bībeli</a:t>
            </a:r>
            <a:r>
              <a:rPr lang="es-ES" sz="2000" b="1" dirty="0">
                <a:solidFill>
                  <a:prstClr val="black"/>
                </a:solidFill>
              </a:rPr>
              <a:t>, </a:t>
            </a:r>
            <a:r>
              <a:rPr lang="es-ES" sz="2000" b="1" dirty="0" err="1">
                <a:solidFill>
                  <a:prstClr val="black"/>
                </a:solidFill>
              </a:rPr>
              <a:t>lai</a:t>
            </a:r>
            <a:r>
              <a:rPr lang="es-ES" sz="2000" b="1" dirty="0">
                <a:solidFill>
                  <a:prstClr val="black"/>
                </a:solidFill>
              </a:rPr>
              <a:t> </a:t>
            </a:r>
            <a:r>
              <a:rPr lang="es-ES" sz="2000" b="1" dirty="0" err="1">
                <a:solidFill>
                  <a:prstClr val="black"/>
                </a:solidFill>
              </a:rPr>
              <a:t>aizstāvētos</a:t>
            </a:r>
            <a:r>
              <a:rPr lang="es-ES" sz="2000" b="1" dirty="0">
                <a:solidFill>
                  <a:prstClr val="black"/>
                </a:solidFill>
              </a:rPr>
              <a:t> </a:t>
            </a:r>
            <a:r>
              <a:rPr lang="es-ES" sz="2000" b="1" dirty="0" err="1">
                <a:solidFill>
                  <a:prstClr val="black"/>
                </a:solidFill>
              </a:rPr>
              <a:t>pret</a:t>
            </a:r>
            <a:r>
              <a:rPr lang="es-ES" sz="2000" b="1" dirty="0">
                <a:solidFill>
                  <a:prstClr val="black"/>
                </a:solidFill>
              </a:rPr>
              <a:t> </a:t>
            </a:r>
            <a:r>
              <a:rPr lang="es-ES" sz="2000" b="1" dirty="0" err="1">
                <a:solidFill>
                  <a:prstClr val="black"/>
                </a:solidFill>
              </a:rPr>
              <a:t>kārdinājumiem</a:t>
            </a:r>
            <a:r>
              <a:rPr lang="es-ES" sz="2000" b="1" dirty="0">
                <a:solidFill>
                  <a:prstClr val="black"/>
                </a:solidFill>
              </a:rPr>
              <a:t> (Mt. 4:4, 7, 10).</a:t>
            </a: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lv-LV" sz="3600" dirty="0">
                <a:ln w="0"/>
                <a:solidFill>
                  <a:schemeClr val="bg1"/>
                </a:solidFill>
                <a:effectLst>
                  <a:outerShdw blurRad="38100" dist="19050" dir="2700000" algn="tl" rotWithShape="0">
                    <a:schemeClr val="dk1">
                      <a:alpha val="40000"/>
                    </a:schemeClr>
                  </a:outerShdw>
                </a:effectLst>
                <a:highlight>
                  <a:srgbClr val="008000"/>
                </a:highlight>
              </a:rPr>
              <a:t>PAREIZI </a:t>
            </a:r>
            <a:r>
              <a:rPr lang="lv-LV" sz="3600" b="1" dirty="0">
                <a:ln w="0"/>
                <a:effectLst>
                  <a:outerShdw blurRad="38100" dist="19050" dir="2700000" algn="tl" rotWithShape="0">
                    <a:schemeClr val="accent6"/>
                  </a:outerShdw>
                </a:effectLst>
              </a:rPr>
              <a:t> UN</a:t>
            </a:r>
            <a:r>
              <a:rPr lang="es-ES" sz="3600" dirty="0">
                <a:ln w="0"/>
                <a:effectLst>
                  <a:outerShdw blurRad="38100" dist="19050" dir="2700000" algn="tl" rotWithShape="0">
                    <a:schemeClr val="dk1">
                      <a:alpha val="40000"/>
                    </a:schemeClr>
                  </a:outerShdw>
                </a:effectLst>
              </a:rPr>
              <a:t> </a:t>
            </a:r>
            <a:r>
              <a:rPr lang="es-ES" sz="3600" dirty="0">
                <a:ln w="0"/>
                <a:solidFill>
                  <a:schemeClr val="bg1"/>
                </a:solidFill>
                <a:effectLst>
                  <a:outerShdw blurRad="38100" dist="19050" dir="2700000" algn="tl" rotWithShape="0">
                    <a:schemeClr val="dk1">
                      <a:alpha val="40000"/>
                    </a:schemeClr>
                  </a:outerShdw>
                </a:effectLst>
                <a:highlight>
                  <a:srgbClr val="800000"/>
                </a:highlight>
              </a:rPr>
              <a:t>N</a:t>
            </a:r>
            <a:r>
              <a:rPr lang="lv-LV" sz="3600" dirty="0">
                <a:ln w="0"/>
                <a:solidFill>
                  <a:schemeClr val="bg1"/>
                </a:solidFill>
                <a:effectLst>
                  <a:outerShdw blurRad="38100" dist="19050" dir="2700000" algn="tl" rotWithShape="0">
                    <a:schemeClr val="dk1">
                      <a:alpha val="40000"/>
                    </a:schemeClr>
                  </a:outerShdw>
                </a:effectLst>
                <a:highlight>
                  <a:srgbClr val="800000"/>
                </a:highlight>
              </a:rPr>
              <a:t>EPAREIZI</a:t>
            </a:r>
            <a:r>
              <a:rPr lang="lv-LV" sz="3600" b="1" dirty="0">
                <a:ln w="0"/>
                <a:effectLst>
                  <a:outerShdw blurRad="38100" dist="19050" dir="2700000" algn="tl" rotWithShape="0">
                    <a:schemeClr val="accent6"/>
                  </a:outerShdw>
                </a:effectLst>
              </a:rPr>
              <a:t> VEIDI, KĀ LASĪT BĪBELI</a:t>
            </a:r>
            <a:endParaRPr lang="es-ES" sz="3600" b="1" dirty="0">
              <a:ln w="0"/>
              <a:effectLst>
                <a:outerShdw blurRad="38100" dist="19050" dir="2700000" algn="tl" rotWithShape="0">
                  <a:schemeClr val="accent6"/>
                </a:outerShdw>
              </a:effectLst>
            </a:endParaRP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rgbClr val="7030A0"/>
                </a:solidFill>
                <a:latin typeface="Comic Sans MS" panose="030F0702030302020204" pitchFamily="66" charset="0"/>
              </a:rPr>
              <a:t>„Centies būt Dieva acīs krietns darbinieks, kam nav ko kaunēties un kas pareizi māca patiesības Vārdu “ </a:t>
            </a:r>
            <a:r>
              <a:rPr lang="lv-LV" sz="1600" b="1" dirty="0">
                <a:solidFill>
                  <a:srgbClr val="7030A0"/>
                </a:solidFill>
                <a:latin typeface="Comic Sans MS" panose="030F0702030302020204" pitchFamily="66" charset="0"/>
              </a:rPr>
              <a:t>(2.Tim. 2:15)</a:t>
            </a: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577803827"/>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693334" y="4832125"/>
            <a:ext cx="6805329" cy="1015663"/>
          </a:xfrm>
          <a:prstGeom prst="rect">
            <a:avLst/>
          </a:prstGeom>
          <a:noFill/>
        </p:spPr>
        <p:txBody>
          <a:bodyPr wrap="square" rtlCol="0">
            <a:spAutoFit/>
          </a:bodyPr>
          <a:lstStyle/>
          <a:p>
            <a:pPr>
              <a:spcBef>
                <a:spcPts val="600"/>
              </a:spcBef>
            </a:pPr>
            <a:r>
              <a:rPr lang="lv-LV" sz="2000" b="1" dirty="0"/>
              <a:t>Bībeles pētīšanai jābūt racionālai, taču prātam jāpakļaujas Svētā Gara spēkam, lai mēs varētu pareizi izprast Bībeles vēstījumu.</a:t>
            </a:r>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693333" y="5859434"/>
            <a:ext cx="6703080" cy="1015663"/>
          </a:xfrm>
          <a:prstGeom prst="rect">
            <a:avLst/>
          </a:prstGeom>
          <a:noFill/>
        </p:spPr>
        <p:txBody>
          <a:bodyPr wrap="square">
            <a:spAutoFit/>
          </a:bodyPr>
          <a:lstStyle/>
          <a:p>
            <a:pPr>
              <a:spcBef>
                <a:spcPts val="600"/>
              </a:spcBef>
            </a:pPr>
            <a:r>
              <a:rPr lang="lv-LV" sz="2000" b="1" noProof="0" dirty="0"/>
              <a:t>Kāpēc? Tāpēc, ka mūsu saprāts ir ierobežots un ne vienmēr uzticams. Tāpēc, studējot Bībeli, mums jāmeklē tās Autora gudrība.</a:t>
            </a:r>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KAS IR BĪBELE?</a:t>
            </a: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138773"/>
          </a:xfrm>
          <a:prstGeom prst="rect">
            <a:avLst/>
          </a:prstGeom>
          <a:noFill/>
        </p:spPr>
        <p:txBody>
          <a:bodyPr wrap="square">
            <a:spAutoFit/>
          </a:bodyPr>
          <a:lstStyle/>
          <a:p>
            <a:pPr algn="ct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Tavā</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Vārdā</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ir </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ietverta</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patiesība</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visi</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Tavi</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likumi</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ir </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mūžīgi</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un </a:t>
            </a:r>
            <a:r>
              <a:rPr lang="es-ES"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taisnīgi</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a:t>
            </a:r>
            <a:endParaRPr lang="lv-LV"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a:p>
            <a:pPr algn="ct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r>
              <a:rPr lang="lv-LV"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Ps. </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119:160 </a:t>
            </a:r>
            <a:r>
              <a:rPr lang="es-ES" sz="11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DHHe</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endParaRPr lang="es-ES" sz="11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323439"/>
          </a:xfrm>
          <a:prstGeom prst="rect">
            <a:avLst/>
          </a:prstGeom>
          <a:noFill/>
        </p:spPr>
        <p:txBody>
          <a:bodyPr wrap="square" rtlCol="0">
            <a:spAutoFit/>
          </a:bodyPr>
          <a:lstStyle/>
          <a:p>
            <a:pPr>
              <a:spcBef>
                <a:spcPts val="600"/>
              </a:spcBef>
            </a:pPr>
            <a:r>
              <a:rPr lang="lv-LV" sz="2000" b="1" noProof="0" dirty="0">
                <a:solidFill>
                  <a:schemeClr val="bg1"/>
                </a:solidFill>
                <a:effectLst>
                  <a:glow rad="127000">
                    <a:srgbClr val="501F1A"/>
                  </a:glow>
                  <a:outerShdw blurRad="38100" dist="38100" dir="2700000" algn="tl">
                    <a:srgbClr val="000000"/>
                  </a:outerShdw>
                </a:effectLst>
              </a:rPr>
              <a:t>Mūsu sabiedrībā un pat kristiešu aprindās pastāv doma, ka patiesība ir relatīva, ka nav patiesības, kas laika gaitā paliek nemainīgi  nemainīga.</a:t>
            </a: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523393"/>
            <a:ext cx="5415196" cy="1938992"/>
          </a:xfrm>
          <a:prstGeom prst="rect">
            <a:avLst/>
          </a:prstGeom>
          <a:noFill/>
        </p:spPr>
        <p:txBody>
          <a:bodyPr wrap="square">
            <a:spAutoFit/>
          </a:bodyPr>
          <a:lstStyle/>
          <a:p>
            <a:pPr>
              <a:spcBef>
                <a:spcPts val="600"/>
              </a:spcBef>
            </a:pPr>
            <a:r>
              <a:rPr lang="lv-LV" sz="2000" b="1" dirty="0">
                <a:solidFill>
                  <a:schemeClr val="bg1"/>
                </a:solidFill>
                <a:effectLst>
                  <a:glow rad="127000">
                    <a:srgbClr val="501F1A"/>
                  </a:glow>
                  <a:outerShdw blurRad="38100" dist="38100" dir="2700000" algn="tl">
                    <a:srgbClr val="000000"/>
                  </a:outerShdw>
                </a:effectLst>
              </a:rPr>
              <a:t>Jebkurš apgalvojums, jebkura patiesība ir jāpārbauda, salīdzinot ar Bībeli. Ja pastāv pretruna starp to, ko mēs uzskatām par patiesību, un to, ko apgalvo Bībele, ir divas iespējas: vai nu mēs kļūdāmies, vai arī nepareizi interpretējam Bībeli.</a:t>
            </a: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6943725" cy="1938992"/>
          </a:xfrm>
          <a:prstGeom prst="rect">
            <a:avLst/>
          </a:prstGeom>
          <a:noFill/>
        </p:spPr>
        <p:txBody>
          <a:bodyPr wrap="square">
            <a:spAutoFit/>
          </a:bodyPr>
          <a:lstStyle/>
          <a:p>
            <a:pPr>
              <a:spcBef>
                <a:spcPts val="600"/>
              </a:spcBef>
            </a:pPr>
            <a:r>
              <a:rPr lang="lv-LV" sz="2000" b="1" dirty="0">
                <a:solidFill>
                  <a:schemeClr val="bg1"/>
                </a:solidFill>
                <a:effectLst>
                  <a:glow rad="127000">
                    <a:srgbClr val="501F1A"/>
                  </a:glow>
                  <a:outerShdw blurRad="38100" dist="38100" dir="2700000" algn="tl">
                    <a:srgbClr val="000000"/>
                  </a:outerShdw>
                </a:effectLst>
              </a:rPr>
              <a:t>Tomēr Bībele – kā Dieva Vārds </a:t>
            </a:r>
            <a:r>
              <a:rPr lang="es-ES" sz="2000" b="1" dirty="0">
                <a:solidFill>
                  <a:schemeClr val="bg1"/>
                </a:solidFill>
                <a:effectLst>
                  <a:glow rad="127000">
                    <a:srgbClr val="501F1A"/>
                  </a:glow>
                  <a:outerShdw blurRad="38100" dist="38100" dir="2700000" algn="tl">
                    <a:srgbClr val="000000"/>
                  </a:outerShdw>
                </a:effectLst>
              </a:rPr>
              <a:t>–</a:t>
            </a:r>
            <a:r>
              <a:rPr lang="lv-LV" sz="2000" b="1" dirty="0">
                <a:solidFill>
                  <a:schemeClr val="bg1"/>
                </a:solidFill>
                <a:effectLst>
                  <a:glow rad="127000">
                    <a:srgbClr val="501F1A"/>
                  </a:glow>
                  <a:outerShdw blurRad="38100" dist="38100" dir="2700000" algn="tl">
                    <a:srgbClr val="000000"/>
                  </a:outerShdw>
                </a:effectLst>
              </a:rPr>
              <a:t>apstiprina, ka tajā ir </a:t>
            </a:r>
            <a:r>
              <a:rPr lang="lv-LV" sz="2000" b="1" dirty="0">
                <a:solidFill>
                  <a:schemeClr val="accent4">
                    <a:lumMod val="40000"/>
                    <a:lumOff val="60000"/>
                  </a:schemeClr>
                </a:solidFill>
                <a:effectLst>
                  <a:glow rad="127000">
                    <a:srgbClr val="501F1A"/>
                  </a:glow>
                  <a:outerShdw blurRad="38100" dist="38100" dir="2700000" algn="tl">
                    <a:srgbClr val="000000"/>
                  </a:outerShdw>
                </a:effectLst>
              </a:rPr>
              <a:t>absoūta patiesība</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 </a:t>
            </a:r>
            <a:r>
              <a:rPr lang="es-ES" sz="2000" b="1" dirty="0">
                <a:solidFill>
                  <a:schemeClr val="bg1"/>
                </a:solidFill>
                <a:effectLst>
                  <a:glow rad="127000">
                    <a:srgbClr val="501F1A"/>
                  </a:glow>
                  <a:outerShdw blurRad="38100" dist="38100" dir="2700000" algn="tl">
                    <a:srgbClr val="000000"/>
                  </a:outerShdw>
                </a:effectLst>
              </a:rPr>
              <a:t>(</a:t>
            </a:r>
            <a:r>
              <a:rPr lang="lv-LV" sz="2000" b="1" dirty="0">
                <a:solidFill>
                  <a:schemeClr val="bg1"/>
                </a:solidFill>
                <a:effectLst>
                  <a:glow rad="127000">
                    <a:srgbClr val="501F1A"/>
                  </a:glow>
                  <a:outerShdw blurRad="38100" dist="38100" dir="2700000" algn="tl">
                    <a:srgbClr val="000000"/>
                  </a:outerShdw>
                </a:effectLst>
              </a:rPr>
              <a:t>Ps. </a:t>
            </a:r>
            <a:r>
              <a:rPr lang="es-ES" sz="2000" b="1" dirty="0">
                <a:solidFill>
                  <a:schemeClr val="bg1"/>
                </a:solidFill>
                <a:effectLst>
                  <a:glow rad="127000">
                    <a:srgbClr val="501F1A"/>
                  </a:glow>
                  <a:outerShdw blurRad="38100" dist="38100" dir="2700000" algn="tl">
                    <a:srgbClr val="000000"/>
                  </a:outerShdw>
                </a:effectLst>
              </a:rPr>
              <a:t>119:160; J</a:t>
            </a:r>
            <a:r>
              <a:rPr lang="lv-LV" sz="2000" b="1" dirty="0">
                <a:solidFill>
                  <a:schemeClr val="bg1"/>
                </a:solidFill>
                <a:effectLst>
                  <a:glow rad="127000">
                    <a:srgbClr val="501F1A"/>
                  </a:glow>
                  <a:outerShdw blurRad="38100" dist="38100" dir="2700000" algn="tl">
                    <a:srgbClr val="000000"/>
                  </a:outerShdw>
                </a:effectLst>
              </a:rPr>
              <a:t>ņ</a:t>
            </a:r>
            <a:r>
              <a:rPr lang="es-ES" sz="2000" b="1" dirty="0">
                <a:solidFill>
                  <a:schemeClr val="bg1"/>
                </a:solidFill>
                <a:effectLst>
                  <a:glow rad="127000">
                    <a:srgbClr val="501F1A"/>
                  </a:glow>
                  <a:outerShdw blurRad="38100" dist="38100" dir="2700000" algn="tl">
                    <a:srgbClr val="000000"/>
                  </a:outerShdw>
                </a:effectLst>
              </a:rPr>
              <a:t>. 17:17; </a:t>
            </a:r>
            <a:r>
              <a:rPr lang="lv-LV" sz="2000" b="1" dirty="0">
                <a:solidFill>
                  <a:schemeClr val="bg1"/>
                </a:solidFill>
                <a:effectLst>
                  <a:glow rad="127000">
                    <a:srgbClr val="501F1A"/>
                  </a:glow>
                  <a:outerShdw blurRad="38100" dist="38100" dir="2700000" algn="tl">
                    <a:srgbClr val="000000"/>
                  </a:outerShdw>
                </a:effectLst>
              </a:rPr>
              <a:t>Jēk</a:t>
            </a:r>
            <a:r>
              <a:rPr lang="es-ES" sz="2000" b="1" dirty="0">
                <a:solidFill>
                  <a:schemeClr val="bg1"/>
                </a:solidFill>
                <a:effectLst>
                  <a:glow rad="127000">
                    <a:srgbClr val="501F1A"/>
                  </a:glow>
                  <a:outerShdw blurRad="38100" dist="38100" dir="2700000" algn="tl">
                    <a:srgbClr val="000000"/>
                  </a:outerShdw>
                </a:effectLst>
              </a:rPr>
              <a:t>. 1:18). </a:t>
            </a:r>
            <a:r>
              <a:rPr lang="lv-LV" sz="2000" b="1" dirty="0">
                <a:solidFill>
                  <a:schemeClr val="bg1"/>
                </a:solidFill>
                <a:effectLst>
                  <a:glow rad="127000">
                    <a:srgbClr val="501F1A"/>
                  </a:glow>
                  <a:outerShdw blurRad="38100" dist="38100" dir="2700000" algn="tl">
                    <a:srgbClr val="000000"/>
                  </a:outerShdw>
                </a:effectLst>
              </a:rPr>
              <a:t>Tā apstiprina, ka ir </a:t>
            </a:r>
            <a:r>
              <a:rPr lang="lv-LV" sz="2000" b="1" dirty="0">
                <a:solidFill>
                  <a:schemeClr val="accent4">
                    <a:lumMod val="40000"/>
                    <a:lumOff val="60000"/>
                  </a:schemeClr>
                </a:solidFill>
                <a:effectLst>
                  <a:glow rad="127000">
                    <a:srgbClr val="501F1A"/>
                  </a:glow>
                  <a:outerShdw blurRad="38100" dist="38100" dir="2700000" algn="tl">
                    <a:srgbClr val="000000"/>
                  </a:outerShdw>
                </a:effectLst>
              </a:rPr>
              <a:t>tīra</a:t>
            </a:r>
            <a:r>
              <a:rPr lang="es-ES" sz="2000" b="1" dirty="0">
                <a:solidFill>
                  <a:schemeClr val="bg1"/>
                </a:solidFill>
                <a:effectLst>
                  <a:glow rad="127000">
                    <a:srgbClr val="501F1A"/>
                  </a:glow>
                  <a:outerShdw blurRad="38100" dist="38100" dir="2700000" algn="tl">
                    <a:srgbClr val="000000"/>
                  </a:outerShdw>
                </a:effectLst>
              </a:rPr>
              <a:t>,</a:t>
            </a:r>
            <a:r>
              <a:rPr lang="lv-LV" sz="2000" b="1" dirty="0">
                <a:solidFill>
                  <a:schemeClr val="bg1"/>
                </a:solidFill>
                <a:effectLst>
                  <a:glow rad="127000">
                    <a:srgbClr val="501F1A"/>
                  </a:glow>
                  <a:outerShdw blurRad="38100" dist="38100" dir="2700000" algn="tl">
                    <a:srgbClr val="000000"/>
                  </a:outerShdw>
                </a:effectLst>
              </a:rPr>
              <a:t> un ir kā </a:t>
            </a:r>
            <a:r>
              <a:rPr lang="es-ES" sz="2000" b="1" dirty="0">
                <a:solidFill>
                  <a:schemeClr val="bg1"/>
                </a:solidFill>
                <a:effectLst>
                  <a:glow rad="127000">
                    <a:srgbClr val="501F1A"/>
                  </a:glow>
                  <a:outerShdw blurRad="38100" dist="38100" dir="2700000" algn="tl">
                    <a:srgbClr val="000000"/>
                  </a:outerShdw>
                </a:effectLst>
              </a:rPr>
              <a:t> </a:t>
            </a:r>
            <a:r>
              <a:rPr lang="lv-LV" sz="2000" b="1" dirty="0">
                <a:solidFill>
                  <a:schemeClr val="accent4">
                    <a:lumMod val="40000"/>
                    <a:lumOff val="60000"/>
                  </a:schemeClr>
                </a:solidFill>
                <a:effectLst>
                  <a:glow rad="127000">
                    <a:srgbClr val="501F1A"/>
                  </a:glow>
                  <a:outerShdw blurRad="38100" dist="38100" dir="2700000" algn="tl">
                    <a:srgbClr val="000000"/>
                  </a:outerShdw>
                </a:effectLst>
              </a:rPr>
              <a:t>aizsargājošs vairogs</a:t>
            </a:r>
            <a:r>
              <a:rPr lang="es-ES" sz="2000" b="1" dirty="0">
                <a:solidFill>
                  <a:schemeClr val="bg1"/>
                </a:solidFill>
                <a:effectLst>
                  <a:glow rad="127000">
                    <a:srgbClr val="501F1A"/>
                  </a:glow>
                  <a:outerShdw blurRad="38100" dist="38100" dir="2700000" algn="tl">
                    <a:srgbClr val="000000"/>
                  </a:outerShdw>
                </a:effectLst>
              </a:rPr>
              <a:t> </a:t>
            </a:r>
            <a:r>
              <a:rPr lang="lv-LV" sz="2000" b="1" dirty="0">
                <a:solidFill>
                  <a:schemeClr val="bg1"/>
                </a:solidFill>
                <a:effectLst>
                  <a:glow rad="127000">
                    <a:srgbClr val="501F1A"/>
                  </a:glow>
                  <a:outerShdw blurRad="38100" dist="38100" dir="2700000" algn="tl">
                    <a:srgbClr val="000000"/>
                  </a:outerShdw>
                </a:effectLst>
              </a:rPr>
              <a:t>pret cilvēku sofismiem</a:t>
            </a:r>
            <a:r>
              <a:rPr lang="es-ES" sz="2000" b="1" dirty="0">
                <a:solidFill>
                  <a:schemeClr val="bg1"/>
                </a:solidFill>
                <a:effectLst>
                  <a:glow rad="127000">
                    <a:srgbClr val="501F1A"/>
                  </a:glow>
                  <a:outerShdw blurRad="38100" dist="38100" dir="2700000" algn="tl">
                    <a:srgbClr val="000000"/>
                  </a:outerShdw>
                </a:effectLst>
              </a:rPr>
              <a:t> (</a:t>
            </a:r>
            <a:r>
              <a:rPr lang="lv-LV" sz="2000" b="1" dirty="0">
                <a:solidFill>
                  <a:schemeClr val="bg1"/>
                </a:solidFill>
                <a:effectLst>
                  <a:glow rad="127000">
                    <a:srgbClr val="501F1A"/>
                  </a:glow>
                  <a:outerShdw blurRad="38100" dist="38100" dir="2700000" algn="tl">
                    <a:srgbClr val="000000"/>
                  </a:outerShdw>
                </a:effectLst>
              </a:rPr>
              <a:t>Sak.v.</a:t>
            </a:r>
            <a:r>
              <a:rPr lang="es-ES" sz="2000" b="1" dirty="0">
                <a:solidFill>
                  <a:schemeClr val="bg1"/>
                </a:solidFill>
                <a:effectLst>
                  <a:glow rad="127000">
                    <a:srgbClr val="501F1A"/>
                  </a:glow>
                  <a:outerShdw blurRad="38100" dist="38100" dir="2700000" algn="tl">
                    <a:srgbClr val="000000"/>
                  </a:outerShdw>
                </a:effectLst>
              </a:rPr>
              <a:t>. 30:5). </a:t>
            </a:r>
            <a:r>
              <a:rPr lang="lv-LV" sz="2000" b="1" noProof="0" dirty="0">
                <a:solidFill>
                  <a:schemeClr val="bg1"/>
                </a:solidFill>
              </a:rPr>
              <a:t>Ja mēs tai pievienojam kādu no savām „patiesībām”, Dieva priekšā mūs var uzskatīt par meļiem (Sak. 30:6).</a:t>
            </a:r>
            <a:endParaRPr lang="es-ES" sz="2000" b="1" dirty="0">
              <a:solidFill>
                <a:schemeClr val="bg1"/>
              </a:solidFill>
              <a:effectLst>
                <a:glow rad="127000">
                  <a:srgbClr val="501F1A"/>
                </a:glow>
                <a:outerShdw blurRad="38100" dist="38100" dir="2700000" algn="tl">
                  <a:srgbClr val="000000"/>
                </a:outerShdw>
              </a:effectLst>
            </a:endParaRP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707886"/>
          </a:xfrm>
          <a:prstGeom prst="rect">
            <a:avLst/>
          </a:prstGeom>
          <a:noFill/>
        </p:spPr>
        <p:txBody>
          <a:bodyPr wrap="square">
            <a:spAutoFit/>
          </a:bodyPr>
          <a:lstStyle/>
          <a:p>
            <a:pPr algn="ctr"/>
            <a:r>
              <a:rPr lang="es-ES" sz="4000" b="1" dirty="0">
                <a:ln w="6600">
                  <a:solidFill>
                    <a:schemeClr val="accent4">
                      <a:lumMod val="50000"/>
                    </a:schemeClr>
                  </a:solidFill>
                  <a:prstDash val="solid"/>
                </a:ln>
                <a:solidFill>
                  <a:srgbClr val="FFFFFF"/>
                </a:solidFill>
                <a:effectLst>
                  <a:outerShdw dist="38100" dir="2700000" algn="tl" rotWithShape="0">
                    <a:srgbClr val="FFFF00"/>
                  </a:outerShdw>
                </a:effectLst>
              </a:rPr>
              <a:t>BĪBELES LASĪŠANAS POZITĪVĀ IETEKME</a:t>
            </a: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3" y="690791"/>
            <a:ext cx="8324977" cy="369332"/>
          </a:xfrm>
          <a:prstGeom prst="rect">
            <a:avLst/>
          </a:prstGeom>
          <a:noFill/>
        </p:spPr>
        <p:txBody>
          <a:bodyPr wrap="square">
            <a:spAutoFit/>
          </a:bodyPr>
          <a:lstStyle/>
          <a:p>
            <a:pPr algn="ctr"/>
            <a:r>
              <a:rPr lang="lv-LV" b="1" noProof="0" dirty="0">
                <a:solidFill>
                  <a:srgbClr val="D5FFB9"/>
                </a:solidFill>
                <a:effectLst>
                  <a:outerShdw blurRad="38100" dist="38100" dir="2700000" algn="tl">
                    <a:srgbClr val="000000"/>
                  </a:outerShdw>
                </a:effectLst>
                <a:latin typeface="Comic Sans MS" panose="030F0702030302020204" pitchFamily="66" charset="0"/>
              </a:rPr>
              <a:t>“Es turu Tavus Vārdus savā sirdī, lai negrēkotu pret Tevi” </a:t>
            </a:r>
            <a:r>
              <a:rPr lang="lv-LV" sz="1400" b="1" noProof="0" dirty="0">
                <a:solidFill>
                  <a:srgbClr val="D5FFB9"/>
                </a:solidFill>
                <a:effectLst>
                  <a:outerShdw blurRad="38100" dist="38100" dir="2700000" algn="tl">
                    <a:srgbClr val="000000"/>
                  </a:outerShdw>
                </a:effectLst>
                <a:latin typeface="Comic Sans MS" panose="030F0702030302020204" pitchFamily="66" charset="0"/>
              </a:rPr>
              <a:t>(Psalms 119:11)</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707886"/>
          </a:xfrm>
          <a:prstGeom prst="rect">
            <a:avLst/>
          </a:prstGeom>
          <a:noFill/>
        </p:spPr>
        <p:txBody>
          <a:bodyPr wrap="square" rtlCol="0">
            <a:spAutoFit/>
          </a:bodyPr>
          <a:lstStyle/>
          <a:p>
            <a:pPr>
              <a:spcBef>
                <a:spcPts val="600"/>
              </a:spcBef>
            </a:pPr>
            <a:r>
              <a:rPr lang="lv-LV" sz="2000" b="1" noProof="0" dirty="0"/>
              <a:t>Pat visnelabvēlīgākie Bībeles ienaidnieki nevar noliegt tās spēku, kas maina cilvēkus. Pāvils to salīdzina ar zobenu, kam piemīt liela vara.</a:t>
            </a:r>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558619533"/>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lv-LV" sz="2000" b="1" noProof="0" dirty="0"/>
              <a:t>Nekāda cita grāmata nespēj mūs ietekmēt tā, kā to dara Bībele. Kad esam gatavi savā dzīvē ieviest tajā ietvertās mācības, mēs maināmies uz labo pusi.</a:t>
            </a:r>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lvl="0">
              <a:spcBef>
                <a:spcPts val="600"/>
              </a:spcBef>
              <a:defRPr/>
            </a:pPr>
            <a:r>
              <a:rPr lang="lv-LV" sz="2000" b="1" noProof="0" dirty="0">
                <a:solidFill>
                  <a:prstClr val="black"/>
                </a:solidFill>
              </a:rPr>
              <a:t>Kad to lasām ar atvērtu sirdi un lūdzam Dievam Svētā Gara apgaismojumu, mūsu dzīve tiek pārveidota.</a:t>
            </a: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effectLst>
                  <a:outerShdw blurRad="50800" dist="38100" dir="2700000" algn="tl" rotWithShape="0">
                    <a:schemeClr val="accent2">
                      <a:lumMod val="50000"/>
                    </a:schemeClr>
                  </a:outerShdw>
                </a:effectLst>
              </a:rPr>
              <a:t>BĪBELES DRAUGI</a:t>
            </a: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lv-LV" b="1" noProof="0" dirty="0">
                <a:effectLst>
                  <a:outerShdw blurRad="38100" dist="38100" dir="2700000" algn="tl">
                    <a:srgbClr val="000000"/>
                  </a:outerShdw>
                </a:effectLst>
                <a:latin typeface="Comic Sans MS" panose="030F0702030302020204" pitchFamily="66" charset="0"/>
              </a:rPr>
              <a:t>“Tāpēc mēs arī pastāvīgi pateicamies Dievam, ka jūs, uzklausījuši mūsu sludinātos Dieva vārdus, tos esat uzņēmuši nevis kā cilvēku, bet kā Dieva vārdus, kas tie patiesībā ir; jo pats Dievs darbojas ar Savu spēku jūsos, kas ticat” </a:t>
            </a:r>
            <a:r>
              <a:rPr lang="lv-LV" sz="1100" b="1" noProof="0" dirty="0">
                <a:effectLst>
                  <a:outerShdw blurRad="38100" dist="38100" dir="2700000" algn="tl">
                    <a:srgbClr val="000000"/>
                  </a:outerShdw>
                </a:effectLst>
                <a:latin typeface="Comic Sans MS" panose="030F0702030302020204" pitchFamily="66" charset="0"/>
              </a:rPr>
              <a:t>(1.Tesaloniķiešiem 2:13)</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25447" y="4527986"/>
            <a:ext cx="6140178" cy="1015663"/>
          </a:xfrm>
          <a:prstGeom prst="rect">
            <a:avLst/>
          </a:prstGeom>
          <a:noFill/>
        </p:spPr>
        <p:txBody>
          <a:bodyPr wrap="square" rtlCol="0">
            <a:spAutoFit/>
          </a:bodyPr>
          <a:lstStyle/>
          <a:p>
            <a:pPr>
              <a:spcBef>
                <a:spcPts val="600"/>
              </a:spcBef>
            </a:pPr>
            <a:r>
              <a:rPr lang="lv-LV" sz="2000" b="1" noProof="0" dirty="0"/>
              <a:t>Bībeles draugi pievēršas tai, apzinoties, ka tas ir Dieva dzīvais Vārds (1. Tes. 2:13). Bet kā varu nonākt pie šāda pārliecības?</a:t>
            </a:r>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2738151733"/>
              </p:ext>
            </p:extLst>
          </p:nvPr>
        </p:nvGraphicFramePr>
        <p:xfrm>
          <a:off x="6342431" y="691617"/>
          <a:ext cx="5843083" cy="598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95072" y="1824019"/>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158480" y="5552737"/>
            <a:ext cx="6140178" cy="1323439"/>
          </a:xfrm>
          <a:prstGeom prst="rect">
            <a:avLst/>
          </a:prstGeom>
          <a:noFill/>
        </p:spPr>
        <p:txBody>
          <a:bodyPr wrap="square">
            <a:spAutoFit/>
          </a:bodyPr>
          <a:lstStyle/>
          <a:p>
            <a:pPr lvl="0">
              <a:spcBef>
                <a:spcPts val="600"/>
              </a:spcBef>
              <a:defRPr/>
            </a:pPr>
            <a:r>
              <a:rPr lang="lv-LV" sz="2000" b="1" noProof="0" dirty="0">
                <a:solidFill>
                  <a:prstClr val="black"/>
                </a:solidFill>
              </a:rPr>
              <a:t>Pāvils mums saka, ka ir nepieciešama garīgā izpratne, lai izprastu garīgās lietas (1. Kor. 2:14). Dieva vēstījuma izpratne Bībelē ir Svētā Gara darbs mūsos.</a:t>
            </a: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111760" y="1126016"/>
            <a:ext cx="10708640" cy="4401205"/>
          </a:xfrm>
          <a:prstGeom prst="rect">
            <a:avLst/>
          </a:prstGeom>
          <a:solidFill>
            <a:schemeClr val="lt1">
              <a:alpha val="59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es-ES" sz="2800" b="1" dirty="0">
                <a:latin typeface="Constantia" panose="02030602050306030303" pitchFamily="18" charset="0"/>
              </a:rPr>
              <a:t>“</a:t>
            </a:r>
            <a:r>
              <a:rPr lang="lv-LV" sz="2800" b="1" dirty="0">
                <a:latin typeface="Constantia" panose="02030602050306030303" pitchFamily="18" charset="0"/>
              </a:rPr>
              <a:t>Bībele patiesību atklāj tik vienkārši un tik atbilstoši cilvēka sirds vajadzībām un ilgām, ka pārsteidz un valdzina visaugstāk attīstītos prātus un tajā pat laikā visvienkāršāko cilvēku dara spējīgu ieraudzīt pestīšanas ceļu. Un tomēr šīs neuzkrītoši izteiktās patiesības risina tik lielus un neaptveramus jautājumus, kas tik ļoti pārsniedz cilvēka izpratnes spējas, ka mēs tos varam pieņemt tikai tāpēc, ka tas ir Dieva Vārds.[…] Jo vairāk tas iedziļinās Rakstos, jo spēcīgāka kļūst viņa pārliecība, ka Bībele ir dzīvā Dieva Vārds, un cilvēka prāts zemojas dievišķās atklāsmes varenības priekšā.</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4BDFA4EF-5398-F348-FA2D-910E6E964E1E}"/>
              </a:ext>
            </a:extLst>
          </p:cNvPr>
          <p:cNvSpPr txBox="1"/>
          <p:nvPr/>
        </p:nvSpPr>
        <p:spPr>
          <a:xfrm>
            <a:off x="7483251" y="5490270"/>
            <a:ext cx="3204660" cy="338554"/>
          </a:xfrm>
          <a:prstGeom prst="rect">
            <a:avLst/>
          </a:prstGeom>
          <a:noFill/>
        </p:spPr>
        <p:txBody>
          <a:bodyPr wrap="none" rtlCol="0">
            <a:spAutoFit/>
          </a:bodyPr>
          <a:lstStyle/>
          <a:p>
            <a:pPr algn="r"/>
            <a:r>
              <a:rPr lang="lv-LV" sz="1600" b="1" dirty="0"/>
              <a:t>E. G. V. (Ceļš pie Kristus, 107. lpp.)</a:t>
            </a:r>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774</TotalTime>
  <Words>1061</Words>
  <Application>Microsoft Office PowerPoint</Application>
  <PresentationFormat>Panorámica</PresentationFormat>
  <Paragraphs>65</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78</cp:revision>
  <dcterms:created xsi:type="dcterms:W3CDTF">2026-03-14T15:12:41Z</dcterms:created>
  <dcterms:modified xsi:type="dcterms:W3CDTF">2026-03-16T08:05:26Z</dcterms:modified>
</cp:coreProperties>
</file>