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5" r:id="rId3"/>
    <p:sldId id="279" r:id="rId4"/>
    <p:sldId id="259" r:id="rId5"/>
    <p:sldId id="260" r:id="rId6"/>
    <p:sldId id="280" r:id="rId7"/>
    <p:sldId id="278" r:id="rId8"/>
    <p:sldId id="269" r:id="rId9"/>
    <p:sldId id="262" r:id="rId10"/>
    <p:sldId id="263" r:id="rId11"/>
    <p:sldId id="264" r:id="rId12"/>
    <p:sldId id="26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lv-LV" sz="2000" b="1" noProof="0" dirty="0">
              <a:effectLst>
                <a:outerShdw blurRad="38100" dist="38100" dir="2700000" algn="tl">
                  <a:srgbClr val="000000">
                    <a:alpha val="43137"/>
                  </a:srgbClr>
                </a:outerShdw>
              </a:effectLst>
            </a:rPr>
            <a:t>Grēks draudzē</a:t>
          </a: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lv-LV" sz="2000" b="1" noProof="0" dirty="0">
              <a:effectLst>
                <a:outerShdw blurRad="38100" dist="38100" dir="2700000" algn="tl">
                  <a:srgbClr val="000000">
                    <a:alpha val="43137"/>
                  </a:srgbClr>
                </a:outerShdw>
              </a:effectLst>
            </a:rPr>
            <a:t>Apzināts grēks</a:t>
          </a: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lv-LV" sz="2000" b="1" noProof="0" dirty="0">
              <a:effectLst>
                <a:outerShdw blurRad="38100" dist="38100" dir="2700000" algn="tl">
                  <a:srgbClr val="000000">
                    <a:alpha val="43137"/>
                  </a:srgbClr>
                </a:outerShdw>
              </a:effectLst>
            </a:rPr>
            <a:t>Grēka izskaušana</a:t>
          </a: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lv-LV" sz="2000" b="1" noProof="0" dirty="0">
              <a:effectLst>
                <a:outerShdw blurRad="38100" dist="38100" dir="2700000" algn="tl">
                  <a:srgbClr val="000000">
                    <a:alpha val="43137"/>
                  </a:srgbClr>
                </a:outerShdw>
              </a:effectLst>
            </a:rPr>
            <a:t>Risināt iekšējās problēmas</a:t>
          </a: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lv-LV" sz="2000" b="1" noProof="0" dirty="0">
              <a:effectLst>
                <a:outerShdw blurRad="38100" dist="38100" dir="2700000" algn="tl">
                  <a:srgbClr val="000000">
                    <a:alpha val="43137"/>
                  </a:srgbClr>
                </a:outerShdw>
              </a:effectLst>
            </a:rPr>
            <a:t>Kā izvairīties no grēka draudzē</a:t>
          </a: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lv-LV" sz="2000" b="1" noProof="0" dirty="0">
              <a:effectLst>
                <a:outerShdw blurRad="38100" dist="38100" dir="2700000" algn="tl">
                  <a:srgbClr val="000000">
                    <a:alpha val="43137"/>
                  </a:srgbClr>
                </a:outerShdw>
              </a:effectLst>
            </a:rPr>
            <a:t>Svētā Gara mājoklis</a:t>
          </a: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lv-LV" sz="2000" b="1" noProof="0" dirty="0">
              <a:effectLst>
                <a:outerShdw blurRad="38100" dist="38100" dir="2700000" algn="tl">
                  <a:srgbClr val="000000">
                    <a:alpha val="43137"/>
                  </a:srgbClr>
                </a:outerShdw>
              </a:effectLst>
            </a:rPr>
            <a:t>Likumīga seksualitāte</a:t>
          </a: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lv-LV" sz="2000" b="1" noProof="0" dirty="0">
              <a:effectLst>
                <a:outerShdw blurRad="38100" dist="38100" dir="2700000" algn="tl">
                  <a:srgbClr val="000000"/>
                </a:outerShdw>
              </a:effectLst>
            </a:rPr>
            <a:t>Veikt tiesas procesu, kurā tiek noteikts, vai persona ir vainīga vai nav (1. Kor. 5:3)</a:t>
          </a: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lv-LV" sz="2000" b="1" dirty="0">
              <a:effectLst>
                <a:outerShdw blurRad="38100" dist="38100" dir="2700000" algn="tl">
                  <a:srgbClr val="000000"/>
                </a:outerShdw>
              </a:effectLst>
            </a:rPr>
            <a:t>Nesadraudzēties ar grēcinieku un pat neēst kopā ar viņu, kamēr viņš uzstāj, ka ir uzskatāms par draudzes locekli, nevēloties atteikties no sava grēka (1. Kor. 5:11)</a:t>
          </a:r>
          <a:endParaRPr lang="es-ES_tradnl" sz="2000" b="1" dirty="0">
            <a:effectLst>
              <a:outerShdw blurRad="38100" dist="38100" dir="2700000" algn="tl">
                <a:srgbClr val="000000"/>
              </a:outerShdw>
            </a:effectLst>
          </a:endParaRP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lv-LV" sz="2000" b="1" dirty="0">
              <a:effectLst>
                <a:outerShdw blurRad="38100" dist="38100" dir="2700000" algn="tl">
                  <a:srgbClr val="000000"/>
                </a:outerShdw>
              </a:effectLst>
            </a:rPr>
            <a:t>Izraidīt grēcinieku un nodot viņu „sātanam”, jo, piekāpjoties šim grēkam, viņš brīvprātīgi ir izvēlējies pakļauties sātana jūgam </a:t>
          </a:r>
          <a:br>
            <a:rPr lang="es-ES" sz="2000" b="1" dirty="0">
              <a:effectLst>
                <a:outerShdw blurRad="38100" dist="38100" dir="2700000" algn="tl">
                  <a:srgbClr val="000000"/>
                </a:outerShdw>
              </a:effectLst>
            </a:rPr>
          </a:br>
          <a:r>
            <a:rPr lang="lv-LV" sz="2000" b="1" dirty="0">
              <a:effectLst>
                <a:outerShdw blurRad="38100" dist="38100" dir="2700000" algn="tl">
                  <a:srgbClr val="000000"/>
                </a:outerShdw>
              </a:effectLst>
            </a:rPr>
            <a:t>(1. Kor. 5:2b, 5a, 13b)</a:t>
          </a:r>
          <a:endParaRPr lang="es-ES_tradnl" sz="2000" b="1" dirty="0">
            <a:effectLst>
              <a:outerShdw blurRad="38100" dist="38100" dir="2700000" algn="tl">
                <a:srgbClr val="000000"/>
              </a:outerShdw>
            </a:effectLst>
          </a:endParaRP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Grēks draudzē</a:t>
          </a: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Apzināts grēks</a:t>
          </a: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Grēka izskaušana</a:t>
          </a: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Risināt iekšējās problēmas</a:t>
          </a: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Kā izvairīties no grēka draudzē</a:t>
          </a: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Svētā Gara mājoklis</a:t>
          </a: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Likumīga seksualitāte</a:t>
          </a: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Veikt tiesas procesu, kurā tiek noteikts, vai persona ir vainīga vai nav (1. Kor. 5:3)</a:t>
          </a: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Nesadraudzēties ar grēcinieku un pat neēst kopā ar viņu, kamēr viņš uzstāj, ka ir uzskatāms par draudzes locekli, nevēloties atteikties no sava grēka (1. Kor. 5:11)</a:t>
          </a:r>
          <a:endParaRPr lang="es-ES_tradnl" sz="2000" b="1" kern="1200" dirty="0">
            <a:effectLst>
              <a:outerShdw blurRad="38100" dist="38100" dir="2700000" algn="tl">
                <a:srgbClr val="000000"/>
              </a:outerShdw>
            </a:effectLst>
          </a:endParaRP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Izraidīt grēcinieku un nodot viņu „sātanam”, jo, piekāpjoties šim grēkam, viņš brīvprātīgi ir izvēlējies pakļauties sātana jūgam </a:t>
          </a:r>
          <a:br>
            <a:rPr lang="es-ES" sz="2000" b="1" kern="1200" dirty="0">
              <a:effectLst>
                <a:outerShdw blurRad="38100" dist="38100" dir="2700000" algn="tl">
                  <a:srgbClr val="000000"/>
                </a:outerShdw>
              </a:effectLst>
            </a:rPr>
          </a:br>
          <a:r>
            <a:rPr lang="lv-LV" sz="2000" b="1" kern="1200" dirty="0">
              <a:effectLst>
                <a:outerShdw blurRad="38100" dist="38100" dir="2700000" algn="tl">
                  <a:srgbClr val="000000"/>
                </a:outerShdw>
              </a:effectLst>
            </a:rPr>
            <a:t>(1. Kor. 5:2b, 5a, 13b)</a:t>
          </a:r>
          <a:endParaRPr lang="es-ES_tradnl" sz="2000" b="1" kern="1200" dirty="0">
            <a:effectLst>
              <a:outerShdw blurRad="38100" dist="38100" dir="2700000" algn="tl">
                <a:srgbClr val="000000"/>
              </a:outerShdw>
            </a:effectLst>
          </a:endParaRP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85725"/>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algn="ctr"/>
            <a:r>
              <a:rPr lang="es-ES" sz="6000" b="1" spc="300" dirty="0">
                <a:ln w="0"/>
                <a:solidFill>
                  <a:srgbClr val="686688"/>
                </a:solidFill>
                <a:effectLst>
                  <a:reflection blurRad="6350" stA="53000" endA="300" endPos="35500" dir="5400000" sy="-90000" algn="bl" rotWithShape="0"/>
                </a:effectLst>
              </a:rPr>
              <a:t>GRĒKS </a:t>
            </a:r>
            <a:r>
              <a:rPr lang="lv-LV" sz="6000" b="1" spc="300" dirty="0">
                <a:ln w="0"/>
                <a:solidFill>
                  <a:srgbClr val="686688"/>
                </a:solidFill>
                <a:effectLst>
                  <a:reflection blurRad="6350" stA="53000" endA="300" endPos="35500" dir="5400000" sy="-90000" algn="bl" rotWithShape="0"/>
                </a:effectLst>
              </a:rPr>
              <a:t>DRAUDZĒ</a:t>
            </a:r>
            <a:endParaRPr lang="es-ES" sz="6000" b="1" spc="300" dirty="0">
              <a:ln w="0"/>
              <a:solidFill>
                <a:srgbClr val="686688"/>
              </a:soli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2084097" cy="338554"/>
          </a:xfrm>
          <a:prstGeom prst="rect">
            <a:avLst/>
          </a:prstGeom>
          <a:noFill/>
        </p:spPr>
        <p:txBody>
          <a:bodyPr wrap="none" rtlCol="0">
            <a:spAutoFit/>
          </a:bodyPr>
          <a:lstStyle/>
          <a:p>
            <a:r>
              <a:rPr lang="es-ES" sz="1600" b="1" dirty="0">
                <a:solidFill>
                  <a:srgbClr val="FCE4C4"/>
                </a:solidFill>
                <a:effectLst>
                  <a:glow rad="127000">
                    <a:srgbClr val="82502E"/>
                  </a:glow>
                  <a:outerShdw blurRad="38100" dist="38100" dir="2700000" algn="tl">
                    <a:srgbClr val="000000"/>
                  </a:outerShdw>
                </a:effectLst>
              </a:rPr>
              <a:t>4</a:t>
            </a:r>
            <a:r>
              <a:rPr lang="lv-LV" sz="1600" b="1" dirty="0">
                <a:solidFill>
                  <a:srgbClr val="FCE4C4"/>
                </a:solidFill>
                <a:effectLst>
                  <a:glow rad="127000">
                    <a:srgbClr val="82502E"/>
                  </a:glow>
                  <a:outerShdw blurRad="38100" dist="38100" dir="2700000" algn="tl">
                    <a:srgbClr val="000000"/>
                  </a:outerShdw>
                </a:effectLst>
              </a:rPr>
              <a:t>.tēma</a:t>
            </a:r>
            <a:r>
              <a:rPr lang="es-ES" sz="1600" b="1" dirty="0">
                <a:solidFill>
                  <a:srgbClr val="FCE4C4"/>
                </a:solidFill>
                <a:effectLst>
                  <a:glow rad="127000">
                    <a:srgbClr val="82502E"/>
                  </a:glow>
                  <a:outerShdw blurRad="38100" dist="38100" dir="2700000" algn="tl">
                    <a:srgbClr val="000000"/>
                  </a:outerShdw>
                </a:effectLst>
              </a:rPr>
              <a:t> 25</a:t>
            </a:r>
            <a:r>
              <a:rPr lang="lv-LV" sz="1600" b="1" dirty="0">
                <a:solidFill>
                  <a:srgbClr val="FCE4C4"/>
                </a:solidFill>
                <a:effectLst>
                  <a:glow rad="127000">
                    <a:srgbClr val="82502E"/>
                  </a:glow>
                  <a:outerShdw blurRad="38100" dist="38100" dir="2700000" algn="tl">
                    <a:srgbClr val="000000"/>
                  </a:outerShdw>
                </a:effectLst>
              </a:rPr>
              <a:t>.jūlijā,</a:t>
            </a:r>
            <a:r>
              <a:rPr lang="es-ES" sz="1600" b="1" dirty="0">
                <a:solidFill>
                  <a:srgbClr val="FCE4C4"/>
                </a:solidFill>
                <a:effectLst>
                  <a:glow rad="127000">
                    <a:srgbClr val="82502E"/>
                  </a:glow>
                  <a:outerShdw blurRad="38100" dist="38100" dir="2700000" algn="tl">
                    <a:srgbClr val="000000"/>
                  </a:outerShdw>
                </a:effectLst>
              </a:rPr>
              <a:t> 2026</a:t>
            </a: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es-ES" sz="4000" b="1" dirty="0">
                <a:ln w="22225">
                  <a:solidFill>
                    <a:srgbClr val="826000"/>
                  </a:solidFill>
                  <a:prstDash val="solid"/>
                </a:ln>
                <a:solidFill>
                  <a:srgbClr val="CC9900"/>
                </a:solidFill>
              </a:rPr>
              <a:t>SVĒTĀ GAR</a:t>
            </a:r>
            <a:r>
              <a:rPr lang="lv-LV" sz="4000" b="1" dirty="0">
                <a:ln w="22225">
                  <a:solidFill>
                    <a:srgbClr val="826000"/>
                  </a:solidFill>
                  <a:prstDash val="solid"/>
                </a:ln>
                <a:solidFill>
                  <a:srgbClr val="CC9900"/>
                </a:solidFill>
              </a:rPr>
              <a:t>A MĀJOKLIS</a:t>
            </a:r>
            <a:endParaRPr lang="es-ES"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923330"/>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"Jeb vai jūs nezināt, ka jūsu miesa ir Svētā Gara mājoklis, kas ir jūsos un ko jūs esat saņēmuši no Dieva, un ka jūs nepiederat sev pašiem</a:t>
            </a:r>
            <a:r>
              <a:rPr lang="es-ES" b="1" dirty="0">
                <a:solidFill>
                  <a:schemeClr val="accent1">
                    <a:lumMod val="75000"/>
                  </a:schemeClr>
                </a:solidFill>
                <a:latin typeface="Comic Sans MS" panose="030F0702030302020204" pitchFamily="66" charset="0"/>
              </a:rPr>
              <a:t>?</a:t>
            </a:r>
            <a:r>
              <a:rPr lang="lv-LV"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(1</a:t>
            </a:r>
            <a:r>
              <a:rPr lang="lv-LV" sz="1400" b="1" dirty="0">
                <a:solidFill>
                  <a:schemeClr val="accent1">
                    <a:lumMod val="75000"/>
                  </a:schemeClr>
                </a:solidFill>
                <a:latin typeface="Comic Sans MS" panose="030F0702030302020204" pitchFamily="66" charset="0"/>
              </a:rPr>
              <a:t>.Korintiešiem </a:t>
            </a:r>
            <a:r>
              <a:rPr lang="es-ES" sz="1400" b="1" dirty="0">
                <a:solidFill>
                  <a:schemeClr val="accent1">
                    <a:lumMod val="75000"/>
                  </a:schemeClr>
                </a:solidFill>
                <a:latin typeface="Comic Sans MS" panose="030F0702030302020204" pitchFamily="66" charset="0"/>
              </a:rPr>
              <a:t>6:19)</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91468" y="1410947"/>
            <a:ext cx="8071888" cy="707886"/>
          </a:xfrm>
          <a:prstGeom prst="rect">
            <a:avLst/>
          </a:prstGeom>
          <a:noFill/>
        </p:spPr>
        <p:txBody>
          <a:bodyPr wrap="square" rtlCol="0">
            <a:spAutoFit/>
          </a:bodyPr>
          <a:lstStyle/>
          <a:p>
            <a:pPr>
              <a:spcBef>
                <a:spcPts val="600"/>
              </a:spcBef>
            </a:pPr>
            <a:r>
              <a:rPr lang="lv-LV" sz="2000" b="1" dirty="0"/>
              <a:t>Pēc tam, kad Pāvils ir aplūkojis strīdu jautājumu, viņš atgriežas pie galvenās tēmas: seksuālās amoralitātes draudzē. Kāpēc tā pastāvēja?</a:t>
            </a:r>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819534"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91467" y="21804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4" y="4219378"/>
            <a:ext cx="8719679" cy="1015663"/>
          </a:xfrm>
          <a:prstGeom prst="rect">
            <a:avLst/>
          </a:prstGeom>
          <a:noFill/>
        </p:spPr>
        <p:txBody>
          <a:bodyPr wrap="square">
            <a:spAutoFit/>
          </a:bodyPr>
          <a:lstStyle/>
          <a:p>
            <a:pPr>
              <a:spcBef>
                <a:spcPts val="600"/>
              </a:spcBef>
            </a:pPr>
            <a:r>
              <a:rPr lang="lv-LV" sz="2000" b="1" dirty="0"/>
              <a:t>Viņa argumentācija: mūsu ķermeņi ir Kristus locekļi. Mēs nevaram ņemt kādu Kristus locekli un savienot to ar prostitūtciju vai laulības pārkāpšanām (1. Kor. 6:15–18).</a:t>
            </a:r>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50362"/>
            <a:ext cx="8719679" cy="1631216"/>
          </a:xfrm>
          <a:prstGeom prst="rect">
            <a:avLst/>
          </a:prstGeom>
          <a:noFill/>
        </p:spPr>
        <p:txBody>
          <a:bodyPr wrap="square">
            <a:spAutoFit/>
          </a:bodyPr>
          <a:lstStyle/>
          <a:p>
            <a:pPr>
              <a:spcBef>
                <a:spcPts val="600"/>
              </a:spcBef>
            </a:pPr>
            <a:r>
              <a:rPr lang="lv-LV" sz="2000" b="1" dirty="0"/>
              <a:t>Visbeidzot, tas liek mums pārdomāt vienu ļoti svarīgu jautājumu: mūsu ķermenis ir Svētā Gara templis, un tie nepieder mums, bet piederam Dievam (1. Kor. 6:19). Dievs mūs ir atpircis ar Sava Dēla dārgajām asinīm, tāpēc mums jāpagodina Dievs gan ar savu ķermeni, gan ar savu garu </a:t>
            </a:r>
            <a:br>
              <a:rPr lang="es-ES" sz="2000" b="1" dirty="0"/>
            </a:br>
            <a:r>
              <a:rPr lang="lv-LV" sz="2000" b="1" dirty="0"/>
              <a:t>(1. Kor. 6:20).</a:t>
            </a:r>
          </a:p>
        </p:txBody>
      </p:sp>
      <p:sp>
        <p:nvSpPr>
          <p:cNvPr id="16" name="CuadroTexto 15">
            <a:extLst>
              <a:ext uri="{FF2B5EF4-FFF2-40B4-BE49-F238E27FC236}">
                <a16:creationId xmlns:a16="http://schemas.microsoft.com/office/drawing/2014/main" id="{8ED33D08-2B6F-EA36-4E2E-A0410E638033}"/>
              </a:ext>
            </a:extLst>
          </p:cNvPr>
          <p:cNvSpPr txBox="1"/>
          <p:nvPr/>
        </p:nvSpPr>
        <p:spPr>
          <a:xfrm>
            <a:off x="4316361" y="2260719"/>
            <a:ext cx="7681393" cy="1631216"/>
          </a:xfrm>
          <a:prstGeom prst="rect">
            <a:avLst/>
          </a:prstGeom>
          <a:noFill/>
        </p:spPr>
        <p:txBody>
          <a:bodyPr wrap="square">
            <a:spAutoFit/>
          </a:bodyPr>
          <a:lstStyle/>
          <a:p>
            <a:pPr>
              <a:spcBef>
                <a:spcPts val="600"/>
              </a:spcBef>
            </a:pPr>
            <a:r>
              <a:rPr lang="lv-LV" sz="2000" b="1" dirty="0"/>
              <a:t>Mēs, kristieši, esam aicināti būt svētiem (1. Kor. 6:11), un tam ir jāizslēdz jebkāds grēks. Taču daži apgalvoja, ka, tā kā viņu grēki jau ir piedoti, viņi var darīt ar savu ķermeni, ko vien vēlas. Tāpēc Pāvils paskaidro, ka „ķermenis nav domāts netiklībai” </a:t>
            </a:r>
            <a:br>
              <a:rPr lang="es-ES" sz="2000" b="1" dirty="0"/>
            </a:br>
            <a:r>
              <a:rPr lang="lv-LV" sz="2000" b="1" dirty="0"/>
              <a:t>(1. Kor. 6:12–13).</a:t>
            </a:r>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lv-LV" sz="4400" b="1" spc="600" dirty="0">
                <a:ln w="6600">
                  <a:solidFill>
                    <a:schemeClr val="accent2"/>
                  </a:solidFill>
                  <a:prstDash val="solid"/>
                </a:ln>
                <a:solidFill>
                  <a:srgbClr val="FFFFFF"/>
                </a:solidFill>
                <a:effectLst>
                  <a:outerShdw dist="38100" dir="2700000" algn="tl" rotWithShape="0">
                    <a:schemeClr val="accent2"/>
                  </a:outerShdw>
                </a:effectLst>
              </a:rPr>
              <a:t>LIKUMĪGA SEKSUALITĀTE</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6" y="1511341"/>
            <a:ext cx="8356369" cy="1015663"/>
          </a:xfrm>
          <a:prstGeom prst="rect">
            <a:avLst/>
          </a:prstGeom>
          <a:noFill/>
        </p:spPr>
        <p:txBody>
          <a:bodyPr wrap="square" rtlCol="0">
            <a:spAutoFit/>
          </a:bodyPr>
          <a:lstStyle/>
          <a:p>
            <a:pPr>
              <a:spcBef>
                <a:spcPts val="600"/>
              </a:spcBef>
            </a:pPr>
            <a:r>
              <a:rPr lang="lv-LV" sz="2000" b="1" dirty="0"/>
              <a:t>Atbildot uz dažiem jautājumiem, ko bija uzdevusi Korintas draudze, Pāvils palīdz mums saprast, kā varam izvairīties no seksuālās amoralitātes (1. Kor. 7:1).</a:t>
            </a:r>
          </a:p>
        </p:txBody>
      </p:sp>
      <p:sp>
        <p:nvSpPr>
          <p:cNvPr id="6" name="CuadroTexto 5">
            <a:extLst>
              <a:ext uri="{FF2B5EF4-FFF2-40B4-BE49-F238E27FC236}">
                <a16:creationId xmlns:a16="http://schemas.microsoft.com/office/drawing/2014/main" id="{0391FA10-451F-4AC7-FE84-BD9168DC2BC3}"/>
              </a:ext>
            </a:extLst>
          </p:cNvPr>
          <p:cNvSpPr txBox="1"/>
          <p:nvPr/>
        </p:nvSpPr>
        <p:spPr>
          <a:xfrm>
            <a:off x="1309688" y="709217"/>
            <a:ext cx="9572625" cy="615553"/>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a:solidFill>
                  <a:schemeClr val="accent2">
                    <a:lumMod val="75000"/>
                  </a:schemeClr>
                </a:solidFill>
                <a:latin typeface="Comic Sans MS" panose="030F0702030302020204" pitchFamily="66" charset="0"/>
              </a:rPr>
              <a:t>“</a:t>
            </a:r>
            <a:r>
              <a:rPr lang="lv-LV" b="1" dirty="0">
                <a:solidFill>
                  <a:schemeClr val="accent2">
                    <a:lumMod val="75000"/>
                  </a:schemeClr>
                </a:solidFill>
                <a:latin typeface="Comic Sans MS" panose="030F0702030302020204" pitchFamily="66" charset="0"/>
              </a:rPr>
              <a:t>Bet netiklības novēršanas labā lai katram ir sava sieva un katrai sievai savs vīrs.” </a:t>
            </a:r>
            <a:r>
              <a:rPr lang="lv-LV" sz="1600" b="1" dirty="0">
                <a:solidFill>
                  <a:schemeClr val="accent2">
                    <a:lumMod val="75000"/>
                  </a:schemeClr>
                </a:solidFill>
                <a:latin typeface="Comic Sans MS" panose="030F0702030302020204" pitchFamily="66" charset="0"/>
              </a:rPr>
              <a:t>(1. Korintiešiem 7:2)</a:t>
            </a: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910084" y="4371398"/>
            <a:ext cx="3122742" cy="2247607"/>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92422"/>
            <a:ext cx="4674960" cy="1631216"/>
          </a:xfrm>
          <a:prstGeom prst="rect">
            <a:avLst/>
          </a:prstGeom>
          <a:noFill/>
        </p:spPr>
        <p:txBody>
          <a:bodyPr wrap="square">
            <a:spAutoFit/>
          </a:bodyPr>
          <a:lstStyle/>
          <a:p>
            <a:pPr>
              <a:spcBef>
                <a:spcPts val="600"/>
              </a:spcBef>
            </a:pPr>
            <a:r>
              <a:rPr lang="lv-LV" sz="2000" b="1" dirty="0"/>
              <a:t>Neprecētie cilvēki, kuriem piemīt atturības dāvana, var labāk izmantot iespējas kalpot Dievam, jo viņiem nav jāuztraucas par ģimenes pienākumiem (1. Kor. 7:6–8, 32–34).</a:t>
            </a:r>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503913"/>
            <a:ext cx="8356368" cy="707886"/>
          </a:xfrm>
          <a:prstGeom prst="rect">
            <a:avLst/>
          </a:prstGeom>
          <a:noFill/>
        </p:spPr>
        <p:txBody>
          <a:bodyPr wrap="square">
            <a:spAutoFit/>
          </a:bodyPr>
          <a:lstStyle/>
          <a:p>
            <a:pPr lvl="0">
              <a:spcBef>
                <a:spcPts val="600"/>
              </a:spcBef>
              <a:defRPr/>
            </a:pPr>
            <a:r>
              <a:rPr lang="lv-LV" sz="2000" b="1" dirty="0">
                <a:solidFill>
                  <a:prstClr val="black"/>
                </a:solidFill>
              </a:rPr>
              <a:t>Laulātajiem nevajadzētu atteikties no seksuālām attiecībām, lai neizraisītu laulības pārkāpšanu (1. Kor. 7:3–5).</a:t>
            </a: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33" y="2507627"/>
            <a:ext cx="8356367" cy="1015663"/>
          </a:xfrm>
          <a:prstGeom prst="rect">
            <a:avLst/>
          </a:prstGeom>
          <a:noFill/>
        </p:spPr>
        <p:txBody>
          <a:bodyPr wrap="square">
            <a:spAutoFit/>
          </a:bodyPr>
          <a:lstStyle/>
          <a:p>
            <a:pPr lvl="0">
              <a:spcBef>
                <a:spcPts val="600"/>
              </a:spcBef>
              <a:defRPr/>
            </a:pPr>
            <a:r>
              <a:rPr lang="lv-LV" sz="2000" b="1" dirty="0">
                <a:solidFill>
                  <a:prstClr val="black"/>
                </a:solidFill>
              </a:rPr>
              <a:t>Būtībā: precētiem cilvēkiem ir jābauda likumīga seksuālā dzīve kopā ar savu laulāto partneri; neprecētiem cilvēkiem nav jāuztur seksuālas attiecības ar nevienu.</a:t>
            </a: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5" y="5804262"/>
            <a:ext cx="5165499" cy="1015663"/>
          </a:xfrm>
          <a:prstGeom prst="rect">
            <a:avLst/>
          </a:prstGeom>
          <a:noFill/>
        </p:spPr>
        <p:txBody>
          <a:bodyPr wrap="square">
            <a:spAutoFit/>
          </a:bodyPr>
          <a:lstStyle/>
          <a:p>
            <a:pPr lvl="0">
              <a:spcBef>
                <a:spcPts val="600"/>
              </a:spcBef>
              <a:defRPr/>
            </a:pPr>
            <a:r>
              <a:rPr lang="lv-LV" sz="2000" b="1" dirty="0">
                <a:solidFill>
                  <a:prstClr val="black"/>
                </a:solidFill>
              </a:rPr>
              <a:t>Neprecētajiem, kuriem trūkst atturības dāvanas, vajadzētu mēģināt apprecēties, lai izvairītos no kārdinājumiem (1. Kor. 7:9).</a:t>
            </a: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226320" y="769046"/>
            <a:ext cx="7590504" cy="4832092"/>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lv-LV" sz="2800" b="1" dirty="0">
                <a:latin typeface="Constantia" panose="02030602050306030303" pitchFamily="18" charset="0"/>
              </a:rPr>
              <a:t>Lai, darbojoties pie tiem, kas maldās, ikviena skats tiek pievērsts Kristum! </a:t>
            </a:r>
            <a:r>
              <a:rPr lang="lv-LV" sz="2600" b="1" dirty="0">
                <a:latin typeface="Constantia" panose="02030602050306030303" pitchFamily="18" charset="0"/>
              </a:rPr>
              <a:t>[…] </a:t>
            </a:r>
            <a:r>
              <a:rPr lang="lv-LV" sz="2800" b="1" dirty="0">
                <a:latin typeface="Constantia" panose="02030602050306030303" pitchFamily="18" charset="0"/>
              </a:rPr>
              <a:t>Lai ar tiem, kas maldās, viņi runā par Pestītāja piedodošo žēlastību! Lai tie skubina grēcinieku nožēlot un ticēt Tam, kas var piedot!</a:t>
            </a:r>
            <a:r>
              <a:rPr lang="lv-LV" sz="2600" b="1" dirty="0">
                <a:latin typeface="Constantia" panose="02030602050306030303" pitchFamily="18" charset="0"/>
              </a:rPr>
              <a:t>. […] </a:t>
            </a:r>
            <a:r>
              <a:rPr lang="lv-LV" sz="2800" b="1" dirty="0">
                <a:latin typeface="Constantia" panose="02030602050306030303" pitchFamily="18" charset="0"/>
              </a:rPr>
              <a:t>Lai draudze grēcinieka nožēlu pieņem ar pateicīgām sirdīm! Ikviens nožēlojošais no neticības tumsas jāizved ticības un taisnības gaismā. Viņa trīcošā roka jāieliek Jēzus mīļajā rokā. Tāda grēku piedošana tiek apstiprināta Debesīs</a:t>
            </a:r>
            <a:r>
              <a:rPr lang="lv-LV" sz="2800" dirty="0"/>
              <a:t>.</a:t>
            </a:r>
            <a:r>
              <a:rPr lang="lv-LV"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42AD85F2-6C4A-2721-2213-A528D96390CB}"/>
              </a:ext>
            </a:extLst>
          </p:cNvPr>
          <p:cNvSpPr txBox="1"/>
          <p:nvPr/>
        </p:nvSpPr>
        <p:spPr>
          <a:xfrm>
            <a:off x="6413541" y="5947768"/>
            <a:ext cx="3322000" cy="338554"/>
          </a:xfrm>
          <a:prstGeom prst="rect">
            <a:avLst/>
          </a:prstGeom>
          <a:noFill/>
        </p:spPr>
        <p:txBody>
          <a:bodyPr wrap="none" rtlCol="0">
            <a:spAutoFit/>
          </a:bodyPr>
          <a:lstStyle/>
          <a:p>
            <a:pPr algn="r"/>
            <a:r>
              <a:rPr lang="fi-FI" sz="1600" b="1" dirty="0"/>
              <a:t>E. G. </a:t>
            </a:r>
            <a:r>
              <a:rPr lang="lv-LV" sz="1600" b="1" dirty="0"/>
              <a:t>V</a:t>
            </a:r>
            <a:r>
              <a:rPr lang="fi-FI" sz="1600" b="1" dirty="0"/>
              <a:t>. („</a:t>
            </a:r>
            <a:r>
              <a:rPr lang="lv-LV" sz="1600" b="1" dirty="0"/>
              <a:t>Laikmetu </a:t>
            </a:r>
            <a:r>
              <a:rPr lang="fi-FI" sz="1600" b="1" dirty="0"/>
              <a:t>Ilg</a:t>
            </a:r>
            <a:r>
              <a:rPr lang="lv-LV" sz="1600" b="1" dirty="0"/>
              <a:t>a</a:t>
            </a:r>
            <a:r>
              <a:rPr lang="fi-FI" sz="1600" b="1" dirty="0"/>
              <a:t>s”, 746. lpp.)</a:t>
            </a:r>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7921256" y="98262"/>
            <a:ext cx="4187325" cy="5139869"/>
          </a:xfrm>
          <a:prstGeom prst="rect">
            <a:avLst/>
          </a:prstGeom>
          <a:solidFill>
            <a:srgbClr val="FFF3D0"/>
          </a:solidFill>
          <a:effectLst>
            <a:innerShdw blurRad="114300">
              <a:schemeClr val="accent3">
                <a:lumMod val="75000"/>
              </a:schemeClr>
            </a:innerShdw>
          </a:effectLst>
        </p:spPr>
        <p:txBody>
          <a:bodyPr wrap="square">
            <a:spAutoFit/>
          </a:bodyPr>
          <a:lstStyle/>
          <a:p>
            <a:pPr algn="ctr"/>
            <a:r>
              <a:rPr lang="lv-LV" sz="2800" b="1" dirty="0">
                <a:solidFill>
                  <a:schemeClr val="accent3">
                    <a:lumMod val="75000"/>
                  </a:schemeClr>
                </a:solidFill>
                <a:latin typeface="Comic Sans MS" panose="030F0702030302020204" pitchFamily="66" charset="0"/>
              </a:rPr>
              <a:t>"Jeb vai jūs nezināt, ka jūsu miesa ir Svētā Gara mājoklis, kas ir jūsos un ko jūs esat saņēmuši no Dieva, un ka jūs nepiederat sev pašiem?</a:t>
            </a:r>
          </a:p>
          <a:p>
            <a:pPr algn="ctr"/>
            <a:r>
              <a:rPr lang="lv-LV" sz="2800" b="1" dirty="0">
                <a:solidFill>
                  <a:schemeClr val="accent3">
                    <a:lumMod val="75000"/>
                  </a:schemeClr>
                </a:solidFill>
                <a:latin typeface="Comic Sans MS" panose="030F0702030302020204" pitchFamily="66" charset="0"/>
              </a:rPr>
              <a:t>Jo jūs esat dārgi atpirkti. Tad nu pagodiniet Dievu ar savu miesu!"</a:t>
            </a:r>
          </a:p>
          <a:p>
            <a:pPr algn="ctr"/>
            <a:r>
              <a:rPr lang="es-ES" sz="2000" b="1" dirty="0">
                <a:solidFill>
                  <a:schemeClr val="accent3">
                    <a:lumMod val="75000"/>
                  </a:schemeClr>
                </a:solidFill>
                <a:latin typeface="Comic Sans MS" panose="030F0702030302020204" pitchFamily="66" charset="0"/>
              </a:rPr>
              <a:t>(1. </a:t>
            </a:r>
            <a:r>
              <a:rPr lang="lv-LV" sz="2000" b="1" dirty="0">
                <a:solidFill>
                  <a:schemeClr val="accent3">
                    <a:lumMod val="75000"/>
                  </a:schemeClr>
                </a:solidFill>
                <a:latin typeface="Comic Sans MS" panose="030F0702030302020204" pitchFamily="66" charset="0"/>
              </a:rPr>
              <a:t>Korintiešiem 6:19–20</a:t>
            </a:r>
            <a:r>
              <a:rPr lang="es-ES" sz="2000" b="1" dirty="0">
                <a:solidFill>
                  <a:schemeClr val="accent3">
                    <a:lumMod val="75000"/>
                  </a:schemeClr>
                </a:solidFill>
                <a:latin typeface="Comic Sans MS" panose="030F0702030302020204" pitchFamily="66" charset="0"/>
              </a:rPr>
              <a:t>)</a:t>
            </a:r>
          </a:p>
        </p:txBody>
      </p:sp>
    </p:spTree>
    <p:extLst>
      <p:ext uri="{BB962C8B-B14F-4D97-AF65-F5344CB8AC3E}">
        <p14:creationId xmlns:p14="http://schemas.microsoft.com/office/powerpoint/2010/main" val="32103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573326065"/>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209551"/>
            <a:ext cx="6858000" cy="1015663"/>
          </a:xfrm>
          <a:prstGeom prst="rect">
            <a:avLst/>
          </a:prstGeom>
          <a:noFill/>
        </p:spPr>
        <p:txBody>
          <a:bodyPr wrap="square" rtlCol="0">
            <a:spAutoFit/>
          </a:bodyPr>
          <a:lstStyle/>
          <a:p>
            <a:pPr>
              <a:spcBef>
                <a:spcPts val="600"/>
              </a:spcBef>
            </a:pPr>
            <a:r>
              <a:rPr lang="lv-LV" sz="2000" b="1" dirty="0"/>
              <a:t>Pāvils 1. Korintiešiem 5.–7. nodaļā galvenokārt cenšas izskaust grēku, kas bija dziļi iesakņojies Korintas draudzē: seksuālā amoralitāte.</a:t>
            </a:r>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533264"/>
            <a:ext cx="6877664" cy="1015663"/>
          </a:xfrm>
          <a:prstGeom prst="rect">
            <a:avLst/>
          </a:prstGeom>
          <a:noFill/>
        </p:spPr>
        <p:txBody>
          <a:bodyPr wrap="square">
            <a:spAutoFit/>
          </a:bodyPr>
          <a:lstStyle/>
          <a:p>
            <a:pPr lvl="0">
              <a:spcBef>
                <a:spcPts val="600"/>
              </a:spcBef>
              <a:defRPr/>
            </a:pPr>
            <a:r>
              <a:rPr lang="lv-LV" sz="2000" b="1" dirty="0">
                <a:solidFill>
                  <a:prstClr val="black"/>
                </a:solidFill>
              </a:rPr>
              <a:t>Izmantojot skaidru un tiešu valodu, Pāvils ne tikai norāda uz grēku, bet arī piedāvā risinājumus, kā ar to tikt galā un kā izvairīties no turpmākas grēkošanas.</a:t>
            </a: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371407"/>
            <a:ext cx="6877664" cy="1015663"/>
          </a:xfrm>
          <a:prstGeom prst="rect">
            <a:avLst/>
          </a:prstGeom>
          <a:noFill/>
        </p:spPr>
        <p:txBody>
          <a:bodyPr wrap="square">
            <a:spAutoFit/>
          </a:bodyPr>
          <a:lstStyle/>
          <a:p>
            <a:pPr lvl="0">
              <a:spcBef>
                <a:spcPts val="600"/>
              </a:spcBef>
              <a:defRPr/>
            </a:pPr>
            <a:r>
              <a:rPr lang="lv-LV" sz="2000" b="1" dirty="0">
                <a:solidFill>
                  <a:prstClr val="black"/>
                </a:solidFill>
              </a:rPr>
              <a:t>Šim konkrētajam grēkam pievienojās arī citi, piemēram, aizskārumi un krāpšanas, kas tika izdarītas starp pašiem brāļiem un par kurām tika vērsta lieta civiltiesās.</a:t>
            </a: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5839836" y="1620698"/>
            <a:ext cx="5800725" cy="280076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GRĒKS </a:t>
            </a:r>
            <a:r>
              <a:rPr lang="lv-LV"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DRAUDZĒ</a:t>
            </a:r>
            <a:endPar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lv-LV"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APZINĀTS GRĒKS</a:t>
            </a:r>
            <a:endPar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707886"/>
          </a:xfrm>
          <a:prstGeom prst="rect">
            <a:avLst/>
          </a:prstGeom>
          <a:noFill/>
        </p:spPr>
        <p:txBody>
          <a:bodyPr wrap="square">
            <a:spAutoFit/>
            <a:scene3d>
              <a:camera prst="orthographicFront"/>
              <a:lightRig rig="threePt" dir="t"/>
            </a:scene3d>
            <a:sp3d extrusionH="57150">
              <a:bevelT w="38100" h="38100"/>
            </a:sp3d>
          </a:bodyPr>
          <a:lstStyle/>
          <a:p>
            <a:pPr algn="ctr"/>
            <a:r>
              <a:rPr lang="lv-LV" sz="2000" b="1" dirty="0">
                <a:solidFill>
                  <a:srgbClr val="7030A0"/>
                </a:solidFill>
                <a:latin typeface="Comic Sans MS" panose="030F0702030302020204" pitchFamily="66" charset="0"/>
              </a:rPr>
              <a:t>„Un jūs ar to lepojaties! Vai jums drīzāk nebūtu bijis jānožēlo notikušais un jāizraida no savas vidus tas, kurš to izdarīja?”</a:t>
            </a:r>
            <a:r>
              <a:rPr lang="es-ES" b="1" dirty="0">
                <a:solidFill>
                  <a:srgbClr val="7030A0"/>
                </a:solidFill>
                <a:latin typeface="Comic Sans MS" panose="030F0702030302020204" pitchFamily="66" charset="0"/>
              </a:rPr>
              <a:t> </a:t>
            </a:r>
            <a:r>
              <a:rPr lang="lv-LV" sz="1600" b="1" dirty="0">
                <a:solidFill>
                  <a:srgbClr val="7030A0"/>
                </a:solidFill>
                <a:latin typeface="Comic Sans MS" panose="030F0702030302020204" pitchFamily="66" charset="0"/>
              </a:rPr>
              <a:t>(1. Korintiešiem 5:2 NVI</a:t>
            </a:r>
            <a:r>
              <a:rPr lang="es-ES" sz="1600" b="1" dirty="0">
                <a:solidFill>
                  <a:srgbClr val="7030A0"/>
                </a:solidFill>
                <a:latin typeface="Comic Sans MS" panose="030F0702030302020204" pitchFamily="66" charset="0"/>
              </a:rPr>
              <a:t>)</a:t>
            </a:r>
          </a:p>
        </p:txBody>
      </p:sp>
      <p:sp>
        <p:nvSpPr>
          <p:cNvPr id="7" name="CuadroTexto 6">
            <a:extLst>
              <a:ext uri="{FF2B5EF4-FFF2-40B4-BE49-F238E27FC236}">
                <a16:creationId xmlns:a16="http://schemas.microsoft.com/office/drawing/2014/main" id="{4F9CBE02-E2EA-956A-B418-9B8DA36E2A26}"/>
              </a:ext>
            </a:extLst>
          </p:cNvPr>
          <p:cNvSpPr txBox="1"/>
          <p:nvPr/>
        </p:nvSpPr>
        <p:spPr>
          <a:xfrm>
            <a:off x="184976" y="1446013"/>
            <a:ext cx="7289529" cy="707886"/>
          </a:xfrm>
          <a:prstGeom prst="rect">
            <a:avLst/>
          </a:prstGeom>
          <a:noFill/>
        </p:spPr>
        <p:txBody>
          <a:bodyPr wrap="square">
            <a:spAutoFit/>
          </a:bodyPr>
          <a:lstStyle/>
          <a:p>
            <a:pPr>
              <a:spcBef>
                <a:spcPts val="600"/>
              </a:spcBef>
            </a:pPr>
            <a:r>
              <a:rPr lang="lv-LV" sz="2000" b="1" dirty="0"/>
              <a:t>Korintas draudzē bija „gadījums, kas saistīts ar seksuālu amoralitāti, ko nepieļauj pat pagāni” (1. Kor. 5:1 </a:t>
            </a:r>
            <a:r>
              <a:rPr lang="lv-LV" sz="1600" b="1" dirty="0"/>
              <a:t>NVI</a:t>
            </a:r>
            <a:r>
              <a:rPr lang="lv-LV" sz="2000" b="1" dirty="0"/>
              <a:t>).</a:t>
            </a:r>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441826" y="1522928"/>
            <a:ext cx="4597877"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lv-LV" sz="2000" b="1" dirty="0"/>
              <a:t>Draudze galvenokārt sastāvēja no pagāniem. Viņu pašu sirdsapziņa jau liecināja, ka incests nav pieļaujams. Turklāt viņu zināšanas par Svētajiem Rakstiem vēl vairāk nostiprināja šo pārliecību (3. Moz. 18:8).</a:t>
            </a:r>
          </a:p>
        </p:txBody>
      </p:sp>
      <p:sp>
        <p:nvSpPr>
          <p:cNvPr id="6" name="CuadroTexto 5">
            <a:extLst>
              <a:ext uri="{FF2B5EF4-FFF2-40B4-BE49-F238E27FC236}">
                <a16:creationId xmlns:a16="http://schemas.microsoft.com/office/drawing/2014/main" id="{5B5C8C9F-3570-38AD-57B9-D3DE681A1773}"/>
              </a:ext>
            </a:extLst>
          </p:cNvPr>
          <p:cNvSpPr txBox="1"/>
          <p:nvPr/>
        </p:nvSpPr>
        <p:spPr>
          <a:xfrm>
            <a:off x="209446" y="2153899"/>
            <a:ext cx="7232380" cy="1323439"/>
          </a:xfrm>
          <a:prstGeom prst="rect">
            <a:avLst/>
          </a:prstGeom>
          <a:noFill/>
        </p:spPr>
        <p:txBody>
          <a:bodyPr wrap="square">
            <a:spAutoFit/>
          </a:bodyPr>
          <a:lstStyle/>
          <a:p>
            <a:pPr lvl="0">
              <a:spcBef>
                <a:spcPts val="600"/>
              </a:spcBef>
              <a:defRPr/>
            </a:pPr>
            <a:r>
              <a:rPr lang="lv-LV" sz="2000" b="1" dirty="0">
                <a:solidFill>
                  <a:prstClr val="black"/>
                </a:solidFill>
              </a:rPr>
              <a:t>Incestuālas attiecības draudzē bija ļoti nopietna lieta. Taču situāciju vēl vairāk saasināja tas, ka, tā vietā, lai izraisītu šķelšanos starp locekļiem, tie lepojās ar to, ka pieļāva šo grēku (1. Kor. 5:2 </a:t>
            </a:r>
            <a:r>
              <a:rPr lang="lv-LV" sz="1600" b="1" dirty="0">
                <a:solidFill>
                  <a:prstClr val="black"/>
                </a:solidFill>
              </a:rPr>
              <a:t>NVI</a:t>
            </a:r>
            <a:r>
              <a:rPr lang="lv-LV" sz="2000" b="1" dirty="0">
                <a:solidFill>
                  <a:prstClr val="black"/>
                </a:solidFill>
              </a:rPr>
              <a:t>).</a:t>
            </a: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lvl="0">
              <a:spcBef>
                <a:spcPts val="600"/>
              </a:spcBef>
              <a:defRPr/>
            </a:pPr>
            <a:r>
              <a:rPr lang="lv-LV" sz="2000" b="1" dirty="0">
                <a:solidFill>
                  <a:prstClr val="black"/>
                </a:solidFill>
              </a:rPr>
              <a:t>Ja viņiem bija skaidrs, ka šīs attiecības bija grēcīgas… kāpēc viņi ar to lepojās (1. Kor. 5:6)? Vai iesaistītajai ģimenei bija ietekme draudzē? Vai viņi lepojās ar to, ka ir draudze, kas izturas iecietīgi pret grēciniekiem? … ?</a:t>
            </a: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lv-LV" sz="4400" b="1" dirty="0">
                <a:ln w="22225">
                  <a:solidFill>
                    <a:schemeClr val="accent2"/>
                  </a:solidFill>
                  <a:prstDash val="solid"/>
                </a:ln>
                <a:solidFill>
                  <a:schemeClr val="accent2">
                    <a:lumMod val="60000"/>
                    <a:lumOff val="40000"/>
                  </a:schemeClr>
                </a:solidFill>
              </a:rPr>
              <a:t>GRĒKA IZSKAUŠANA</a:t>
            </a:r>
            <a:endParaRPr lang="es-ES"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Tos, kas ārā, Dievs sodīs. Izmetiet ārā ļauno no sava vidus!</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(1</a:t>
            </a:r>
            <a:r>
              <a:rPr lang="lv-LV" sz="1400" b="1" dirty="0">
                <a:solidFill>
                  <a:schemeClr val="accent3">
                    <a:lumMod val="75000"/>
                  </a:schemeClr>
                </a:solidFill>
                <a:latin typeface="Comic Sans MS" panose="030F0702030302020204" pitchFamily="66" charset="0"/>
              </a:rPr>
              <a:t>.K</a:t>
            </a:r>
            <a:r>
              <a:rPr lang="es-ES" sz="1400" b="1" dirty="0" err="1">
                <a:solidFill>
                  <a:schemeClr val="accent3">
                    <a:lumMod val="75000"/>
                  </a:schemeClr>
                </a:solidFill>
                <a:latin typeface="Comic Sans MS" panose="030F0702030302020204" pitchFamily="66" charset="0"/>
              </a:rPr>
              <a:t>orinti</a:t>
            </a:r>
            <a:r>
              <a:rPr lang="lv-LV" sz="1400" b="1" dirty="0">
                <a:solidFill>
                  <a:schemeClr val="accent3">
                    <a:lumMod val="75000"/>
                  </a:schemeClr>
                </a:solidFill>
                <a:latin typeface="Comic Sans MS" panose="030F0702030302020204" pitchFamily="66" charset="0"/>
              </a:rPr>
              <a:t>ešiem</a:t>
            </a:r>
            <a:r>
              <a:rPr lang="es-ES" sz="1400" b="1" dirty="0">
                <a:solidFill>
                  <a:schemeClr val="accent3">
                    <a:lumMod val="75000"/>
                  </a:schemeClr>
                </a:solidFill>
                <a:latin typeface="Comic Sans MS" panose="030F0702030302020204" pitchFamily="66" charset="0"/>
              </a:rPr>
              <a:t> 5:13)</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31670" y="1416294"/>
            <a:ext cx="7540729" cy="1015663"/>
          </a:xfrm>
          <a:prstGeom prst="rect">
            <a:avLst/>
          </a:prstGeom>
          <a:noFill/>
        </p:spPr>
        <p:txBody>
          <a:bodyPr wrap="square" rtlCol="0">
            <a:spAutoFit/>
          </a:bodyPr>
          <a:lstStyle/>
          <a:p>
            <a:pPr>
              <a:spcBef>
                <a:spcPts val="600"/>
              </a:spcBef>
            </a:pPr>
            <a:r>
              <a:rPr lang="lv-LV" sz="2000" b="1" dirty="0"/>
              <a:t>Šis incesta gadījums jau bija „vispārēji zināms” (1. Kor. 5:1 </a:t>
            </a:r>
            <a:r>
              <a:rPr lang="lv-LV" sz="1600" b="1" dirty="0"/>
              <a:t>NVI</a:t>
            </a:r>
            <a:r>
              <a:rPr lang="lv-LV" sz="2000" b="1" dirty="0"/>
              <a:t>), tāpēc bija jāveic steidzami pasākumi, lai novērstu kaitējumu draudzes reputācijai. Kādi pasākumi bija jāveic?</a:t>
            </a:r>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1150437336"/>
              </p:ext>
            </p:extLst>
          </p:nvPr>
        </p:nvGraphicFramePr>
        <p:xfrm>
          <a:off x="196645" y="2400789"/>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560419"/>
            <a:ext cx="4780321" cy="1938992"/>
          </a:xfrm>
          <a:prstGeom prst="rect">
            <a:avLst/>
          </a:prstGeom>
          <a:noFill/>
        </p:spPr>
        <p:txBody>
          <a:bodyPr wrap="square" rtlCol="0">
            <a:spAutoFit/>
          </a:bodyPr>
          <a:lstStyle/>
          <a:p>
            <a:pPr>
              <a:spcBef>
                <a:spcPts val="600"/>
              </a:spcBef>
            </a:pPr>
            <a:r>
              <a:rPr lang="lv-LV" sz="2000" b="1" dirty="0"/>
              <a:t>Draudzes disciplinārajai rīcībai (neatkarīgi no grēka smaguma) vienmēr jābūt vērstai uz pestīšanu. Cilvēkam ir jānorāda uz viņa kļūdu, lai viņš to atzītu, nožēlotu un „viņa gars tiktu glābts Kunga Jēzus dienā” (1. Kor. 5:5).</a:t>
            </a:r>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lv-LV"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RISINĀT IEKŠĒJĀS PROBLĒMAS</a:t>
            </a:r>
            <a:endPar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chemeClr val="accent4">
                    <a:lumMod val="50000"/>
                  </a:schemeClr>
                </a:solidFill>
                <a:latin typeface="Comic Sans MS" panose="030F0702030302020204" pitchFamily="66" charset="0"/>
              </a:rPr>
              <a:t>“</a:t>
            </a:r>
            <a:r>
              <a:rPr lang="lv-LV" sz="2000" b="1" dirty="0">
                <a:solidFill>
                  <a:schemeClr val="accent4">
                    <a:lumMod val="50000"/>
                  </a:schemeClr>
                </a:solidFill>
                <a:latin typeface="Comic Sans MS" panose="030F0702030302020204" pitchFamily="66" charset="0"/>
              </a:rPr>
              <a:t>Ja jums citam pret citu ir kāda sūdzība, vai tad jāgriežas pie netaisno tiesas un ne pie svēto tiesas?” </a:t>
            </a:r>
            <a:r>
              <a:rPr lang="lv-LV" b="1" dirty="0">
                <a:solidFill>
                  <a:schemeClr val="accent4">
                    <a:lumMod val="50000"/>
                  </a:schemeClr>
                </a:solidFill>
                <a:latin typeface="Comic Sans MS" panose="030F0702030302020204" pitchFamily="66" charset="0"/>
              </a:rPr>
              <a:t>(1. Korintiešiem 6:1)</a:t>
            </a: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24671"/>
            <a:ext cx="7362824" cy="1631216"/>
          </a:xfrm>
          <a:prstGeom prst="rect">
            <a:avLst/>
          </a:prstGeom>
          <a:noFill/>
        </p:spPr>
        <p:txBody>
          <a:bodyPr wrap="square" rtlCol="0">
            <a:spAutoFit/>
          </a:bodyPr>
          <a:lstStyle/>
          <a:p>
            <a:pPr>
              <a:spcBef>
                <a:spcPts val="600"/>
              </a:spcBef>
            </a:pPr>
            <a:r>
              <a:rPr lang="lv-LV" sz="2000" b="1" dirty="0"/>
              <a:t>Pēc tam, kad Pāvils izskaidroja, kā risināt grēka jautājumus draudzē, viņš pārmet viņiem to, ka tie neievēro pareizos noteikumus un ļauj laicīgajām tiesām lemt par problēmām starp brāļiem (1. Kor. 6:1–6). Taču Pāvils neapstājas pie tā un vēršas pret problēmu saknē</a:t>
            </a:r>
            <a:r>
              <a:rPr lang="es-ES" sz="2000" b="1" dirty="0"/>
              <a:t>.</a:t>
            </a:r>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839702" cy="707886"/>
          </a:xfrm>
          <a:prstGeom prst="rect">
            <a:avLst/>
          </a:prstGeom>
          <a:noFill/>
        </p:spPr>
        <p:txBody>
          <a:bodyPr wrap="square">
            <a:spAutoFit/>
          </a:bodyPr>
          <a:lstStyle/>
          <a:p>
            <a:pPr>
              <a:spcBef>
                <a:spcPts val="600"/>
              </a:spcBef>
            </a:pPr>
            <a:r>
              <a:rPr lang="lv-LV" sz="2000" b="1" dirty="0"/>
              <a:t>Otrkārt, brāļiem jābūt gataviem piedot aizvainojumu </a:t>
            </a:r>
            <a:br>
              <a:rPr lang="es-ES" sz="2000" b="1" dirty="0"/>
            </a:br>
            <a:r>
              <a:rPr lang="lv-LV" sz="2000" b="1" dirty="0"/>
              <a:t>(1. Kor. 6:7b).</a:t>
            </a:r>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906547"/>
            <a:ext cx="7000874" cy="1015663"/>
          </a:xfrm>
          <a:prstGeom prst="rect">
            <a:avLst/>
          </a:prstGeom>
          <a:noFill/>
        </p:spPr>
        <p:txBody>
          <a:bodyPr wrap="square">
            <a:spAutoFit/>
          </a:bodyPr>
          <a:lstStyle/>
          <a:p>
            <a:pPr>
              <a:spcBef>
                <a:spcPts val="600"/>
              </a:spcBef>
            </a:pPr>
            <a:r>
              <a:rPr lang="lv-LV" sz="2000" b="1" dirty="0"/>
              <a:t>Pirmkārt, starp draudzes locekļiem nedrīkstētu būt nesaskaņas (1. Kor. 6:7a), un, protams, locekļi nedrīkstētu aizvainot vai apkrāpt citu locekli (1. Kor. 6:8).</a:t>
            </a:r>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3" y="6036570"/>
            <a:ext cx="6687303" cy="707886"/>
          </a:xfrm>
          <a:prstGeom prst="rect">
            <a:avLst/>
          </a:prstGeom>
          <a:noFill/>
        </p:spPr>
        <p:txBody>
          <a:bodyPr wrap="square">
            <a:spAutoFit/>
          </a:bodyPr>
          <a:lstStyle/>
          <a:p>
            <a:pPr>
              <a:spcBef>
                <a:spcPts val="600"/>
              </a:spcBef>
            </a:pPr>
            <a:r>
              <a:rPr lang="lv-LV" sz="2000" b="1" dirty="0"/>
              <a:t>Ja vien nav runa par krimināllietu (Rom. 13:1–5), draudzes iekšējās problēmas ir jāatrisina iekšēji.</a:t>
            </a:r>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042117"/>
            <a:ext cx="6839702" cy="1015663"/>
          </a:xfrm>
          <a:prstGeom prst="rect">
            <a:avLst/>
          </a:prstGeom>
          <a:noFill/>
        </p:spPr>
        <p:txBody>
          <a:bodyPr wrap="square">
            <a:spAutoFit/>
          </a:bodyPr>
          <a:lstStyle/>
          <a:p>
            <a:pPr>
              <a:spcBef>
                <a:spcPts val="600"/>
              </a:spcBef>
            </a:pPr>
            <a:r>
              <a:rPr lang="lv-LV" sz="2000" b="1" dirty="0"/>
              <a:t>Treškārt, ja starp locekļiem nav vienprātības, draudzei ir jāizskata strīds vai jāveic pārrunas starp pusēm </a:t>
            </a:r>
            <a:br>
              <a:rPr lang="es-ES" sz="2000" b="1" dirty="0"/>
            </a:br>
            <a:r>
              <a:rPr lang="lv-LV" sz="2000" b="1" dirty="0"/>
              <a:t>(1. Kor. 6:2).</a:t>
            </a:r>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0051" y="2959325"/>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9598" y="5094742"/>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396180" y="980900"/>
            <a:ext cx="10579509"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Mūsu uzdevums ir apzināties savus trūkumus un iemīļotos grēkus, kas rada tumsību un garīgo vājumu un ir apslāpējuši mūsu sākotnējo mīlestību. Vai tas ir pasaulīgums? Vai tas ir egoisms? Vai tā ir mīlestība pret pašcieņu? Vai tā ir cīņa par to, lai būtu pirmais? Vai tas ir juteklīgums, kas mūs attālina no Dieva? Vai tas ir nikolaitu grēks, kuri Dieva žēlastību apmainīja pret izvirtību? Vai tā ir vienaldzība pret lielisko Gaismu? Vai tas ir iespēju un privilēģiju nepareizs izmantojums vai ļaunprātīga izmantošana, kas liek mums izrādīt lielīgos, pretenzijas par reliģisko gudrību un zināšanām, kamēr mūsu dzīve un raksturs ir nekonsekventi un amorāli? Neatkarīgi no tā, ko mēs esam lutinājuši un kopuši, līdz tas kļuvis spēcīgs un dominējošs, pieliksim apņēmīgus pūliņus, lai kļūtu par uzvarētājiem, lai neapmaldītos un ēstu no dzīvības koka.</a:t>
            </a:r>
          </a:p>
        </p:txBody>
      </p:sp>
      <p:sp>
        <p:nvSpPr>
          <p:cNvPr id="4" name="CuadroTexto 3">
            <a:extLst>
              <a:ext uri="{FF2B5EF4-FFF2-40B4-BE49-F238E27FC236}">
                <a16:creationId xmlns:a16="http://schemas.microsoft.com/office/drawing/2014/main" id="{4619543F-0133-37A9-5C45-80AB5F3B408F}"/>
              </a:ext>
            </a:extLst>
          </p:cNvPr>
          <p:cNvSpPr txBox="1"/>
          <p:nvPr/>
        </p:nvSpPr>
        <p:spPr>
          <a:xfrm>
            <a:off x="7708327" y="5707823"/>
            <a:ext cx="4399859" cy="338554"/>
          </a:xfrm>
          <a:prstGeom prst="rect">
            <a:avLst/>
          </a:prstGeom>
          <a:noFill/>
        </p:spPr>
        <p:txBody>
          <a:bodyPr wrap="none" rtlCol="0">
            <a:spAutoFit/>
          </a:bodyPr>
          <a:lstStyle/>
          <a:p>
            <a:pPr algn="r"/>
            <a:r>
              <a:rPr lang="lv-LV" sz="1600" b="1" dirty="0"/>
              <a:t>E. G. V. („Jūs saņemsiet spēku”, 18. decembris)</a:t>
            </a:r>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33375" y="-104775"/>
            <a:ext cx="7658100" cy="6824945"/>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lv-LV" dirty="0">
                <a:pattFill prst="narHorz">
                  <a:fgClr>
                    <a:srgbClr val="FFFF00"/>
                  </a:fgClr>
                  <a:bgClr>
                    <a:schemeClr val="accent6">
                      <a:lumMod val="20000"/>
                      <a:lumOff val="80000"/>
                    </a:schemeClr>
                  </a:bgClr>
                </a:pattFill>
                <a:effectLst>
                  <a:innerShdw blurRad="177800">
                    <a:schemeClr val="accent6">
                      <a:lumMod val="50000"/>
                    </a:schemeClr>
                  </a:innerShdw>
                </a:effectLst>
              </a:rPr>
              <a:t>KĀ IZVEIRĪTIES NO GRĒKA DRAUDZĒ</a:t>
            </a:r>
            <a:endParaRPr lang="es-ES" dirty="0">
              <a:pattFill prst="narHorz">
                <a:fgClr>
                  <a:srgbClr val="FFFF00"/>
                </a:fgClr>
                <a:bgClr>
                  <a:schemeClr val="accent6">
                    <a:lumMod val="20000"/>
                    <a:lumOff val="80000"/>
                  </a:schemeClr>
                </a:bgClr>
              </a:pattFill>
              <a:effectLst>
                <a:innerShdw blurRad="177800">
                  <a:schemeClr val="accent6">
                    <a:lumMod val="50000"/>
                  </a:schemeClr>
                </a:innerShdw>
              </a:effectLst>
            </a:endParaRP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769</TotalTime>
  <Words>1359</Words>
  <Application>Microsoft Office PowerPoint</Application>
  <PresentationFormat>Panorámica</PresentationFormat>
  <Paragraphs>54</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Constantia</vt:lpstr>
      <vt:lpstr>Aptos</vt:lpstr>
      <vt:lpstr>Comic Sans MS</vt:lpstr>
      <vt:lpstr>Arial</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93</cp:revision>
  <dcterms:created xsi:type="dcterms:W3CDTF">2026-06-19T16:27:56Z</dcterms:created>
  <dcterms:modified xsi:type="dcterms:W3CDTF">2026-06-23T15:54:51Z</dcterms:modified>
</cp:coreProperties>
</file>