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3" r:id="rId2"/>
    <p:sldId id="265" r:id="rId3"/>
    <p:sldId id="258" r:id="rId4"/>
    <p:sldId id="259" r:id="rId5"/>
    <p:sldId id="260" r:id="rId6"/>
    <p:sldId id="270" r:id="rId7"/>
    <p:sldId id="261" r:id="rId8"/>
    <p:sldId id="274" r:id="rId9"/>
    <p:sldId id="263" r:id="rId10"/>
    <p:sldId id="275" r:id="rId11"/>
    <p:sldId id="266" r:id="rId12"/>
    <p:sldId id="276"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lv-LV" sz="2000" b="1" noProof="0" dirty="0">
              <a:effectLst>
                <a:outerShdw blurRad="38100" dist="38100" dir="2700000" algn="tl">
                  <a:srgbClr val="000000">
                    <a:alpha val="43137"/>
                  </a:srgbClr>
                </a:outerShdw>
              </a:effectLst>
            </a:rPr>
            <a:t>Kādas dāvanas Pāvils min kā piemēru starp daudzajām citām, kas pastāv? (1. Kor. 12:8–10; Rom. 12:6–8; Ef. 4:11–12)</a:t>
          </a: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err="1">
              <a:solidFill>
                <a:schemeClr val="bg1"/>
              </a:solidFill>
              <a:highlight>
                <a:srgbClr val="000080"/>
              </a:highlight>
            </a:rPr>
            <a:t>Rom</a:t>
          </a:r>
          <a:r>
            <a:rPr lang="lv-LV" sz="2000" b="1" dirty="0">
              <a:solidFill>
                <a:schemeClr val="bg1"/>
              </a:solidFill>
              <a:highlight>
                <a:srgbClr val="000080"/>
              </a:highlight>
            </a:rPr>
            <a:t>.</a:t>
          </a:r>
          <a:r>
            <a:rPr lang="es-ES" sz="2000" b="1" dirty="0">
              <a:solidFill>
                <a:schemeClr val="bg1"/>
              </a:solidFill>
              <a:highlight>
                <a:srgbClr val="000080"/>
              </a:highlight>
            </a:rPr>
            <a:t> 12: 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lv-LV" sz="2000" b="1"/>
            <a:t>Kalpošana</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8000"/>
              </a:highlight>
            </a:rPr>
            <a:t>Efe</a:t>
          </a:r>
          <a:r>
            <a:rPr lang="lv-LV" sz="2000" b="1" dirty="0">
              <a:solidFill>
                <a:schemeClr val="bg1"/>
              </a:solidFill>
              <a:highlight>
                <a:srgbClr val="008000"/>
              </a:highlight>
            </a:rPr>
            <a:t>z. </a:t>
          </a:r>
          <a:r>
            <a:rPr lang="es-ES" sz="2000" b="1" dirty="0">
              <a:solidFill>
                <a:schemeClr val="bg1"/>
              </a:solidFill>
              <a:highlight>
                <a:srgbClr val="008000"/>
              </a:highlight>
            </a:rPr>
            <a:t>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lv-LV" sz="2000" b="1" dirty="0"/>
            <a:t>Apustuļi</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algn="ctr"/>
          <a:r>
            <a:rPr lang="es-ES_tradnl" sz="2000" b="1" dirty="0">
              <a:solidFill>
                <a:schemeClr val="bg1"/>
              </a:solidFill>
              <a:highlight>
                <a:srgbClr val="800000"/>
              </a:highlight>
            </a:rPr>
            <a:t>1. </a:t>
          </a:r>
          <a:r>
            <a:rPr lang="es-ES_tradnl" sz="2000" b="1" dirty="0" err="1">
              <a:solidFill>
                <a:schemeClr val="bg1"/>
              </a:solidFill>
              <a:highlight>
                <a:srgbClr val="800000"/>
              </a:highlight>
            </a:rPr>
            <a:t>Kor</a:t>
          </a:r>
          <a:r>
            <a:rPr lang="lv-LV" sz="2000" b="1">
              <a:solidFill>
                <a:schemeClr val="bg1"/>
              </a:solidFill>
              <a:highlight>
                <a:srgbClr val="800000"/>
              </a:highlight>
            </a:rPr>
            <a:t>.</a:t>
          </a:r>
          <a:r>
            <a:rPr lang="es-ES" sz="2000" b="1">
              <a:solidFill>
                <a:schemeClr val="bg1"/>
              </a:solidFill>
              <a:highlight>
                <a:srgbClr val="800000"/>
              </a:highlight>
            </a:rPr>
            <a:t>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B7BB53F6-9B21-4EA7-8856-378C9EA8A4C3}">
      <dgm:prSet custT="1"/>
      <dgm:spPr/>
      <dgm:t>
        <a:bodyPr/>
        <a:lstStyle/>
        <a:p>
          <a:r>
            <a:rPr lang="lv-LV" sz="2000" b="1" noProof="0" dirty="0"/>
            <a:t> Atziņas runu</a:t>
          </a:r>
        </a:p>
      </dgm:t>
    </dgm:pt>
    <dgm:pt modelId="{7047887A-1BF0-48DE-994A-8F05A5114EE9}" type="parTrans" cxnId="{32B6ABB6-55FE-4EC1-9906-83BA997694EB}">
      <dgm:prSet/>
      <dgm:spPr/>
      <dgm:t>
        <a:bodyPr/>
        <a:lstStyle/>
        <a:p>
          <a:endParaRPr lang="es-ES_tradnl"/>
        </a:p>
      </dgm:t>
    </dgm:pt>
    <dgm:pt modelId="{A7818575-BD69-4012-B572-3AE6873707CE}" type="sibTrans" cxnId="{32B6ABB6-55FE-4EC1-9906-83BA997694EB}">
      <dgm:prSet/>
      <dgm:spPr/>
      <dgm:t>
        <a:bodyPr/>
        <a:lstStyle/>
        <a:p>
          <a:endParaRPr lang="es-ES_tradnl"/>
        </a:p>
      </dgm:t>
    </dgm:pt>
    <dgm:pt modelId="{0DB32CDC-A1D0-4247-86AE-35A743EC7E15}">
      <dgm:prSet custT="1"/>
      <dgm:spPr/>
      <dgm:t>
        <a:bodyPr/>
        <a:lstStyle/>
        <a:p>
          <a:r>
            <a:rPr lang="lv-LV" sz="2000" b="1" noProof="0" dirty="0"/>
            <a:t>Citm dota ticība</a:t>
          </a:r>
        </a:p>
      </dgm:t>
    </dgm:pt>
    <dgm:pt modelId="{80A3128B-840B-4B58-AF4D-01A667906870}" type="parTrans" cxnId="{8EA87A6C-2915-47D2-83A8-A2EAB2448B4A}">
      <dgm:prSet/>
      <dgm:spPr/>
      <dgm:t>
        <a:bodyPr/>
        <a:lstStyle/>
        <a:p>
          <a:endParaRPr lang="es-ES_tradnl"/>
        </a:p>
      </dgm:t>
    </dgm:pt>
    <dgm:pt modelId="{1D02A44E-CCF6-4DB2-85E0-CFBFF2A25307}" type="sibTrans" cxnId="{8EA87A6C-2915-47D2-83A8-A2EAB2448B4A}">
      <dgm:prSet/>
      <dgm:spPr/>
      <dgm:t>
        <a:bodyPr/>
        <a:lstStyle/>
        <a:p>
          <a:endParaRPr lang="es-ES_tradnl"/>
        </a:p>
      </dgm:t>
    </dgm:pt>
    <dgm:pt modelId="{E575D651-6B4D-4698-B383-FC414DC3A043}">
      <dgm:prSet custT="1"/>
      <dgm:spPr/>
      <dgm:t>
        <a:bodyPr/>
        <a:lstStyle/>
        <a:p>
          <a:r>
            <a:rPr lang="lv-LV" sz="2000" b="1" noProof="0" dirty="0"/>
            <a:t>Citam dāv. dziedināt</a:t>
          </a:r>
        </a:p>
      </dgm:t>
    </dgm:pt>
    <dgm:pt modelId="{705C5B58-A8B8-40E8-BC2C-CC77735BAD84}" type="parTrans" cxnId="{66432A8E-369C-4435-B8F0-370531E5CD0F}">
      <dgm:prSet/>
      <dgm:spPr/>
      <dgm:t>
        <a:bodyPr/>
        <a:lstStyle/>
        <a:p>
          <a:endParaRPr lang="es-ES_tradnl"/>
        </a:p>
      </dgm:t>
    </dgm:pt>
    <dgm:pt modelId="{654D915A-0E91-4899-B915-C476DCD7EB7E}" type="sibTrans" cxnId="{66432A8E-369C-4435-B8F0-370531E5CD0F}">
      <dgm:prSet/>
      <dgm:spPr/>
      <dgm:t>
        <a:bodyPr/>
        <a:lstStyle/>
        <a:p>
          <a:endParaRPr lang="es-ES_tradnl"/>
        </a:p>
      </dgm:t>
    </dgm:pt>
    <dgm:pt modelId="{04949A24-B695-4497-B5D0-F65A09D3EFDC}">
      <dgm:prSet custT="1"/>
      <dgm:spPr/>
      <dgm:t>
        <a:bodyPr/>
        <a:lstStyle/>
        <a:p>
          <a:r>
            <a:rPr lang="lv-LV" sz="2000" b="1" noProof="0" dirty="0"/>
            <a:t>Citam garu pazīšana Citam mēles</a:t>
          </a:r>
        </a:p>
      </dgm:t>
    </dgm:pt>
    <dgm:pt modelId="{86B8B156-F829-49CA-940D-CAB9148F1B03}" type="parTrans" cxnId="{3294B17F-A42D-4DB5-83AC-9EA312DEB65A}">
      <dgm:prSet/>
      <dgm:spPr/>
      <dgm:t>
        <a:bodyPr/>
        <a:lstStyle/>
        <a:p>
          <a:endParaRPr lang="es-ES_tradnl"/>
        </a:p>
      </dgm:t>
    </dgm:pt>
    <dgm:pt modelId="{FE75D554-6D94-4253-A4C1-0F64B6B522A9}" type="sibTrans" cxnId="{3294B17F-A42D-4DB5-83AC-9EA312DEB65A}">
      <dgm:prSet/>
      <dgm:spPr/>
      <dgm:t>
        <a:bodyPr/>
        <a:lstStyle/>
        <a:p>
          <a:endParaRPr lang="es-ES_tradnl"/>
        </a:p>
      </dgm:t>
    </dgm:pt>
    <dgm:pt modelId="{39231E20-8BF5-4091-A438-FF3D9C809A44}">
      <dgm:prSet custT="1"/>
      <dgm:spPr/>
      <dgm:t>
        <a:bodyPr/>
        <a:lstStyle/>
        <a:p>
          <a:endParaRPr lang="es-ES_tradnl" sz="2000" b="1" dirty="0"/>
        </a:p>
      </dgm:t>
    </dgm:pt>
    <dgm:pt modelId="{64FC4551-5C8C-4AA9-B9D6-AF26A72FF239}" type="parTrans" cxnId="{1B78CDF7-E79B-45D3-9FE6-7B9C7DA1E645}">
      <dgm:prSet/>
      <dgm:spPr/>
      <dgm:t>
        <a:bodyPr/>
        <a:lstStyle/>
        <a:p>
          <a:endParaRPr lang="es-ES_tradnl"/>
        </a:p>
      </dgm:t>
    </dgm:pt>
    <dgm:pt modelId="{55CC347B-CF6C-49F6-9ABE-6FAF12236EA4}" type="sibTrans" cxnId="{1B78CDF7-E79B-45D3-9FE6-7B9C7DA1E645}">
      <dgm:prSet/>
      <dgm:spPr/>
      <dgm:t>
        <a:bodyPr/>
        <a:lstStyle/>
        <a:p>
          <a:endParaRPr lang="es-ES_tradnl"/>
        </a:p>
      </dgm:t>
    </dgm:pt>
    <dgm:pt modelId="{75757803-DA85-4D84-A916-3D801BC8B12E}">
      <dgm:prSet custT="1"/>
      <dgm:spPr/>
      <dgm:t>
        <a:bodyPr/>
        <a:lstStyle/>
        <a:p>
          <a:pPr marL="265113" indent="0" algn="l">
            <a:buNone/>
          </a:pPr>
          <a:r>
            <a:rPr lang="lv-LV" sz="2000" b="1" dirty="0"/>
            <a:t>Mācīšana</a:t>
          </a:r>
        </a:p>
      </dgm:t>
    </dgm:pt>
    <dgm:pt modelId="{9447FCE1-9D05-4008-9CF6-A6CF1BADD4B5}" type="parTrans" cxnId="{B4A01A6B-DCC7-4437-A198-BABE129B8331}">
      <dgm:prSet/>
      <dgm:spPr/>
      <dgm:t>
        <a:bodyPr/>
        <a:lstStyle/>
        <a:p>
          <a:endParaRPr lang="lv-LV"/>
        </a:p>
      </dgm:t>
    </dgm:pt>
    <dgm:pt modelId="{5037988A-DFD2-4D5A-B940-20133133EDC8}" type="sibTrans" cxnId="{B4A01A6B-DCC7-4437-A198-BABE129B8331}">
      <dgm:prSet/>
      <dgm:spPr/>
      <dgm:t>
        <a:bodyPr/>
        <a:lstStyle/>
        <a:p>
          <a:endParaRPr lang="lv-LV"/>
        </a:p>
      </dgm:t>
    </dgm:pt>
    <dgm:pt modelId="{F87490D0-3F97-43C8-BAD5-0DF55E139B82}">
      <dgm:prSet custT="1"/>
      <dgm:spPr/>
      <dgm:t>
        <a:bodyPr/>
        <a:lstStyle/>
        <a:p>
          <a:pPr marL="265113" indent="0" algn="l">
            <a:buNone/>
          </a:pPr>
          <a:r>
            <a:rPr lang="lv-LV" sz="2000" b="1" dirty="0"/>
            <a:t>Pamācīšana</a:t>
          </a:r>
        </a:p>
      </dgm:t>
    </dgm:pt>
    <dgm:pt modelId="{ADD29BF9-33E2-4784-9974-7919FB0694B9}" type="parTrans" cxnId="{3CB2B3A9-6C84-4419-8826-644CEE34775B}">
      <dgm:prSet/>
      <dgm:spPr/>
      <dgm:t>
        <a:bodyPr/>
        <a:lstStyle/>
        <a:p>
          <a:endParaRPr lang="lv-LV"/>
        </a:p>
      </dgm:t>
    </dgm:pt>
    <dgm:pt modelId="{3742010C-5FBA-48F0-BEC3-F19207AC63C1}" type="sibTrans" cxnId="{3CB2B3A9-6C84-4419-8826-644CEE34775B}">
      <dgm:prSet/>
      <dgm:spPr/>
      <dgm:t>
        <a:bodyPr/>
        <a:lstStyle/>
        <a:p>
          <a:endParaRPr lang="lv-LV"/>
        </a:p>
      </dgm:t>
    </dgm:pt>
    <dgm:pt modelId="{1F4404B5-8E9A-45ED-863B-1B8208FF96AF}">
      <dgm:prSet custT="1"/>
      <dgm:spPr/>
      <dgm:t>
        <a:bodyPr/>
        <a:lstStyle/>
        <a:p>
          <a:pPr marL="265113" indent="0" algn="l">
            <a:buNone/>
          </a:pPr>
          <a:r>
            <a:rPr lang="lv-LV" sz="2000" b="1" dirty="0"/>
            <a:t>Devīgums</a:t>
          </a:r>
        </a:p>
      </dgm:t>
    </dgm:pt>
    <dgm:pt modelId="{FE1729DB-F0D0-4C80-8456-8CFABF0AD452}" type="parTrans" cxnId="{E00D7EFD-056C-42E7-8183-9C09EDD1A77D}">
      <dgm:prSet/>
      <dgm:spPr/>
      <dgm:t>
        <a:bodyPr/>
        <a:lstStyle/>
        <a:p>
          <a:endParaRPr lang="lv-LV"/>
        </a:p>
      </dgm:t>
    </dgm:pt>
    <dgm:pt modelId="{4B3F3322-2653-4D83-8830-AB1B763BA31C}" type="sibTrans" cxnId="{E00D7EFD-056C-42E7-8183-9C09EDD1A77D}">
      <dgm:prSet/>
      <dgm:spPr/>
      <dgm:t>
        <a:bodyPr/>
        <a:lstStyle/>
        <a:p>
          <a:endParaRPr lang="lv-LV"/>
        </a:p>
      </dgm:t>
    </dgm:pt>
    <dgm:pt modelId="{3E04FD50-24CF-439D-B57B-6F51FE87317A}">
      <dgm:prSet custT="1"/>
      <dgm:spPr/>
      <dgm:t>
        <a:bodyPr/>
        <a:lstStyle/>
        <a:p>
          <a:pPr marL="265113" indent="0" algn="l">
            <a:buNone/>
          </a:pPr>
          <a:r>
            <a:rPr lang="lv-LV" sz="2000" b="1" dirty="0"/>
            <a:t>Valdīšana</a:t>
          </a:r>
        </a:p>
      </dgm:t>
    </dgm:pt>
    <dgm:pt modelId="{501A818A-1DEB-46FA-B9EA-7CFCB3F787F0}" type="parTrans" cxnId="{466A7BFF-07F9-4580-B552-B113160D551E}">
      <dgm:prSet/>
      <dgm:spPr/>
      <dgm:t>
        <a:bodyPr/>
        <a:lstStyle/>
        <a:p>
          <a:endParaRPr lang="lv-LV"/>
        </a:p>
      </dgm:t>
    </dgm:pt>
    <dgm:pt modelId="{86A01CC1-5F64-47C2-A7E3-1BB65FA2ED78}" type="sibTrans" cxnId="{466A7BFF-07F9-4580-B552-B113160D551E}">
      <dgm:prSet/>
      <dgm:spPr/>
      <dgm:t>
        <a:bodyPr/>
        <a:lstStyle/>
        <a:p>
          <a:endParaRPr lang="lv-LV"/>
        </a:p>
      </dgm:t>
    </dgm:pt>
    <dgm:pt modelId="{943B2CF8-C1ED-4855-8382-E4BC40134E8C}">
      <dgm:prSet custT="1"/>
      <dgm:spPr/>
      <dgm:t>
        <a:bodyPr/>
        <a:lstStyle/>
        <a:p>
          <a:pPr marL="265113" indent="0" algn="l">
            <a:buNone/>
          </a:pPr>
          <a:r>
            <a:rPr lang="lv-LV" sz="2000" b="1" dirty="0"/>
            <a:t>Žēlsirdība</a:t>
          </a:r>
        </a:p>
      </dgm:t>
    </dgm:pt>
    <dgm:pt modelId="{C082E3DC-FE47-4F8A-8A43-FA10EBC4D32A}" type="parTrans" cxnId="{5EEBAC65-FB7D-412F-B5A8-CCD51FF28588}">
      <dgm:prSet/>
      <dgm:spPr/>
      <dgm:t>
        <a:bodyPr/>
        <a:lstStyle/>
        <a:p>
          <a:endParaRPr lang="lv-LV"/>
        </a:p>
      </dgm:t>
    </dgm:pt>
    <dgm:pt modelId="{5929E07A-C80C-42FE-A32E-C20CBC44C19E}" type="sibTrans" cxnId="{5EEBAC65-FB7D-412F-B5A8-CCD51FF28588}">
      <dgm:prSet/>
      <dgm:spPr/>
      <dgm:t>
        <a:bodyPr/>
        <a:lstStyle/>
        <a:p>
          <a:endParaRPr lang="lv-LV"/>
        </a:p>
      </dgm:t>
    </dgm:pt>
    <dgm:pt modelId="{69E6F07A-1C2E-4C6B-B89A-A815D78D469F}">
      <dgm:prSet custT="1"/>
      <dgm:spPr/>
      <dgm:t>
        <a:bodyPr/>
        <a:lstStyle/>
        <a:p>
          <a:pPr marL="265113" indent="0" algn="l">
            <a:buNone/>
          </a:pPr>
          <a:endParaRPr lang="lv-LV" sz="2000" b="1" dirty="0"/>
        </a:p>
      </dgm:t>
    </dgm:pt>
    <dgm:pt modelId="{23F37342-57D5-4B90-A3D5-2B51109C8145}" type="parTrans" cxnId="{CC16EAD1-5F0B-452A-8C06-9F98C1EB5C1C}">
      <dgm:prSet/>
      <dgm:spPr/>
      <dgm:t>
        <a:bodyPr/>
        <a:lstStyle/>
        <a:p>
          <a:endParaRPr lang="lv-LV"/>
        </a:p>
      </dgm:t>
    </dgm:pt>
    <dgm:pt modelId="{A93ACC4A-E3AB-4BBD-B46F-551E6C873605}" type="sibTrans" cxnId="{CC16EAD1-5F0B-452A-8C06-9F98C1EB5C1C}">
      <dgm:prSet/>
      <dgm:spPr/>
      <dgm:t>
        <a:bodyPr/>
        <a:lstStyle/>
        <a:p>
          <a:endParaRPr lang="lv-LV"/>
        </a:p>
      </dgm:t>
    </dgm:pt>
    <dgm:pt modelId="{4E389CCB-E225-45BA-9668-37D160E548B2}">
      <dgm:prSet custT="1"/>
      <dgm:spPr/>
      <dgm:t>
        <a:bodyPr/>
        <a:lstStyle/>
        <a:p>
          <a:pPr marL="265113" indent="0" algn="l">
            <a:buNone/>
          </a:pPr>
          <a:r>
            <a:rPr lang="lv-LV" sz="2000" b="1" dirty="0"/>
            <a:t>Evaņģēlisti</a:t>
          </a:r>
        </a:p>
      </dgm:t>
    </dgm:pt>
    <dgm:pt modelId="{C199E11D-99C0-49B0-BAAA-B06433A595ED}" type="parTrans" cxnId="{DA7E9B58-D774-4BED-B9D3-BF1693B373C9}">
      <dgm:prSet/>
      <dgm:spPr/>
      <dgm:t>
        <a:bodyPr/>
        <a:lstStyle/>
        <a:p>
          <a:endParaRPr lang="lv-LV"/>
        </a:p>
      </dgm:t>
    </dgm:pt>
    <dgm:pt modelId="{30FD629C-F43C-44B8-8F2E-860A0183EA76}" type="sibTrans" cxnId="{DA7E9B58-D774-4BED-B9D3-BF1693B373C9}">
      <dgm:prSet/>
      <dgm:spPr/>
      <dgm:t>
        <a:bodyPr/>
        <a:lstStyle/>
        <a:p>
          <a:endParaRPr lang="lv-LV"/>
        </a:p>
      </dgm:t>
    </dgm:pt>
    <dgm:pt modelId="{2D12D70A-CB73-47D4-BFF8-833B6C332CEF}">
      <dgm:prSet custT="1"/>
      <dgm:spPr/>
      <dgm:t>
        <a:bodyPr/>
        <a:lstStyle/>
        <a:p>
          <a:pPr marL="265113" indent="0" algn="l">
            <a:buNone/>
          </a:pPr>
          <a:r>
            <a:rPr lang="lv-LV" sz="2000" b="1" dirty="0"/>
            <a:t>Gani un mācītāji</a:t>
          </a:r>
        </a:p>
      </dgm:t>
    </dgm:pt>
    <dgm:pt modelId="{BF2C2F2F-BE93-437F-BB43-569F270C47CC}" type="parTrans" cxnId="{0EE261F2-AB9E-4E41-A081-B22C5F76C5D6}">
      <dgm:prSet/>
      <dgm:spPr/>
      <dgm:t>
        <a:bodyPr/>
        <a:lstStyle/>
        <a:p>
          <a:endParaRPr lang="lv-LV"/>
        </a:p>
      </dgm:t>
    </dgm:pt>
    <dgm:pt modelId="{706B8EA0-C9F3-4C28-AD92-A31DBA4439BF}" type="sibTrans" cxnId="{0EE261F2-AB9E-4E41-A081-B22C5F76C5D6}">
      <dgm:prSet/>
      <dgm:spPr/>
      <dgm:t>
        <a:bodyPr/>
        <a:lstStyle/>
        <a:p>
          <a:endParaRPr lang="lv-LV"/>
        </a:p>
      </dgm:t>
    </dgm:pt>
    <dgm:pt modelId="{A0EA5716-E388-4036-BB63-93A86CEB7E99}">
      <dgm:prSet custT="1"/>
      <dgm:spPr/>
      <dgm:t>
        <a:bodyPr/>
        <a:lstStyle/>
        <a:p>
          <a:pPr marL="265113" indent="0" algn="l">
            <a:buNone/>
          </a:pPr>
          <a:endParaRPr lang="lv-LV" sz="2000" b="1" dirty="0"/>
        </a:p>
      </dgm:t>
    </dgm:pt>
    <dgm:pt modelId="{AAB86D52-01B1-4997-B49C-C580872644DF}" type="parTrans" cxnId="{A367AE8B-ACCE-4341-A83D-18AD66461A86}">
      <dgm:prSet/>
      <dgm:spPr/>
      <dgm:t>
        <a:bodyPr/>
        <a:lstStyle/>
        <a:p>
          <a:endParaRPr lang="lv-LV"/>
        </a:p>
      </dgm:t>
    </dgm:pt>
    <dgm:pt modelId="{79617F97-3667-4B56-BA51-FCE0AC3CEB43}" type="sibTrans" cxnId="{A367AE8B-ACCE-4341-A83D-18AD66461A86}">
      <dgm:prSet/>
      <dgm:spPr/>
      <dgm:t>
        <a:bodyPr/>
        <a:lstStyle/>
        <a:p>
          <a:endParaRPr lang="lv-LV"/>
        </a:p>
      </dgm:t>
    </dgm:pt>
    <dgm:pt modelId="{C3B21B1F-A78B-4A50-9413-89478FA1A561}">
      <dgm:prSet custT="1"/>
      <dgm:spPr/>
      <dgm:t>
        <a:bodyPr/>
        <a:lstStyle/>
        <a:p>
          <a:r>
            <a:rPr lang="lv-LV" sz="2000" b="1" noProof="0" dirty="0"/>
            <a:t>Brīnumus darīt</a:t>
          </a:r>
        </a:p>
      </dgm:t>
    </dgm:pt>
    <dgm:pt modelId="{7C0616C0-959E-405C-9FC9-E9EB83CF0A6C}" type="parTrans" cxnId="{749B5FED-86EB-4E82-A2DA-14F525117577}">
      <dgm:prSet/>
      <dgm:spPr/>
      <dgm:t>
        <a:bodyPr/>
        <a:lstStyle/>
        <a:p>
          <a:endParaRPr lang="lv-LV"/>
        </a:p>
      </dgm:t>
    </dgm:pt>
    <dgm:pt modelId="{0B32C7AC-EEA1-428C-A194-04E991EE7065}" type="sibTrans" cxnId="{749B5FED-86EB-4E82-A2DA-14F525117577}">
      <dgm:prSet/>
      <dgm:spPr/>
      <dgm:t>
        <a:bodyPr/>
        <a:lstStyle/>
        <a:p>
          <a:endParaRPr lang="lv-LV"/>
        </a:p>
      </dgm:t>
    </dgm:pt>
    <dgm:pt modelId="{41E2880B-7573-413A-8604-AC590110F55D}">
      <dgm:prSet custT="1"/>
      <dgm:spPr/>
      <dgm:t>
        <a:bodyPr/>
        <a:lstStyle/>
        <a:p>
          <a:r>
            <a:rPr lang="lv-LV" sz="2000" b="1" noProof="0" dirty="0"/>
            <a:t>Citam pravietšana</a:t>
          </a:r>
        </a:p>
      </dgm:t>
    </dgm:pt>
    <dgm:pt modelId="{F6AD5626-C826-4BDD-869B-105CEF1195ED}" type="parTrans" cxnId="{039C63BB-FBEC-4134-906D-F72B9C17D7FC}">
      <dgm:prSet/>
      <dgm:spPr/>
      <dgm:t>
        <a:bodyPr/>
        <a:lstStyle/>
        <a:p>
          <a:endParaRPr lang="lv-LV"/>
        </a:p>
      </dgm:t>
    </dgm:pt>
    <dgm:pt modelId="{4D7E6C76-9BD1-4FF1-94C8-FA07B94C217C}" type="sibTrans" cxnId="{039C63BB-FBEC-4134-906D-F72B9C17D7FC}">
      <dgm:prSet/>
      <dgm:spPr/>
      <dgm:t>
        <a:bodyPr/>
        <a:lstStyle/>
        <a:p>
          <a:endParaRPr lang="lv-LV"/>
        </a:p>
      </dgm:t>
    </dgm:pt>
    <dgm:pt modelId="{79F0C245-73F6-4B36-91BB-A6F0142E2B25}">
      <dgm:prSet custT="1"/>
      <dgm:spPr/>
      <dgm:t>
        <a:bodyPr/>
        <a:lstStyle/>
        <a:p>
          <a:r>
            <a:rPr lang="lv-LV" sz="2000" b="1" noProof="0" dirty="0"/>
            <a:t>Citam mēļu tulkošana</a:t>
          </a:r>
        </a:p>
      </dgm:t>
    </dgm:pt>
    <dgm:pt modelId="{1ADF1FEF-9428-4189-B4D0-C24AF2C567DD}" type="parTrans" cxnId="{CA4420B7-25AB-4E77-B46E-6AB105CD4904}">
      <dgm:prSet/>
      <dgm:spPr/>
      <dgm:t>
        <a:bodyPr/>
        <a:lstStyle/>
        <a:p>
          <a:endParaRPr lang="lv-LV"/>
        </a:p>
      </dgm:t>
    </dgm:pt>
    <dgm:pt modelId="{E1AA1F7A-8D2F-4CF4-84F3-135B084371AE}" type="sibTrans" cxnId="{CA4420B7-25AB-4E77-B46E-6AB105CD4904}">
      <dgm:prSet/>
      <dgm:spPr/>
      <dgm:t>
        <a:bodyPr/>
        <a:lstStyle/>
        <a:p>
          <a:endParaRPr lang="lv-LV"/>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lv-LV" sz="2000" b="1" noProof="0" dirty="0"/>
            <a:t>Gudrības runu</a:t>
          </a:r>
          <a:endParaRPr lang="lv-LV" sz="2000" noProof="0" dirty="0"/>
        </a:p>
      </dgm:t>
    </dgm:pt>
    <dgm:pt modelId="{78A33A35-160F-470E-8C44-A08080B84389}" type="sibTrans" cxnId="{D4630AE1-E393-4C3E-A5B7-2E6DE888CFFC}">
      <dgm:prSet/>
      <dgm:spPr/>
      <dgm:t>
        <a:bodyPr/>
        <a:lstStyle/>
        <a:p>
          <a:endParaRPr lang="es-ES"/>
        </a:p>
      </dgm:t>
    </dgm:pt>
    <dgm:pt modelId="{41C0E3DF-0F77-4983-B9E6-8D090CECF8C0}" type="parTrans" cxnId="{D4630AE1-E393-4C3E-A5B7-2E6DE888CFFC}">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CF31D106-0423-4836-A33D-1AF9A8180C96}" type="presOf" srcId="{41E2880B-7573-413A-8604-AC590110F55D}" destId="{04DE4015-5369-40CD-A02D-45D8EC5F7704}" srcOrd="0" destOrd="6" presId="urn:microsoft.com/office/officeart/2005/8/layout/hList3"/>
    <dgm:cxn modelId="{E754DC0B-1B76-4214-BEBE-5AB72204B772}" type="presOf" srcId="{2B9A1F31-62E6-49C3-AE1F-80E571A5314B}" destId="{319FA24C-D5A3-452F-8AAF-CD7F42B2D4E5}" srcOrd="0" destOrd="0" presId="urn:microsoft.com/office/officeart/2005/8/layout/hList3"/>
    <dgm:cxn modelId="{21788911-0589-44C6-AF86-AA7FDF7D1DBE}" srcId="{EA5E1BBA-7BAD-4C6E-A30B-7D96517B2E49}" destId="{A8D56CDD-BA12-46B8-AC5C-2CE5B875D804}" srcOrd="0" destOrd="0" parTransId="{2A0E3F18-C4E4-42D3-952A-19261B25CB10}" sibTransId="{F2589EC9-32AA-4238-8151-AEBAAEE37E9C}"/>
    <dgm:cxn modelId="{9D2DB315-B901-4FC5-906D-E0A661A0708B}" type="presOf" srcId="{0DB32CDC-A1D0-4247-86AE-35A743EC7E15}" destId="{04DE4015-5369-40CD-A02D-45D8EC5F7704}" srcOrd="0" destOrd="3" presId="urn:microsoft.com/office/officeart/2005/8/layout/hList3"/>
    <dgm:cxn modelId="{BE96EE20-16F8-495F-B12F-DAAD7C03012E}" type="presOf" srcId="{69E6F07A-1C2E-4C6B-B89A-A815D78D469F}" destId="{8F95F10C-CDF9-4461-A7BC-9BC3BD7F92C5}" srcOrd="0" destOrd="7" presId="urn:microsoft.com/office/officeart/2005/8/layout/hList3"/>
    <dgm:cxn modelId="{D9545231-3E0E-411C-AC3E-E9DBF730110C}" type="presOf" srcId="{2D12D70A-CB73-47D4-BFF8-833B6C332CEF}" destId="{BE5080B9-EA33-42BA-9920-DB396A08385A}" srcOrd="0" destOrd="3" presId="urn:microsoft.com/office/officeart/2005/8/layout/hList3"/>
    <dgm:cxn modelId="{515D4B36-48F9-4C21-9171-643FA14EE1EC}" type="presOf" srcId="{04949A24-B695-4497-B5D0-F65A09D3EFDC}" destId="{04DE4015-5369-40CD-A02D-45D8EC5F7704}" srcOrd="0" destOrd="7" presId="urn:microsoft.com/office/officeart/2005/8/layout/hList3"/>
    <dgm:cxn modelId="{1118E339-17B9-43F0-967F-08FC7FB33264}" type="presOf" srcId="{F87490D0-3F97-43C8-BAD5-0DF55E139B82}" destId="{8F95F10C-CDF9-4461-A7BC-9BC3BD7F92C5}" srcOrd="0" destOrd="3"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5655955B-E512-4650-A7D6-5967D8FB4973}" type="presOf" srcId="{39231E20-8BF5-4091-A438-FF3D9C809A44}" destId="{04DE4015-5369-40CD-A02D-45D8EC5F7704}" srcOrd="0" destOrd="9" presId="urn:microsoft.com/office/officeart/2005/8/layout/hList3"/>
    <dgm:cxn modelId="{B8363E5E-9FF5-4A50-9998-BB169B814B4D}" type="presOf" srcId="{3C0D5F6E-C9D1-4BA4-8927-9791F07C6384}" destId="{04DE4015-5369-40CD-A02D-45D8EC5F7704}" srcOrd="0" destOrd="1" presId="urn:microsoft.com/office/officeart/2005/8/layout/hList3"/>
    <dgm:cxn modelId="{D949165F-305B-4630-936A-D147AFEC41D6}" srcId="{E0C8A360-416C-4E56-B80B-C728FB8CAABB}" destId="{978AFE4D-A237-4E2E-8D91-0DF5CCB77947}" srcOrd="0" destOrd="0" parTransId="{7802A8E4-E81E-4065-8938-95A8C9298E5E}" sibTransId="{B105B9BC-316F-4EC0-BC37-DB37F6A7DAD4}"/>
    <dgm:cxn modelId="{CCD68660-D663-4629-B9B8-38C197499168}" type="presOf" srcId="{1F4404B5-8E9A-45ED-863B-1B8208FF96AF}" destId="{8F95F10C-CDF9-4461-A7BC-9BC3BD7F92C5}" srcOrd="0" destOrd="4" presId="urn:microsoft.com/office/officeart/2005/8/layout/hList3"/>
    <dgm:cxn modelId="{5EEBAC65-FB7D-412F-B5A8-CCD51FF28588}" srcId="{EA5E1BBA-7BAD-4C6E-A30B-7D96517B2E49}" destId="{943B2CF8-C1ED-4855-8382-E4BC40134E8C}" srcOrd="5" destOrd="0" parTransId="{C082E3DC-FE47-4F8A-8A43-FA10EBC4D32A}" sibTransId="{5929E07A-C80C-42FE-A32E-C20CBC44C19E}"/>
    <dgm:cxn modelId="{B4A01A6B-DCC7-4437-A198-BABE129B8331}" srcId="{EA5E1BBA-7BAD-4C6E-A30B-7D96517B2E49}" destId="{75757803-DA85-4D84-A916-3D801BC8B12E}" srcOrd="1" destOrd="0" parTransId="{9447FCE1-9D05-4008-9CF6-A6CF1BADD4B5}" sibTransId="{5037988A-DFD2-4D5A-B940-20133133EDC8}"/>
    <dgm:cxn modelId="{44482A4B-938A-454E-9608-3E8041A85F78}" type="presOf" srcId="{943B2CF8-C1ED-4855-8382-E4BC40134E8C}" destId="{8F95F10C-CDF9-4461-A7BC-9BC3BD7F92C5}" srcOrd="0" destOrd="6" presId="urn:microsoft.com/office/officeart/2005/8/layout/hList3"/>
    <dgm:cxn modelId="{8EA87A6C-2915-47D2-83A8-A2EAB2448B4A}" srcId="{978AFE4D-A237-4E2E-8D91-0DF5CCB77947}" destId="{0DB32CDC-A1D0-4247-86AE-35A743EC7E15}" srcOrd="2" destOrd="0" parTransId="{80A3128B-840B-4B58-AF4D-01A667906870}" sibTransId="{1D02A44E-CCF6-4DB2-85E0-CFBFF2A25307}"/>
    <dgm:cxn modelId="{8289424D-D6BA-4AE7-BD57-32BB7682494C}" type="presOf" srcId="{E575D651-6B4D-4698-B383-FC414DC3A043}" destId="{04DE4015-5369-40CD-A02D-45D8EC5F7704}" srcOrd="0" destOrd="4" presId="urn:microsoft.com/office/officeart/2005/8/layout/hList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A63F2274-0464-4EE2-A8C4-BB1072E71382}" type="presOf" srcId="{C3B21B1F-A78B-4A50-9413-89478FA1A561}" destId="{04DE4015-5369-40CD-A02D-45D8EC5F7704}" srcOrd="0" destOrd="5" presId="urn:microsoft.com/office/officeart/2005/8/layout/hList3"/>
    <dgm:cxn modelId="{DA7E9B58-D774-4BED-B9D3-BF1693B373C9}" srcId="{2EBC2B61-D5F6-4256-934E-8CD7794A0822}" destId="{4E389CCB-E225-45BA-9668-37D160E548B2}" srcOrd="1" destOrd="0" parTransId="{C199E11D-99C0-49B0-BAAA-B06433A595ED}" sibTransId="{30FD629C-F43C-44B8-8F2E-860A0183EA76}"/>
    <dgm:cxn modelId="{E71DB15A-5095-42BE-9504-3A6740AE969C}" type="presOf" srcId="{75757803-DA85-4D84-A916-3D801BC8B12E}" destId="{8F95F10C-CDF9-4461-A7BC-9BC3BD7F92C5}" srcOrd="0" destOrd="2" presId="urn:microsoft.com/office/officeart/2005/8/layout/hList3"/>
    <dgm:cxn modelId="{3294B17F-A42D-4DB5-83AC-9EA312DEB65A}" srcId="{978AFE4D-A237-4E2E-8D91-0DF5CCB77947}" destId="{04949A24-B695-4497-B5D0-F65A09D3EFDC}" srcOrd="6" destOrd="0" parTransId="{86B8B156-F829-49CA-940D-CAB9148F1B03}" sibTransId="{FE75D554-6D94-4253-A4C1-0F64B6B522A9}"/>
    <dgm:cxn modelId="{FA7A8384-9ECF-49B6-8BD8-A827FA3659F1}" type="presOf" srcId="{A0EA5716-E388-4036-BB63-93A86CEB7E99}" destId="{BE5080B9-EA33-42BA-9920-DB396A08385A}" srcOrd="0" destOrd="4" presId="urn:microsoft.com/office/officeart/2005/8/layout/hList3"/>
    <dgm:cxn modelId="{04E82886-BCF4-40BE-A264-9D7D2BB879C7}" type="presOf" srcId="{4E389CCB-E225-45BA-9668-37D160E548B2}" destId="{BE5080B9-EA33-42BA-9920-DB396A08385A}" srcOrd="0" destOrd="2" presId="urn:microsoft.com/office/officeart/2005/8/layout/hList3"/>
    <dgm:cxn modelId="{A39AD887-0A62-4F89-8EE3-597CBCCCB7E1}" type="presOf" srcId="{B7BB53F6-9B21-4EA7-8856-378C9EA8A4C3}" destId="{04DE4015-5369-40CD-A02D-45D8EC5F7704}" srcOrd="0" destOrd="2"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A367AE8B-ACCE-4341-A83D-18AD66461A86}" srcId="{2EBC2B61-D5F6-4256-934E-8CD7794A0822}" destId="{A0EA5716-E388-4036-BB63-93A86CEB7E99}" srcOrd="3" destOrd="0" parTransId="{AAB86D52-01B1-4997-B49C-C580872644DF}" sibTransId="{79617F97-3667-4B56-BA51-FCE0AC3CEB43}"/>
    <dgm:cxn modelId="{66432A8E-369C-4435-B8F0-370531E5CD0F}" srcId="{978AFE4D-A237-4E2E-8D91-0DF5CCB77947}" destId="{E575D651-6B4D-4698-B383-FC414DC3A043}" srcOrd="3" destOrd="0" parTransId="{705C5B58-A8B8-40E8-BC2C-CC77735BAD84}" sibTransId="{654D915A-0E91-4899-B915-C476DCD7EB7E}"/>
    <dgm:cxn modelId="{7FA17392-D5E5-4488-B765-6003F2396478}" type="presOf" srcId="{A8D56CDD-BA12-46B8-AC5C-2CE5B875D804}" destId="{8F95F10C-CDF9-4461-A7BC-9BC3BD7F92C5}" srcOrd="0" destOrd="1" presId="urn:microsoft.com/office/officeart/2005/8/layout/hList3"/>
    <dgm:cxn modelId="{6981ED9C-D695-4D35-9979-74EAC5330FD6}" type="presOf" srcId="{E0C8A360-416C-4E56-B80B-C728FB8CAABB}" destId="{7965E57F-EEDF-48ED-998D-606EC744B46B}" srcOrd="0" destOrd="0" presId="urn:microsoft.com/office/officeart/2005/8/layout/hList3"/>
    <dgm:cxn modelId="{3CB2B3A9-6C84-4419-8826-644CEE34775B}" srcId="{EA5E1BBA-7BAD-4C6E-A30B-7D96517B2E49}" destId="{F87490D0-3F97-43C8-BAD5-0DF55E139B82}" srcOrd="2" destOrd="0" parTransId="{ADD29BF9-33E2-4784-9974-7919FB0694B9}" sibTransId="{3742010C-5FBA-48F0-BEC3-F19207AC63C1}"/>
    <dgm:cxn modelId="{32B6ABB6-55FE-4EC1-9906-83BA997694EB}" srcId="{978AFE4D-A237-4E2E-8D91-0DF5CCB77947}" destId="{B7BB53F6-9B21-4EA7-8856-378C9EA8A4C3}" srcOrd="1" destOrd="0" parTransId="{7047887A-1BF0-48DE-994A-8F05A5114EE9}" sibTransId="{A7818575-BD69-4012-B572-3AE6873707CE}"/>
    <dgm:cxn modelId="{CA4420B7-25AB-4E77-B46E-6AB105CD4904}" srcId="{978AFE4D-A237-4E2E-8D91-0DF5CCB77947}" destId="{79F0C245-73F6-4B36-91BB-A6F0142E2B25}" srcOrd="7" destOrd="0" parTransId="{1ADF1FEF-9428-4189-B4D0-C24AF2C567DD}" sibTransId="{E1AA1F7A-8D2F-4CF4-84F3-135B084371AE}"/>
    <dgm:cxn modelId="{039C63BB-FBEC-4134-906D-F72B9C17D7FC}" srcId="{978AFE4D-A237-4E2E-8D91-0DF5CCB77947}" destId="{41E2880B-7573-413A-8604-AC590110F55D}" srcOrd="5" destOrd="0" parTransId="{F6AD5626-C826-4BDD-869B-105CEF1195ED}" sibTransId="{4D7E6C76-9BD1-4FF1-94C8-FA07B94C217C}"/>
    <dgm:cxn modelId="{240EEBC8-1A18-43A7-A334-3C9D198FC49C}" type="presOf" srcId="{3E04FD50-24CF-439D-B57B-6F51FE87317A}" destId="{8F95F10C-CDF9-4461-A7BC-9BC3BD7F92C5}" srcOrd="0" destOrd="5" presId="urn:microsoft.com/office/officeart/2005/8/layout/hList3"/>
    <dgm:cxn modelId="{CC16EAD1-5F0B-452A-8C06-9F98C1EB5C1C}" srcId="{EA5E1BBA-7BAD-4C6E-A30B-7D96517B2E49}" destId="{69E6F07A-1C2E-4C6B-B89A-A815D78D469F}" srcOrd="6" destOrd="0" parTransId="{23F37342-57D5-4B90-A3D5-2B51109C8145}" sibTransId="{A93ACC4A-E3AB-4BBD-B46F-551E6C873605}"/>
    <dgm:cxn modelId="{E7A0DED9-88F2-49D1-BADE-610AC0927523}" type="presOf" srcId="{79F0C245-73F6-4B36-91BB-A6F0142E2B25}" destId="{04DE4015-5369-40CD-A02D-45D8EC5F7704}" srcOrd="0" destOrd="8" presId="urn:microsoft.com/office/officeart/2005/8/layout/hList3"/>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749B5FED-86EB-4E82-A2DA-14F525117577}" srcId="{978AFE4D-A237-4E2E-8D91-0DF5CCB77947}" destId="{C3B21B1F-A78B-4A50-9413-89478FA1A561}" srcOrd="4" destOrd="0" parTransId="{7C0616C0-959E-405C-9FC9-E9EB83CF0A6C}" sibTransId="{0B32C7AC-EEA1-428C-A194-04E991EE7065}"/>
    <dgm:cxn modelId="{0EE261F2-AB9E-4E41-A081-B22C5F76C5D6}" srcId="{2EBC2B61-D5F6-4256-934E-8CD7794A0822}" destId="{2D12D70A-CB73-47D4-BFF8-833B6C332CEF}" srcOrd="2" destOrd="0" parTransId="{BF2C2F2F-BE93-437F-BB43-569F270C47CC}" sibTransId="{706B8EA0-C9F3-4C28-AD92-A31DBA4439BF}"/>
    <dgm:cxn modelId="{1B78CDF7-E79B-45D3-9FE6-7B9C7DA1E645}" srcId="{978AFE4D-A237-4E2E-8D91-0DF5CCB77947}" destId="{39231E20-8BF5-4091-A438-FF3D9C809A44}" srcOrd="8" destOrd="0" parTransId="{64FC4551-5C8C-4AA9-B9D6-AF26A72FF239}" sibTransId="{55CC347B-CF6C-49F6-9ABE-6FAF12236EA4}"/>
    <dgm:cxn modelId="{E00D7EFD-056C-42E7-8183-9C09EDD1A77D}" srcId="{EA5E1BBA-7BAD-4C6E-A30B-7D96517B2E49}" destId="{1F4404B5-8E9A-45ED-863B-1B8208FF96AF}" srcOrd="3" destOrd="0" parTransId="{FE1729DB-F0D0-4C80-8456-8CFABF0AD452}" sibTransId="{4B3F3322-2653-4D83-8830-AB1B763BA31C}"/>
    <dgm:cxn modelId="{466A7BFF-07F9-4580-B552-B113160D551E}" srcId="{EA5E1BBA-7BAD-4C6E-A30B-7D96517B2E49}" destId="{3E04FD50-24CF-439D-B57B-6F51FE87317A}" srcOrd="4" destOrd="0" parTransId="{501A818A-1DEB-46FA-B9EA-7CFCB3F787F0}" sibTransId="{86A01CC1-5F64-47C2-A7E3-1BB65FA2ED78}"/>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Ko dara mīlestība</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Ir lēnprātīga</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Laipna</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Ko mīlestība NEDARA</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Tā neskauž</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Tā nelielielās</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Nav iedomīga</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Nav uzpūtīga</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Nemeklē savu labumu</a:t>
          </a: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Tā neskaistas</a:t>
          </a:r>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Tā nepiemin ļaunu</a:t>
          </a: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lv-LV" sz="2000" b="1" dirty="0"/>
            <a:t>Nepriecājas par  netaisnību</a:t>
          </a:r>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Priecājas par patiesību</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Tā cer</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Tā tic</a:t>
          </a: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Visu panes</a:t>
          </a:r>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lv-LV" sz="2000" b="1" dirty="0"/>
            <a:t>Visu apklāj</a:t>
          </a:r>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lv-LV" sz="2000" b="1" dirty="0">
              <a:effectLst>
                <a:outerShdw blurRad="38100" dist="38100" dir="2700000" algn="tl">
                  <a:srgbClr val="000000">
                    <a:alpha val="43137"/>
                  </a:srgbClr>
                </a:outerShdw>
              </a:effectLst>
            </a:rPr>
            <a:t>Paziņotie nākotnes notikumi – ja nav nosacīti – ir jāpiepildās (5. Moz. 18:22; Jer. 28:8–9; Jona 4:2)</a:t>
          </a: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lv-LV" sz="2000" b="1" dirty="0">
              <a:effectLst>
                <a:outerShdw blurRad="38100" dist="38100" dir="2700000" algn="tl">
                  <a:srgbClr val="000000">
                    <a:alpha val="43137"/>
                  </a:srgbClr>
                </a:outerShdw>
              </a:effectLst>
            </a:rPr>
            <a:t>Viņa vēstījumam jāsaskan ar iepriekšējo praviešu vēstījumu</a:t>
          </a:r>
        </a:p>
        <a:p>
          <a:r>
            <a:rPr lang="pl-PL" sz="2000" b="1" dirty="0">
              <a:effectLst>
                <a:outerShdw blurRad="38100" dist="38100" dir="2700000" algn="tl">
                  <a:srgbClr val="000000">
                    <a:alpha val="43137"/>
                  </a:srgbClr>
                </a:outerShdw>
              </a:effectLst>
            </a:rPr>
            <a:t>(5. Moz. 13:1–3; Jes. 8:20)</a:t>
          </a:r>
          <a:endParaRPr lang="lv-LV" sz="2000" b="1"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lv-LV" sz="2000" b="1" dirty="0">
              <a:effectLst>
                <a:outerShdw blurRad="38100" dist="38100" dir="2700000" algn="tl">
                  <a:srgbClr val="000000">
                    <a:alpha val="43137"/>
                  </a:srgbClr>
                </a:outerShdw>
              </a:effectLst>
            </a:rPr>
            <a:t>Ir jāliecina par Jēzus iemiesošanos  (1. Jņ. 4:1–3)</a:t>
          </a: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lv-LV" sz="2000" b="1" dirty="0">
              <a:effectLst>
                <a:outerShdw blurRad="38100" dist="38100" dir="2700000" algn="tl">
                  <a:srgbClr val="000000">
                    <a:alpha val="43137"/>
                  </a:srgbClr>
                </a:outerShdw>
              </a:effectLst>
            </a:rPr>
            <a:t>Viņas dzīve bija saskaņā ar Bībeles vēstījumu, ko viņa sludināja </a:t>
          </a:r>
          <a:r>
            <a:rPr lang="es-ES" sz="2000" b="1" dirty="0">
              <a:effectLst>
                <a:outerShdw blurRad="38100" dist="38100" dir="2700000" algn="tl">
                  <a:srgbClr val="000000">
                    <a:alpha val="43137"/>
                  </a:srgbClr>
                </a:outerShdw>
              </a:effectLst>
            </a:rPr>
            <a:t> (Mt.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Kādas dāvanas Pāvils min kā piemēru starp daudzajām citām, kas pastāv? (1. Kor. 12:8–10; Rom. 12:6–8; Ef. 4:11–12)</a:t>
          </a: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_tradnl" sz="2000" b="1" kern="1200" dirty="0">
              <a:solidFill>
                <a:schemeClr val="bg1"/>
              </a:solidFill>
              <a:highlight>
                <a:srgbClr val="800000"/>
              </a:highlight>
            </a:rPr>
            <a:t>1. </a:t>
          </a:r>
          <a:r>
            <a:rPr lang="es-ES_tradnl" sz="2000" b="1" kern="1200" dirty="0" err="1">
              <a:solidFill>
                <a:schemeClr val="bg1"/>
              </a:solidFill>
              <a:highlight>
                <a:srgbClr val="800000"/>
              </a:highlight>
            </a:rPr>
            <a:t>Kor</a:t>
          </a:r>
          <a:r>
            <a:rPr lang="lv-LV" sz="2000" b="1" kern="1200">
              <a:solidFill>
                <a:schemeClr val="bg1"/>
              </a:solidFill>
              <a:highlight>
                <a:srgbClr val="800000"/>
              </a:highlight>
            </a:rPr>
            <a:t>.</a:t>
          </a:r>
          <a:r>
            <a:rPr lang="es-ES" sz="2000" b="1" kern="1200">
              <a:solidFill>
                <a:schemeClr val="bg1"/>
              </a:solidFill>
              <a:highlight>
                <a:srgbClr val="800000"/>
              </a:highlight>
            </a:rPr>
            <a:t>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lv-LV" sz="2000" b="1" kern="1200" noProof="0" dirty="0"/>
            <a:t>Gudrības runu</a:t>
          </a:r>
          <a:endParaRPr lang="lv-LV" sz="2000" kern="1200" noProof="0" dirty="0"/>
        </a:p>
        <a:p>
          <a:pPr marL="228600" lvl="1" indent="-228600" algn="l" defTabSz="889000">
            <a:lnSpc>
              <a:spcPct val="90000"/>
            </a:lnSpc>
            <a:spcBef>
              <a:spcPct val="0"/>
            </a:spcBef>
            <a:spcAft>
              <a:spcPct val="15000"/>
            </a:spcAft>
            <a:buChar char="•"/>
          </a:pPr>
          <a:r>
            <a:rPr lang="lv-LV" sz="2000" b="1" kern="1200" noProof="0" dirty="0"/>
            <a:t> Atziņas runu</a:t>
          </a:r>
        </a:p>
        <a:p>
          <a:pPr marL="228600" lvl="1" indent="-228600" algn="l" defTabSz="889000">
            <a:lnSpc>
              <a:spcPct val="90000"/>
            </a:lnSpc>
            <a:spcBef>
              <a:spcPct val="0"/>
            </a:spcBef>
            <a:spcAft>
              <a:spcPct val="15000"/>
            </a:spcAft>
            <a:buChar char="•"/>
          </a:pPr>
          <a:r>
            <a:rPr lang="lv-LV" sz="2000" b="1" kern="1200" noProof="0" dirty="0"/>
            <a:t>Citm dota ticība</a:t>
          </a:r>
        </a:p>
        <a:p>
          <a:pPr marL="228600" lvl="1" indent="-228600" algn="l" defTabSz="889000">
            <a:lnSpc>
              <a:spcPct val="90000"/>
            </a:lnSpc>
            <a:spcBef>
              <a:spcPct val="0"/>
            </a:spcBef>
            <a:spcAft>
              <a:spcPct val="15000"/>
            </a:spcAft>
            <a:buChar char="•"/>
          </a:pPr>
          <a:r>
            <a:rPr lang="lv-LV" sz="2000" b="1" kern="1200" noProof="0" dirty="0"/>
            <a:t>Citam dāv. dziedināt</a:t>
          </a:r>
        </a:p>
        <a:p>
          <a:pPr marL="228600" lvl="1" indent="-228600" algn="l" defTabSz="889000">
            <a:lnSpc>
              <a:spcPct val="90000"/>
            </a:lnSpc>
            <a:spcBef>
              <a:spcPct val="0"/>
            </a:spcBef>
            <a:spcAft>
              <a:spcPct val="15000"/>
            </a:spcAft>
            <a:buChar char="•"/>
          </a:pPr>
          <a:r>
            <a:rPr lang="lv-LV" sz="2000" b="1" kern="1200" noProof="0" dirty="0"/>
            <a:t>Brīnumus darīt</a:t>
          </a:r>
        </a:p>
        <a:p>
          <a:pPr marL="228600" lvl="1" indent="-228600" algn="l" defTabSz="889000">
            <a:lnSpc>
              <a:spcPct val="90000"/>
            </a:lnSpc>
            <a:spcBef>
              <a:spcPct val="0"/>
            </a:spcBef>
            <a:spcAft>
              <a:spcPct val="15000"/>
            </a:spcAft>
            <a:buChar char="•"/>
          </a:pPr>
          <a:r>
            <a:rPr lang="lv-LV" sz="2000" b="1" kern="1200" noProof="0" dirty="0"/>
            <a:t>Citam pravietšana</a:t>
          </a:r>
        </a:p>
        <a:p>
          <a:pPr marL="228600" lvl="1" indent="-228600" algn="l" defTabSz="889000">
            <a:lnSpc>
              <a:spcPct val="90000"/>
            </a:lnSpc>
            <a:spcBef>
              <a:spcPct val="0"/>
            </a:spcBef>
            <a:spcAft>
              <a:spcPct val="15000"/>
            </a:spcAft>
            <a:buChar char="•"/>
          </a:pPr>
          <a:r>
            <a:rPr lang="lv-LV" sz="2000" b="1" kern="1200" noProof="0" dirty="0"/>
            <a:t>Citam garu pazīšana Citam mēles</a:t>
          </a:r>
        </a:p>
        <a:p>
          <a:pPr marL="228600" lvl="1" indent="-228600" algn="l" defTabSz="889000">
            <a:lnSpc>
              <a:spcPct val="90000"/>
            </a:lnSpc>
            <a:spcBef>
              <a:spcPct val="0"/>
            </a:spcBef>
            <a:spcAft>
              <a:spcPct val="15000"/>
            </a:spcAft>
            <a:buChar char="•"/>
          </a:pPr>
          <a:r>
            <a:rPr lang="lv-LV" sz="2000" b="1" kern="1200" noProof="0" dirty="0"/>
            <a:t>Citam mēļu tulkošana</a:t>
          </a:r>
        </a:p>
        <a:p>
          <a:pPr marL="228600" lvl="1" indent="-228600" algn="l" defTabSz="889000">
            <a:lnSpc>
              <a:spcPct val="90000"/>
            </a:lnSpc>
            <a:spcBef>
              <a:spcPct val="0"/>
            </a:spcBef>
            <a:spcAft>
              <a:spcPct val="15000"/>
            </a:spcAft>
            <a:buChar char="•"/>
          </a:pPr>
          <a:endParaRPr lang="es-ES_tradnl" sz="2000" b="1"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err="1">
              <a:solidFill>
                <a:schemeClr val="bg1"/>
              </a:solidFill>
              <a:highlight>
                <a:srgbClr val="000080"/>
              </a:highlight>
            </a:rPr>
            <a:t>Rom</a:t>
          </a:r>
          <a:r>
            <a:rPr lang="lv-LV" sz="2000" b="1" kern="1200" dirty="0">
              <a:solidFill>
                <a:schemeClr val="bg1"/>
              </a:solidFill>
              <a:highlight>
                <a:srgbClr val="000080"/>
              </a:highlight>
            </a:rPr>
            <a:t>.</a:t>
          </a:r>
          <a:r>
            <a:rPr lang="es-ES" sz="2000" b="1" kern="1200" dirty="0">
              <a:solidFill>
                <a:schemeClr val="bg1"/>
              </a:solidFill>
              <a:highlight>
                <a:srgbClr val="000080"/>
              </a:highlight>
            </a:rPr>
            <a:t> 12: 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lv-LV" sz="2000" b="1" kern="1200"/>
            <a:t>Kalpošana</a:t>
          </a:r>
          <a:endParaRPr lang="es-ES" sz="2000" kern="1200" dirty="0"/>
        </a:p>
        <a:p>
          <a:pPr marL="265113" lvl="1" indent="0" algn="l" defTabSz="889000">
            <a:lnSpc>
              <a:spcPct val="90000"/>
            </a:lnSpc>
            <a:spcBef>
              <a:spcPct val="0"/>
            </a:spcBef>
            <a:spcAft>
              <a:spcPct val="15000"/>
            </a:spcAft>
            <a:buNone/>
          </a:pPr>
          <a:r>
            <a:rPr lang="lv-LV" sz="2000" b="1" kern="1200" dirty="0"/>
            <a:t>Mācīšana</a:t>
          </a:r>
        </a:p>
        <a:p>
          <a:pPr marL="265113" lvl="1" indent="0" algn="l" defTabSz="889000">
            <a:lnSpc>
              <a:spcPct val="90000"/>
            </a:lnSpc>
            <a:spcBef>
              <a:spcPct val="0"/>
            </a:spcBef>
            <a:spcAft>
              <a:spcPct val="15000"/>
            </a:spcAft>
            <a:buNone/>
          </a:pPr>
          <a:r>
            <a:rPr lang="lv-LV" sz="2000" b="1" kern="1200" dirty="0"/>
            <a:t>Pamācīšana</a:t>
          </a:r>
        </a:p>
        <a:p>
          <a:pPr marL="265113" lvl="1" indent="0" algn="l" defTabSz="889000">
            <a:lnSpc>
              <a:spcPct val="90000"/>
            </a:lnSpc>
            <a:spcBef>
              <a:spcPct val="0"/>
            </a:spcBef>
            <a:spcAft>
              <a:spcPct val="15000"/>
            </a:spcAft>
            <a:buNone/>
          </a:pPr>
          <a:r>
            <a:rPr lang="lv-LV" sz="2000" b="1" kern="1200" dirty="0"/>
            <a:t>Devīgums</a:t>
          </a:r>
        </a:p>
        <a:p>
          <a:pPr marL="265113" lvl="1" indent="0" algn="l" defTabSz="889000">
            <a:lnSpc>
              <a:spcPct val="90000"/>
            </a:lnSpc>
            <a:spcBef>
              <a:spcPct val="0"/>
            </a:spcBef>
            <a:spcAft>
              <a:spcPct val="15000"/>
            </a:spcAft>
            <a:buNone/>
          </a:pPr>
          <a:r>
            <a:rPr lang="lv-LV" sz="2000" b="1" kern="1200" dirty="0"/>
            <a:t>Valdīšana</a:t>
          </a:r>
        </a:p>
        <a:p>
          <a:pPr marL="265113" lvl="1" indent="0" algn="l" defTabSz="889000">
            <a:lnSpc>
              <a:spcPct val="90000"/>
            </a:lnSpc>
            <a:spcBef>
              <a:spcPct val="0"/>
            </a:spcBef>
            <a:spcAft>
              <a:spcPct val="15000"/>
            </a:spcAft>
            <a:buNone/>
          </a:pPr>
          <a:r>
            <a:rPr lang="lv-LV" sz="2000" b="1" kern="1200" dirty="0"/>
            <a:t>Žēlsirdība</a:t>
          </a:r>
        </a:p>
        <a:p>
          <a:pPr marL="265113" lvl="1" indent="0" algn="l" defTabSz="889000">
            <a:lnSpc>
              <a:spcPct val="90000"/>
            </a:lnSpc>
            <a:spcBef>
              <a:spcPct val="0"/>
            </a:spcBef>
            <a:spcAft>
              <a:spcPct val="15000"/>
            </a:spcAft>
            <a:buNone/>
          </a:pPr>
          <a:endParaRPr lang="lv-LV" sz="2000" b="1"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8000"/>
              </a:highlight>
            </a:rPr>
            <a:t>Efe</a:t>
          </a:r>
          <a:r>
            <a:rPr lang="lv-LV" sz="2000" b="1" kern="1200" dirty="0">
              <a:solidFill>
                <a:schemeClr val="bg1"/>
              </a:solidFill>
              <a:highlight>
                <a:srgbClr val="008000"/>
              </a:highlight>
            </a:rPr>
            <a:t>z. </a:t>
          </a:r>
          <a:r>
            <a:rPr lang="es-ES" sz="2000" b="1" kern="1200" dirty="0">
              <a:solidFill>
                <a:schemeClr val="bg1"/>
              </a:solidFill>
              <a:highlight>
                <a:srgbClr val="008000"/>
              </a:highlight>
            </a:rPr>
            <a:t>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lv-LV" sz="2000" b="1" kern="1200" dirty="0"/>
            <a:t>Apustuļi</a:t>
          </a:r>
          <a:endParaRPr lang="es-ES" sz="2000" kern="1200" dirty="0"/>
        </a:p>
        <a:p>
          <a:pPr marL="265113" lvl="1" indent="0" algn="l" defTabSz="889000">
            <a:lnSpc>
              <a:spcPct val="90000"/>
            </a:lnSpc>
            <a:spcBef>
              <a:spcPct val="0"/>
            </a:spcBef>
            <a:spcAft>
              <a:spcPct val="15000"/>
            </a:spcAft>
            <a:buNone/>
          </a:pPr>
          <a:r>
            <a:rPr lang="lv-LV" sz="2000" b="1" kern="1200" dirty="0"/>
            <a:t>Evaņģēlisti</a:t>
          </a:r>
        </a:p>
        <a:p>
          <a:pPr marL="265113" lvl="1" indent="0" algn="l" defTabSz="889000">
            <a:lnSpc>
              <a:spcPct val="90000"/>
            </a:lnSpc>
            <a:spcBef>
              <a:spcPct val="0"/>
            </a:spcBef>
            <a:spcAft>
              <a:spcPct val="15000"/>
            </a:spcAft>
            <a:buNone/>
          </a:pPr>
          <a:r>
            <a:rPr lang="lv-LV" sz="2000" b="1" kern="1200" dirty="0"/>
            <a:t>Gani un mācītāji</a:t>
          </a:r>
        </a:p>
        <a:p>
          <a:pPr marL="265113" lvl="1" indent="0" algn="l" defTabSz="889000">
            <a:lnSpc>
              <a:spcPct val="90000"/>
            </a:lnSpc>
            <a:spcBef>
              <a:spcPct val="0"/>
            </a:spcBef>
            <a:spcAft>
              <a:spcPct val="15000"/>
            </a:spcAft>
            <a:buNone/>
          </a:pPr>
          <a:endParaRPr lang="lv-LV" sz="2000" b="1"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Ko dara mīlestība</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Ir lēnprātīga</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Laipna</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Priecājas par patiesību</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Tā cer</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Tā tic</a:t>
          </a:r>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Visu panes</a:t>
          </a:r>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Visu apklāj</a:t>
          </a:r>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Ko mīlestība NEDARA</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Tā neskauž</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Tā nelielielās</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Nav iedomīga</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Nav uzpūtīga</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Nemeklē savu labumu</a:t>
          </a: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Tā neskaistas</a:t>
          </a:r>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Tā nepiemin ļaunu</a:t>
          </a: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Nepriecājas par  netaisnību</a:t>
          </a:r>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Paziņotie nākotnes notikumi – ja nav nosacīti – ir jāpiepildās (5. Moz. 18:22; Jer. 28:8–9; Jona 4:2)</a:t>
          </a: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Viņa vēstījumam jāsaskan ar iepriekšējo praviešu vēstījumu</a:t>
          </a:r>
        </a:p>
        <a:p>
          <a:pPr marL="0" lvl="0" indent="0" algn="l" defTabSz="889000">
            <a:lnSpc>
              <a:spcPct val="90000"/>
            </a:lnSpc>
            <a:spcBef>
              <a:spcPct val="0"/>
            </a:spcBef>
            <a:spcAft>
              <a:spcPct val="35000"/>
            </a:spcAft>
            <a:buNone/>
          </a:pPr>
          <a:r>
            <a:rPr lang="pl-PL" sz="2000" b="1" kern="1200" dirty="0">
              <a:effectLst>
                <a:outerShdw blurRad="38100" dist="38100" dir="2700000" algn="tl">
                  <a:srgbClr val="000000">
                    <a:alpha val="43137"/>
                  </a:srgbClr>
                </a:outerShdw>
              </a:effectLst>
            </a:rPr>
            <a:t>(5. Moz. 13:1–3; Jes. 8:20)</a:t>
          </a:r>
          <a:endParaRPr lang="lv-LV" sz="2000" b="1"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Ir jāliecina par Jēzus iemiesošanos  (1. Jņ. 4:1–3)</a:t>
          </a: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Viņas dzīve bija saskaņā ar Bībeles vēstījumu, ko viņa sludināja </a:t>
          </a:r>
          <a:r>
            <a:rPr lang="es-ES" sz="2000" b="1" kern="1200" dirty="0">
              <a:effectLst>
                <a:outerShdw blurRad="38100" dist="38100" dir="2700000" algn="tl">
                  <a:srgbClr val="000000">
                    <a:alpha val="43137"/>
                  </a:srgbClr>
                </a:outerShdw>
              </a:effectLst>
            </a:rPr>
            <a:t> (Mt.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lv-LV"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GARĪGĀS DĀVANAS</a:t>
            </a:r>
            <a:endParaRPr lang="es-E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058940" y="5172110"/>
            <a:ext cx="2943857" cy="369332"/>
          </a:xfrm>
          <a:prstGeom prst="rect">
            <a:avLst/>
          </a:prstGeom>
          <a:noFill/>
        </p:spPr>
        <p:txBody>
          <a:bodyPr wrap="square" rtlCol="0">
            <a:spAutoFit/>
          </a:bodyPr>
          <a:lstStyle/>
          <a:p>
            <a:pPr algn="ctr"/>
            <a:r>
              <a:rPr lang="es-ES" b="1" dirty="0">
                <a:solidFill>
                  <a:srgbClr val="FFEFCA"/>
                </a:solidFill>
                <a:effectLst>
                  <a:outerShdw blurRad="38100" dist="38100" dir="2700000" algn="tl">
                    <a:srgbClr val="000000">
                      <a:alpha val="43137"/>
                    </a:srgbClr>
                  </a:outerShdw>
                </a:effectLst>
              </a:rPr>
              <a:t>6</a:t>
            </a:r>
            <a:r>
              <a:rPr lang="lv-LV" b="1" dirty="0">
                <a:solidFill>
                  <a:srgbClr val="FFEFCA"/>
                </a:solidFill>
                <a:effectLst>
                  <a:outerShdw blurRad="38100" dist="38100" dir="2700000" algn="tl">
                    <a:srgbClr val="000000">
                      <a:alpha val="43137"/>
                    </a:srgbClr>
                  </a:outerShdw>
                </a:effectLst>
              </a:rPr>
              <a:t>.tēma </a:t>
            </a:r>
            <a:r>
              <a:rPr lang="es-ES" b="1" dirty="0">
                <a:solidFill>
                  <a:srgbClr val="FFEFCA"/>
                </a:solidFill>
                <a:effectLst>
                  <a:outerShdw blurRad="38100" dist="38100" dir="2700000" algn="tl">
                    <a:srgbClr val="000000">
                      <a:alpha val="43137"/>
                    </a:srgbClr>
                  </a:outerShdw>
                </a:effectLst>
              </a:rPr>
              <a:t>8</a:t>
            </a:r>
            <a:r>
              <a:rPr lang="lv-LV" b="1" dirty="0">
                <a:solidFill>
                  <a:srgbClr val="FFEFCA"/>
                </a:solidFill>
                <a:effectLst>
                  <a:outerShdw blurRad="38100" dist="38100" dir="2700000" algn="tl">
                    <a:srgbClr val="000000">
                      <a:alpha val="43137"/>
                    </a:srgbClr>
                  </a:outerShdw>
                </a:effectLst>
              </a:rPr>
              <a:t>.</a:t>
            </a:r>
            <a:r>
              <a:rPr lang="es-ES" b="1" dirty="0">
                <a:solidFill>
                  <a:srgbClr val="FFEFCA"/>
                </a:solidFill>
                <a:effectLst>
                  <a:outerShdw blurRad="38100" dist="38100" dir="2700000" algn="tl">
                    <a:srgbClr val="000000">
                      <a:alpha val="43137"/>
                    </a:srgbClr>
                  </a:outerShdw>
                </a:effectLst>
              </a:rPr>
              <a:t>a</a:t>
            </a:r>
            <a:r>
              <a:rPr lang="lv-LV" b="1" dirty="0">
                <a:solidFill>
                  <a:srgbClr val="FFEFCA"/>
                </a:solidFill>
                <a:effectLst>
                  <a:outerShdw blurRad="38100" dist="38100" dir="2700000" algn="tl">
                    <a:srgbClr val="000000">
                      <a:alpha val="43137"/>
                    </a:srgbClr>
                  </a:outerShdw>
                </a:effectLst>
              </a:rPr>
              <a:t>u</a:t>
            </a:r>
            <a:r>
              <a:rPr lang="es-ES" b="1" dirty="0">
                <a:solidFill>
                  <a:srgbClr val="FFEFCA"/>
                </a:solidFill>
                <a:effectLst>
                  <a:outerShdw blurRad="38100" dist="38100" dir="2700000" algn="tl">
                    <a:srgbClr val="000000">
                      <a:alpha val="43137"/>
                    </a:srgbClr>
                  </a:outerShdw>
                </a:effectLst>
              </a:rPr>
              <a:t>g</a:t>
            </a:r>
            <a:r>
              <a:rPr lang="lv-LV" b="1" dirty="0">
                <a:solidFill>
                  <a:srgbClr val="FFEFCA"/>
                </a:solidFill>
                <a:effectLst>
                  <a:outerShdw blurRad="38100" dist="38100" dir="2700000" algn="tl">
                    <a:srgbClr val="000000">
                      <a:alpha val="43137"/>
                    </a:srgbClr>
                  </a:outerShdw>
                </a:effectLst>
              </a:rPr>
              <a:t>ustā, </a:t>
            </a:r>
            <a:r>
              <a:rPr lang="es-ES" b="1" dirty="0">
                <a:solidFill>
                  <a:srgbClr val="FFEFCA"/>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096000" y="593660"/>
            <a:ext cx="5951622" cy="2123658"/>
          </a:xfrm>
          <a:prstGeom prst="rect">
            <a:avLst/>
          </a:prstGeom>
          <a:noFill/>
        </p:spPr>
        <p:txBody>
          <a:bodyPr wrap="square">
            <a:spAutoFit/>
          </a:bodyPr>
          <a:lstStyle/>
          <a:p>
            <a:pPr algn="ctr"/>
            <a:r>
              <a:rPr lang="es-ES" sz="6600" b="1" dirty="0">
                <a:ln w="13462">
                  <a:solidFill>
                    <a:schemeClr val="bg1"/>
                  </a:solidFill>
                  <a:prstDash val="solid"/>
                </a:ln>
                <a:solidFill>
                  <a:srgbClr val="7030A0"/>
                </a:solidFill>
                <a:effectLst>
                  <a:outerShdw dist="38100" dir="2700000" algn="bl" rotWithShape="0">
                    <a:schemeClr val="accent5"/>
                  </a:outerShdw>
                </a:effectLst>
              </a:rPr>
              <a:t>ĪPAŠ</a:t>
            </a:r>
            <a:r>
              <a:rPr lang="lv-LV" sz="6600" b="1" dirty="0">
                <a:ln w="13462">
                  <a:solidFill>
                    <a:schemeClr val="bg1"/>
                  </a:solidFill>
                  <a:prstDash val="solid"/>
                </a:ln>
                <a:solidFill>
                  <a:srgbClr val="7030A0"/>
                </a:solidFill>
                <a:effectLst>
                  <a:outerShdw dist="38100" dir="2700000" algn="bl" rotWithShape="0">
                    <a:schemeClr val="accent5"/>
                  </a:outerShdw>
                </a:effectLst>
              </a:rPr>
              <a:t>Ā</a:t>
            </a:r>
            <a:r>
              <a:rPr lang="es-ES" sz="6600" b="1" dirty="0">
                <a:ln w="13462">
                  <a:solidFill>
                    <a:schemeClr val="bg1"/>
                  </a:solidFill>
                  <a:prstDash val="solid"/>
                </a:ln>
                <a:solidFill>
                  <a:srgbClr val="7030A0"/>
                </a:solidFill>
                <a:effectLst>
                  <a:outerShdw dist="38100" dir="2700000" algn="bl" rotWithShape="0">
                    <a:schemeClr val="accent5"/>
                  </a:outerShdw>
                </a:effectLst>
              </a:rPr>
              <a:t>S DĀVANAS</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lv-LV"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VALODU DĀVANAS</a:t>
            </a:r>
            <a:endPar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lv-LV"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Tādēļ, kas mēlēs runā, lai lūdz Dievu, ka viņš to var arī izskaidrot</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 </a:t>
            </a:r>
            <a:r>
              <a:rPr lang="es-E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Korintiešiem</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18" y="1288298"/>
            <a:ext cx="7724782" cy="1015663"/>
          </a:xfrm>
          <a:prstGeom prst="rect">
            <a:avLst/>
          </a:prstGeom>
          <a:noFill/>
        </p:spPr>
        <p:txBody>
          <a:bodyPr wrap="square" rtlCol="0">
            <a:spAutoFit/>
          </a:bodyPr>
          <a:lstStyle/>
          <a:p>
            <a:pPr>
              <a:spcBef>
                <a:spcPts val="600"/>
              </a:spcBef>
            </a:pPr>
            <a:r>
              <a:rPr lang="lv-LV" sz="2000" b="1" dirty="0"/>
              <a:t>Pāvila uzsver valodas dāvanu un tās pareizu lietošanu. Varam izsecināt, ka Korintas draudzes locekļi to izlietoja nepareizi, radot nekārtību, apjukumu publiskajā dievkalpojumā (1. Kor.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533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0" y="4706481"/>
            <a:ext cx="4822826" cy="1938992"/>
          </a:xfrm>
          <a:prstGeom prst="rect">
            <a:avLst/>
          </a:prstGeom>
          <a:noFill/>
        </p:spPr>
        <p:txBody>
          <a:bodyPr wrap="square">
            <a:spAutoFit/>
          </a:bodyPr>
          <a:lstStyle/>
          <a:p>
            <a:pPr>
              <a:spcBef>
                <a:spcPts val="600"/>
              </a:spcBef>
            </a:pPr>
            <a:r>
              <a:rPr lang="lv-LV" sz="2000" b="1" dirty="0"/>
              <a:t>Patiesībā šī tiekšanās attiecas uz visām dāvanām (1. Kor. 14:1). Pāvils jau bija skaidri norādījis, ka „katram tiek dota īpaša Gara izpausme [dāvana] citu labā” (1. Kor. 12:7 NVI). Tādēļ ne visi saņem vienādas dāvanas.</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2" y="3669715"/>
            <a:ext cx="7715254" cy="1015663"/>
          </a:xfrm>
          <a:prstGeom prst="rect">
            <a:avLst/>
          </a:prstGeom>
          <a:noFill/>
        </p:spPr>
        <p:txBody>
          <a:bodyPr wrap="square">
            <a:spAutoFit/>
          </a:bodyPr>
          <a:lstStyle/>
          <a:p>
            <a:pPr lvl="0">
              <a:spcBef>
                <a:spcPts val="600"/>
              </a:spcBef>
              <a:defRPr/>
            </a:pPr>
            <a:r>
              <a:rPr lang="lv-LV" sz="2000" b="1" noProof="0" dirty="0">
                <a:solidFill>
                  <a:prstClr val="black"/>
                </a:solidFill>
              </a:rPr>
              <a:t>Pāvila vēlme, lai visi runātu valodās, ir nepareizi interpretēta to cilvēku vidū, kuri uzskata, ka mums visiem ir jābūt šai dāvanai (1.Kor.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18" y="2353970"/>
            <a:ext cx="7715258" cy="1323439"/>
          </a:xfrm>
          <a:prstGeom prst="rect">
            <a:avLst/>
          </a:prstGeom>
          <a:noFill/>
        </p:spPr>
        <p:txBody>
          <a:bodyPr wrap="square">
            <a:spAutoFit/>
          </a:bodyPr>
          <a:lstStyle/>
          <a:p>
            <a:pPr lvl="0">
              <a:spcBef>
                <a:spcPts val="600"/>
              </a:spcBef>
              <a:defRPr/>
            </a:pPr>
            <a:r>
              <a:rPr lang="lv-LV" sz="2000" b="1" dirty="0">
                <a:solidFill>
                  <a:prstClr val="black"/>
                </a:solidFill>
              </a:rPr>
              <a:t>Valodu dāvana ir spēja runāt cilvēku vai eņģeļu valodā, kas cilvēkam nav pazīstamas (1. Kor. 13:1). Ja klausītājam šī valoda nav pazīstama, tai ir nepieciešama tulkošana (Ap. d. 2:8; 1. Kor.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lv-LV"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PRAVIETOŠANAS DĀVANA</a:t>
            </a:r>
            <a:endPar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14094"/>
            <a:ext cx="12192000" cy="369332"/>
          </a:xfrm>
          <a:prstGeom prst="rect">
            <a:avLst/>
          </a:prstGeom>
          <a:noFill/>
        </p:spPr>
        <p:txBody>
          <a:bodyPr wrap="square">
            <a:spAutoFit/>
          </a:bodyPr>
          <a:lstStyle/>
          <a:p>
            <a:pPr algn="ctr"/>
            <a:r>
              <a:rPr lang="lv-LV" b="1" noProof="0" dirty="0">
                <a:solidFill>
                  <a:schemeClr val="accent6">
                    <a:lumMod val="50000"/>
                  </a:schemeClr>
                </a:solidFill>
                <a:latin typeface="Comic Sans MS" panose="030F0702030302020204" pitchFamily="66" charset="0"/>
              </a:rPr>
              <a:t>“Bet, kas pravieto, tas runā cilvēku celšanai, pamudināšanai un iepriecināšanai” </a:t>
            </a:r>
            <a:r>
              <a:rPr lang="lv-LV" sz="1400" b="1" noProof="0" dirty="0">
                <a:solidFill>
                  <a:schemeClr val="accent6">
                    <a:lumMod val="50000"/>
                  </a:schemeClr>
                </a:solidFill>
                <a:latin typeface="Comic Sans MS" panose="030F0702030302020204" pitchFamily="66" charset="0"/>
              </a:rPr>
              <a:t>(1. Korintiešiem 14:3)</a:t>
            </a:r>
            <a:endParaRPr lang="lv-LV" b="1" noProof="0"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lv-LV" sz="2000" b="1" dirty="0"/>
              <a:t>Mums nevajadzētu ierobežot praviešu dāvanas nozīmi tikai ar nākotnes notikumu paredzēšanu. Praviešu dāvanas galvenais mērķis ir stiprināt, pamudināt un mierināt (1. Kor.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768259276"/>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144379" cy="2246769"/>
          </a:xfrm>
          <a:prstGeom prst="rect">
            <a:avLst/>
          </a:prstGeom>
          <a:noFill/>
        </p:spPr>
        <p:txBody>
          <a:bodyPr wrap="square">
            <a:spAutoFit/>
          </a:bodyPr>
          <a:lstStyle/>
          <a:p>
            <a:pPr>
              <a:spcBef>
                <a:spcPts val="600"/>
              </a:spcBef>
            </a:pPr>
            <a:r>
              <a:rPr lang="lv-LV" sz="2000" b="1" dirty="0"/>
              <a:t>Pāvils šo dāvanu izceļ kā svarīgāku par citām (1. Kor. 14:1, 4, 22–25). Taču viņš arī mudina to lietot pareizi, lai neradītu neskaidrības: „Bet viss lai notiek pienācīgi un kārtīgi” (1. Kor. 14:40; sk. 1. Kor.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631216"/>
          </a:xfrm>
          <a:prstGeom prst="rect">
            <a:avLst/>
          </a:prstGeom>
          <a:noFill/>
        </p:spPr>
        <p:txBody>
          <a:bodyPr wrap="square">
            <a:spAutoFit/>
          </a:bodyPr>
          <a:lstStyle/>
          <a:p>
            <a:pPr>
              <a:spcBef>
                <a:spcPts val="600"/>
              </a:spcBef>
            </a:pPr>
            <a:r>
              <a:rPr lang="lv-LV" sz="2000" b="1" noProof="0" dirty="0"/>
              <a:t>Tā ir atlikuma draudzes raksturīgā dāvana, kas īpaši izpaudās Elenas G. Vaitas dzīvē un darbā (Atkl. 12:17; 19:10). Bet kā atpazīt patiesu pravieti?</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93400"/>
            <a:ext cx="10953750" cy="4601260"/>
          </a:xfrm>
          <a:prstGeom prst="rect">
            <a:avLst/>
          </a:prstGeom>
          <a:noFill/>
          <a:ln>
            <a:noFill/>
            <a:prstDash val="solid"/>
          </a:ln>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pPr>
            <a:r>
              <a:rPr lang="lv-LV" sz="2400" b="1" dirty="0">
                <a:latin typeface="Constantia" panose="02030602050306030303" pitchFamily="18" charset="0"/>
              </a:rPr>
              <a:t>"Visā Dieva radītajā pasaulē nav nekas skaistāks par plānu apdāvināt vīrus un sievas ar dažādām dāvanām. Draudze ir Viņa dārzs, kas izrotāts ar daudzveidīgiem kokiem, augiem un ziediem. Viņš negaida, ka īzaps sasniegs ciedra izmērus, ne arī to, ka olīvkoks sasniegs majestātiskās palmas augstumu. Daudzi ir saņēmuši tikai ierobežotu reliģisko un intelektuālo izglītību, bet Dievam ir uzdevums, ko šie cilvēki var izpildīt, ja viņi strādā pazemīgi, paļaujoties uz Viņu...</a:t>
            </a:r>
          </a:p>
          <a:p>
            <a:pPr>
              <a:spcBef>
                <a:spcPts val="600"/>
              </a:spcBef>
            </a:pPr>
            <a:r>
              <a:rPr lang="lv-LV" sz="2400" b="1" dirty="0">
                <a:latin typeface="Constantia" panose="02030602050306030303" pitchFamily="18" charset="0"/>
              </a:rPr>
              <a:t>Dažādi talanti tiek piešķirti dažādiem cilvēkiem, lai darbinieki sajustu vajadzību pēc citiem. Dievs tos piešķir, lai tie tiktu izmantoti Viņa kalpošanā; nevis, lai pagodinātu to īpašnieku, nevis, lai paaugstinātu cilvēku, bet gan, lai cildinātu pasaules Pestītāju. Tās ir jāizmanto visas cilvēces labā, lai pārstāvētu patiesību, nevis, lai liecinātu par nepatiesību."</a:t>
            </a:r>
          </a:p>
        </p:txBody>
      </p:sp>
      <p:sp>
        <p:nvSpPr>
          <p:cNvPr id="4" name="CuadroTexto 3">
            <a:extLst>
              <a:ext uri="{FF2B5EF4-FFF2-40B4-BE49-F238E27FC236}">
                <a16:creationId xmlns:a16="http://schemas.microsoft.com/office/drawing/2014/main" id="{D1E34BAA-9490-0067-290E-E1E5F5E11BFD}"/>
              </a:ext>
            </a:extLst>
          </p:cNvPr>
          <p:cNvSpPr txBox="1"/>
          <p:nvPr/>
        </p:nvSpPr>
        <p:spPr>
          <a:xfrm>
            <a:off x="8410933" y="5767060"/>
            <a:ext cx="3685817" cy="338554"/>
          </a:xfrm>
          <a:prstGeom prst="rect">
            <a:avLst/>
          </a:prstGeom>
          <a:noFill/>
        </p:spPr>
        <p:txBody>
          <a:bodyPr wrap="none" rtlCol="0">
            <a:spAutoFit/>
          </a:bodyPr>
          <a:lstStyle/>
          <a:p>
            <a:pPr algn="r"/>
            <a:r>
              <a:rPr lang="lv-LV" sz="1600" b="1" dirty="0"/>
              <a:t>E. G. V. („Jūs saņemsiet spēku”, 1. jūlijs)</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5164403" cy="1569660"/>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Dzenaties pēc mīlestības, tiecieties pēc</a:t>
            </a:r>
            <a:r>
              <a:rPr kumimoji="0" lang="lv-LV" sz="2400" b="1" i="0" u="none" strike="noStrike" kern="1200" cap="none" spc="0" normalizeH="0" noProof="0" dirty="0">
                <a:ln>
                  <a:noFill/>
                </a:ln>
                <a:solidFill>
                  <a:srgbClr val="A02B93">
                    <a:lumMod val="75000"/>
                  </a:srgbClr>
                </a:solidFill>
                <a:effectLst/>
                <a:uLnTx/>
                <a:uFillTx/>
                <a:latin typeface="Comic Sans MS" panose="030F0702030302020204" pitchFamily="66" charset="0"/>
                <a:ea typeface="+mn-ea"/>
                <a:cs typeface="+mn-cs"/>
              </a:rPr>
              <a:t> garīgajām dāvanām, sevišķi lai jūs varētu pravietot" </a:t>
            </a:r>
            <a:r>
              <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a:t>
            </a:r>
            <a:r>
              <a:rPr kumimoji="0" lang="lv-LV"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.Korintiešiem</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a:t>
            </a:r>
            <a:r>
              <a:rPr lang="lv-LV" sz="2000" b="1" dirty="0">
                <a:highlight>
                  <a:srgbClr val="FC918D"/>
                </a:highlight>
              </a:rPr>
              <a:t>Garīgās dāvanas</a:t>
            </a:r>
            <a:r>
              <a:rPr lang="es-ES" sz="2000" b="1" dirty="0">
                <a:highlight>
                  <a:srgbClr val="FC918D"/>
                </a:highlight>
              </a:rPr>
              <a:t>:</a:t>
            </a:r>
          </a:p>
          <a:p>
            <a:pPr lvl="1">
              <a:spcBef>
                <a:spcPts val="600"/>
              </a:spcBef>
            </a:pPr>
            <a:r>
              <a:rPr lang="lv-LV" sz="2000" b="1" dirty="0"/>
              <a:t>Dāvanu daudzveidība, viens Dāvinātājs</a:t>
            </a:r>
            <a:r>
              <a:rPr lang="es-ES" sz="2000" b="1" dirty="0"/>
              <a:t>.</a:t>
            </a:r>
          </a:p>
          <a:p>
            <a:pPr lvl="1">
              <a:spcBef>
                <a:spcPts val="600"/>
              </a:spcBef>
            </a:pPr>
            <a:r>
              <a:rPr lang="lv-LV" sz="2000" b="1" dirty="0"/>
              <a:t>Daudzi locekļi, viens ķermenis</a:t>
            </a:r>
            <a:r>
              <a:rPr lang="es-ES" sz="2000" b="1" dirty="0"/>
              <a:t>.</a:t>
            </a:r>
          </a:p>
          <a:p>
            <a:pPr>
              <a:spcBef>
                <a:spcPts val="1800"/>
              </a:spcBef>
            </a:pPr>
            <a:r>
              <a:rPr lang="es-ES" sz="2000" b="1" dirty="0">
                <a:highlight>
                  <a:srgbClr val="FCBE62"/>
                </a:highlight>
              </a:rPr>
              <a:t> </a:t>
            </a:r>
            <a:r>
              <a:rPr lang="lv-LV" sz="2000" b="1" dirty="0">
                <a:highlight>
                  <a:srgbClr val="FCBE62"/>
                </a:highlight>
              </a:rPr>
              <a:t>Vienojošais elements</a:t>
            </a:r>
            <a:r>
              <a:rPr lang="es-ES" sz="2000" b="1" dirty="0">
                <a:highlight>
                  <a:srgbClr val="FCBE62"/>
                </a:highlight>
              </a:rPr>
              <a:t>:</a:t>
            </a:r>
          </a:p>
          <a:p>
            <a:pPr lvl="1">
              <a:spcBef>
                <a:spcPts val="600"/>
              </a:spcBef>
            </a:pPr>
            <a:r>
              <a:rPr lang="lv-LV" sz="2000" b="1" dirty="0"/>
              <a:t>Mīlestības izcilība</a:t>
            </a:r>
            <a:r>
              <a:rPr lang="es-ES" sz="2000" b="1" dirty="0"/>
              <a:t>.</a:t>
            </a:r>
          </a:p>
          <a:p>
            <a:pPr>
              <a:spcBef>
                <a:spcPts val="1800"/>
              </a:spcBef>
            </a:pPr>
            <a:r>
              <a:rPr lang="es-ES" sz="2000" b="1" dirty="0">
                <a:highlight>
                  <a:srgbClr val="8ABDEA"/>
                </a:highlight>
              </a:rPr>
              <a:t> </a:t>
            </a:r>
            <a:r>
              <a:rPr lang="lv-LV" sz="2000" b="1" dirty="0">
                <a:highlight>
                  <a:srgbClr val="8ABDEA"/>
                </a:highlight>
              </a:rPr>
              <a:t>Īpašās dāvanas</a:t>
            </a:r>
            <a:r>
              <a:rPr lang="es-ES" sz="2000" b="1" dirty="0">
                <a:highlight>
                  <a:srgbClr val="8ABDEA"/>
                </a:highlight>
              </a:rPr>
              <a:t>:</a:t>
            </a:r>
          </a:p>
          <a:p>
            <a:pPr lvl="1">
              <a:spcBef>
                <a:spcPts val="600"/>
              </a:spcBef>
            </a:pPr>
            <a:r>
              <a:rPr lang="lv-LV" sz="2000" b="1" dirty="0"/>
              <a:t>Valodu dāvana</a:t>
            </a:r>
            <a:r>
              <a:rPr lang="es-ES" sz="2000" b="1" dirty="0"/>
              <a:t>.</a:t>
            </a:r>
          </a:p>
          <a:p>
            <a:pPr lvl="1">
              <a:spcBef>
                <a:spcPts val="600"/>
              </a:spcBef>
            </a:pPr>
            <a:r>
              <a:rPr lang="lv-LV" sz="2000" b="1" dirty="0"/>
              <a:t>Pravietošanas dāvana</a:t>
            </a:r>
            <a:r>
              <a:rPr lang="es-ES" sz="2000" b="1" dirty="0"/>
              <a:t>.</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610351" cy="1938992"/>
          </a:xfrm>
          <a:prstGeom prst="rect">
            <a:avLst/>
          </a:prstGeom>
          <a:noFill/>
        </p:spPr>
        <p:txBody>
          <a:bodyPr wrap="square" rtlCol="0">
            <a:spAutoFit/>
          </a:bodyPr>
          <a:lstStyle/>
          <a:p>
            <a:pPr>
              <a:spcBef>
                <a:spcPts val="600"/>
              </a:spcBef>
            </a:pPr>
            <a:r>
              <a:rPr lang="lv-LV" sz="2000" b="1" dirty="0"/>
              <a:t>Ir skaidrs, ka Korintas draudze bija sašķelta dažādu jautājumu dēļ. Viņi nevarēja vienoties ne par sludinātājiem, ne par ēšanas jautājumiem, ne par to, vai precēties vai palikt neprecētiem, ne arī par to, kura no garīgajām dāvanām ir tā, kurai pienākas vislielākā cieņa.</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lv-LV" sz="2000" b="1" dirty="0">
                <a:solidFill>
                  <a:prstClr val="black"/>
                </a:solidFill>
              </a:rPr>
              <a:t>Kura dāvana ir vislabākā? Neviena! Kāpēc?</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943142"/>
            <a:ext cx="6534151" cy="1015663"/>
          </a:xfrm>
          <a:prstGeom prst="rect">
            <a:avLst/>
          </a:prstGeom>
          <a:noFill/>
        </p:spPr>
        <p:txBody>
          <a:bodyPr wrap="square">
            <a:spAutoFit/>
          </a:bodyPr>
          <a:lstStyle/>
          <a:p>
            <a:pPr lvl="0">
              <a:spcBef>
                <a:spcPts val="600"/>
              </a:spcBef>
              <a:defRPr/>
            </a:pPr>
            <a:r>
              <a:rPr lang="lv-LV" sz="2000" b="1" dirty="0">
                <a:solidFill>
                  <a:prstClr val="black"/>
                </a:solidFill>
              </a:rPr>
              <a:t>Kad Pāvils ir atbildējis uz pirmajiem jautājumiem, viņš parāda, kā garīgās dāvanas no problēmām kļūst par vienojošu līdzekli (1. Kor.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112787" y="728844"/>
            <a:ext cx="5951622" cy="2123658"/>
          </a:xfrm>
          <a:prstGeom prst="rect">
            <a:avLst/>
          </a:prstGeom>
          <a:noFill/>
        </p:spPr>
        <p:txBody>
          <a:bodyPr wrap="square">
            <a:spAutoFit/>
          </a:bodyPr>
          <a:lstStyle/>
          <a:p>
            <a:pPr algn="ctr"/>
            <a:r>
              <a:rPr lang="lv-LV" sz="6600" b="1" dirty="0">
                <a:ln w="13462">
                  <a:solidFill>
                    <a:schemeClr val="bg1"/>
                  </a:solidFill>
                  <a:prstDash val="solid"/>
                </a:ln>
                <a:solidFill>
                  <a:schemeClr val="accent5">
                    <a:lumMod val="50000"/>
                  </a:schemeClr>
                </a:solidFill>
                <a:effectLst>
                  <a:outerShdw dist="38100" dir="2700000" algn="bl" rotWithShape="0">
                    <a:schemeClr val="accent5"/>
                  </a:outerShdw>
                </a:effectLst>
              </a:rPr>
              <a:t>GARĪGĀS DĀVANAS</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606056" y="0"/>
            <a:ext cx="11164186" cy="769441"/>
          </a:xfrm>
          <a:prstGeom prst="rect">
            <a:avLst/>
          </a:prstGeom>
          <a:noFill/>
        </p:spPr>
        <p:txBody>
          <a:bodyPr wrap="square">
            <a:spAutoFit/>
          </a:bodyPr>
          <a:lstStyle/>
          <a:p>
            <a:pPr algn="ctr"/>
            <a:r>
              <a:rPr lang="lv-LV" sz="4400" b="1" dirty="0">
                <a:ln w="6600">
                  <a:solidFill>
                    <a:schemeClr val="accent2"/>
                  </a:solidFill>
                  <a:prstDash val="solid"/>
                </a:ln>
                <a:solidFill>
                  <a:schemeClr val="bg1"/>
                </a:solidFill>
                <a:effectLst>
                  <a:outerShdw dist="38100" dir="2700000" algn="tl" rotWithShape="0">
                    <a:schemeClr val="accent2">
                      <a:lumMod val="50000"/>
                    </a:schemeClr>
                  </a:outerShdw>
                </a:effectLst>
              </a:rPr>
              <a:t>DĀVANU DAUDZVEIDĪBA, 1 DĀVINĀTĀJS</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lv-LV" b="1" noProof="0" dirty="0">
                <a:solidFill>
                  <a:schemeClr val="accent5">
                    <a:lumMod val="50000"/>
                  </a:schemeClr>
                </a:solidFill>
                <a:latin typeface="Comic Sans MS" panose="030F0702030302020204" pitchFamily="66" charset="0"/>
              </a:rPr>
              <a:t>„Ir dažādas dāvanas, bet viens pats Gars“ (1. Korintiešiem 12:4)</a:t>
            </a:r>
            <a:r>
              <a:rPr lang="lv-LV" sz="1400" b="1" noProof="0" dirty="0">
                <a:solidFill>
                  <a:schemeClr val="accent5">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lv-LV" sz="2000" b="1" dirty="0"/>
              <a:t>Kas piešķir garīgās dāvanas? (1. Kor.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1038365143"/>
              </p:ext>
            </p:extLst>
          </p:nvPr>
        </p:nvGraphicFramePr>
        <p:xfrm>
          <a:off x="247649" y="1695042"/>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243737">
                  <a:extLst>
                    <a:ext uri="{9D8B030D-6E8A-4147-A177-3AD203B41FA5}">
                      <a16:colId xmlns:a16="http://schemas.microsoft.com/office/drawing/2014/main" val="1097554260"/>
                    </a:ext>
                  </a:extLst>
                </a:gridCol>
                <a:gridCol w="1781175">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es-ES" sz="2000" b="1" dirty="0"/>
                        <a:t>1</a:t>
                      </a:r>
                      <a:r>
                        <a:rPr lang="lv-LV" sz="2000" b="1" dirty="0"/>
                        <a:t>.Kor.</a:t>
                      </a:r>
                      <a:r>
                        <a:rPr lang="es-ES" sz="2000" b="1" dirty="0"/>
                        <a:t>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lv-LV" sz="2000" b="1" noProof="0" dirty="0"/>
                        <a:t>Dažādas</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lv-LV" sz="2000" b="1" dirty="0"/>
                        <a:t>dāvanas</a:t>
                      </a:r>
                      <a:endParaRPr lang="es-ES" sz="2000" b="1" dirty="0"/>
                    </a:p>
                  </a:txBody>
                  <a:tcPr/>
                </a:tc>
                <a:tc rowSpan="3">
                  <a:txBody>
                    <a:bodyPr/>
                    <a:lstStyle/>
                    <a:p>
                      <a:r>
                        <a:rPr lang="lv-LV" sz="2000" b="1" noProof="0" dirty="0"/>
                        <a:t>bet</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lv-LV" sz="2000" b="1" noProof="0" dirty="0"/>
                        <a:t>Gars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lv-LV" sz="2000" b="1" dirty="0"/>
                        <a:t>Viens un </a:t>
                      </a:r>
                      <a:r>
                        <a:rPr lang="es-ES" sz="2000" b="1" dirty="0"/>
                        <a:t>tas </a:t>
                      </a:r>
                      <a:r>
                        <a:rPr lang="lv-LV" sz="2000" b="1" noProof="0" dirty="0"/>
                        <a:t>pats</a:t>
                      </a:r>
                      <a:endParaRPr lang="es-ES" sz="2000" b="1" dirty="0"/>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es-ES" sz="2000" b="1" dirty="0"/>
                        <a:t>1</a:t>
                      </a:r>
                      <a:r>
                        <a:rPr lang="lv-LV" sz="2000" b="1" dirty="0"/>
                        <a:t>.Kor.</a:t>
                      </a:r>
                      <a:r>
                        <a:rPr lang="es-ES" sz="2000" b="1" dirty="0"/>
                        <a:t>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lv-LV" sz="2000" b="1" dirty="0"/>
                        <a:t>kalpošanas</a:t>
                      </a:r>
                      <a:endParaRPr lang="es-ES" sz="2000" b="1" dirty="0"/>
                    </a:p>
                  </a:txBody>
                  <a:tcPr/>
                </a:tc>
                <a:tc vMerge="1">
                  <a:txBody>
                    <a:bodyPr/>
                    <a:lstStyle/>
                    <a:p>
                      <a:endParaRPr lang="es-ES" dirty="0"/>
                    </a:p>
                  </a:txBody>
                  <a:tcPr/>
                </a:tc>
                <a:tc>
                  <a:txBody>
                    <a:bodyPr/>
                    <a:lstStyle/>
                    <a:p>
                      <a:r>
                        <a:rPr lang="lv-LV" sz="2000" b="1" noProof="0" dirty="0"/>
                        <a:t>Kungs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04123">
                <a:tc>
                  <a:txBody>
                    <a:bodyPr/>
                    <a:lstStyle/>
                    <a:p>
                      <a:r>
                        <a:rPr lang="es-ES" sz="2000" b="1" dirty="0"/>
                        <a:t>1</a:t>
                      </a:r>
                      <a:r>
                        <a:rPr lang="lv-LV" sz="2000" b="1" dirty="0"/>
                        <a:t>.Kor</a:t>
                      </a:r>
                      <a:r>
                        <a:rPr lang="es-ES" sz="2000" b="1" dirty="0"/>
                        <a:t>. 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lv-LV" sz="2000" b="1" dirty="0"/>
                        <a:t>jomas</a:t>
                      </a:r>
                      <a:endParaRPr lang="es-ES" sz="2000" b="1" dirty="0"/>
                    </a:p>
                  </a:txBody>
                  <a:tcPr/>
                </a:tc>
                <a:tc vMerge="1">
                  <a:txBody>
                    <a:bodyPr/>
                    <a:lstStyle/>
                    <a:p>
                      <a:endParaRPr lang="es-ES" dirty="0"/>
                    </a:p>
                  </a:txBody>
                  <a:tcPr/>
                </a:tc>
                <a:tc>
                  <a:txBody>
                    <a:bodyPr/>
                    <a:lstStyle/>
                    <a:p>
                      <a:r>
                        <a:rPr lang="lv-LV" sz="2000" b="1" noProof="0" dirty="0"/>
                        <a:t>Dievs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436077" cy="1015663"/>
          </a:xfrm>
          <a:prstGeom prst="rect">
            <a:avLst/>
          </a:prstGeom>
          <a:noFill/>
        </p:spPr>
        <p:txBody>
          <a:bodyPr wrap="square" rtlCol="0">
            <a:spAutoFit/>
          </a:bodyPr>
          <a:lstStyle/>
          <a:p>
            <a:pPr>
              <a:spcBef>
                <a:spcPts val="600"/>
              </a:spcBef>
            </a:pPr>
            <a:r>
              <a:rPr lang="lv-LV" sz="2000" b="1" dirty="0"/>
              <a:t>Lai palīdzētu mums izprast saikni starp garīgajām dāvanām un to Devēju, Pāvils izmanto trīs terminus, lai tās apzīmētu, uzsverot to daudzveidību: dāvanas, kalpošanas un izpausmes.</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80682" y="2084861"/>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999402"/>
            <a:ext cx="2381250" cy="369332"/>
          </a:xfrm>
          <a:prstGeom prst="rect">
            <a:avLst/>
          </a:prstGeom>
          <a:noFill/>
        </p:spPr>
        <p:txBody>
          <a:bodyPr wrap="square" rtlCol="0">
            <a:spAutoFit/>
          </a:bodyPr>
          <a:lstStyle/>
          <a:p>
            <a:pPr algn="ctr"/>
            <a:r>
              <a:rPr lang="lv-LV" b="1" noProof="0" dirty="0">
                <a:solidFill>
                  <a:schemeClr val="accent2">
                    <a:lumMod val="50000"/>
                  </a:schemeClr>
                </a:solidFill>
              </a:rPr>
              <a:t>Garīgās dāvanas</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6482" y="2157344"/>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0" y="2977641"/>
            <a:ext cx="1581150" cy="369332"/>
          </a:xfrm>
          <a:prstGeom prst="rect">
            <a:avLst/>
          </a:prstGeom>
          <a:noFill/>
        </p:spPr>
        <p:txBody>
          <a:bodyPr wrap="square" rtlCol="0">
            <a:spAutoFit/>
          </a:bodyPr>
          <a:lstStyle/>
          <a:p>
            <a:pPr algn="ctr"/>
            <a:r>
              <a:rPr lang="lv-LV" b="1" noProof="0" dirty="0">
                <a:solidFill>
                  <a:schemeClr val="accent4">
                    <a:lumMod val="50000"/>
                  </a:schemeClr>
                </a:solidFill>
              </a:rPr>
              <a:t>Dāvinātājs</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477528"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562726" y="5181866"/>
            <a:ext cx="5629272" cy="1631216"/>
          </a:xfrm>
          <a:prstGeom prst="rect">
            <a:avLst/>
          </a:prstGeom>
          <a:noFill/>
        </p:spPr>
        <p:txBody>
          <a:bodyPr wrap="square">
            <a:spAutoFit/>
          </a:bodyPr>
          <a:lstStyle/>
          <a:p>
            <a:pPr>
              <a:spcBef>
                <a:spcPts val="600"/>
              </a:spcBef>
            </a:pPr>
            <a:r>
              <a:rPr lang="lv-LV" sz="2000" b="1" dirty="0"/>
              <a:t>Taču Dievs nepiešķir dāvanas tā, kā to darīja grieķu un romiešu „dievi” (1. Kor. 12:2). Nav nekādas ekstāzes, nedz arī hierarhiskas dāvanu saņēmēju atlases (piemēram, priesterienes).</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436076" cy="707886"/>
          </a:xfrm>
          <a:prstGeom prst="rect">
            <a:avLst/>
          </a:prstGeom>
          <a:noFill/>
        </p:spPr>
        <p:txBody>
          <a:bodyPr wrap="square">
            <a:spAutoFit/>
          </a:bodyPr>
          <a:lstStyle/>
          <a:p>
            <a:pPr lvl="0">
              <a:spcBef>
                <a:spcPts val="600"/>
              </a:spcBef>
              <a:defRPr/>
            </a:pPr>
            <a:r>
              <a:rPr lang="lv-LV" sz="2000" b="1" dirty="0">
                <a:solidFill>
                  <a:prstClr val="black"/>
                </a:solidFill>
              </a:rPr>
              <a:t>Tomēr Devējs ir tikai viens: [Svētais] Gars; Kungs [Jēzus]; un Dievs [Tēvs]. Citiem vārdiem: Dievība, kas darbojas vienotībā (Jņ.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276725" cy="1015663"/>
          </a:xfrm>
          <a:prstGeom prst="rect">
            <a:avLst/>
          </a:prstGeom>
          <a:noFill/>
        </p:spPr>
        <p:txBody>
          <a:bodyPr wrap="square" rtlCol="0">
            <a:spAutoFit/>
          </a:bodyPr>
          <a:lstStyle/>
          <a:p>
            <a:pPr>
              <a:spcBef>
                <a:spcPts val="600"/>
              </a:spcBef>
            </a:pPr>
            <a:r>
              <a:rPr lang="lv-LV" sz="2000" b="1" dirty="0"/>
              <a:t>Kāds ir iemesls, kāpēc Dievs dažādiem cilvēkiem piešķir dažādas dāvanas? (1. Kor.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3953363402"/>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lv-LV" sz="4400" b="1" dirty="0">
                <a:ln w="6600">
                  <a:solidFill>
                    <a:schemeClr val="accent2"/>
                  </a:solidFill>
                  <a:prstDash val="solid"/>
                </a:ln>
                <a:solidFill>
                  <a:schemeClr val="bg1"/>
                </a:solidFill>
                <a:effectLst>
                  <a:outerShdw dist="38100" dir="2700000" algn="tl" rotWithShape="0">
                    <a:schemeClr val="accent2">
                      <a:lumMod val="50000"/>
                    </a:schemeClr>
                  </a:outerShdw>
                </a:effectLst>
              </a:rPr>
              <a:t>DAUDZI LOCEKĻI, VIEN</a:t>
            </a: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S</a:t>
            </a:r>
            <a:r>
              <a:rPr lang="lv-LV" sz="4400" b="1" dirty="0">
                <a:ln w="6600">
                  <a:solidFill>
                    <a:schemeClr val="accent2"/>
                  </a:solidFill>
                  <a:prstDash val="solid"/>
                </a:ln>
                <a:solidFill>
                  <a:schemeClr val="bg1"/>
                </a:solidFill>
                <a:effectLst>
                  <a:outerShdw dist="38100" dir="2700000" algn="tl" rotWithShape="0">
                    <a:schemeClr val="accent2">
                      <a:lumMod val="50000"/>
                    </a:schemeClr>
                  </a:outerShdw>
                </a:effectLst>
              </a:rPr>
              <a:t> ĶERMENIS</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lv-LV" b="1" dirty="0">
                <a:solidFill>
                  <a:schemeClr val="accent5">
                    <a:lumMod val="50000"/>
                  </a:schemeClr>
                </a:solidFill>
                <a:latin typeface="Comic Sans MS" panose="030F0702030302020204" pitchFamily="66" charset="0"/>
              </a:rPr>
              <a:t>“Ir dažādas dāvanas, bet viens pats Gars” (1. Korintiešiem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4931421"/>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5276523"/>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6886"/>
            <a:ext cx="4276725" cy="1323439"/>
          </a:xfrm>
          <a:prstGeom prst="rect">
            <a:avLst/>
          </a:prstGeom>
          <a:noFill/>
        </p:spPr>
        <p:txBody>
          <a:bodyPr wrap="square">
            <a:spAutoFit/>
          </a:bodyPr>
          <a:lstStyle/>
          <a:p>
            <a:pPr lvl="0">
              <a:spcBef>
                <a:spcPts val="600"/>
              </a:spcBef>
              <a:defRPr/>
            </a:pPr>
            <a:r>
              <a:rPr lang="lv-LV" sz="2000" b="1" dirty="0">
                <a:solidFill>
                  <a:prstClr val="black"/>
                </a:solidFill>
              </a:rPr>
              <a:t>Garīgās dāvanas tiek izmantotas draudzes „labā”. Tikai Dievs zina, kuri cilvēki var izmantot konkrētu dāvanu, lai sasniegtu mērķi.</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DAUDZI LOCEKĻI, VIENS ĶERMENIS</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8" y="611424"/>
            <a:ext cx="11477624" cy="646331"/>
          </a:xfrm>
          <a:prstGeom prst="rect">
            <a:avLst/>
          </a:prstGeom>
          <a:noFill/>
        </p:spPr>
        <p:txBody>
          <a:bodyPr wrap="square">
            <a:spAutoFit/>
          </a:bodyPr>
          <a:lstStyle/>
          <a:p>
            <a:pPr algn="ct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lv-LV"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Jo, kā miesa ir viena un tai daudz locekļu, bet visi daudzie miesas locekļi kopā ir tomēr viena miesa, tā arī Kristus</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a:t>
            </a:r>
            <a:r>
              <a:rPr lang="es-ES" sz="1400"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Korintiešiem</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323439"/>
          </a:xfrm>
          <a:prstGeom prst="rect">
            <a:avLst/>
          </a:prstGeom>
          <a:noFill/>
        </p:spPr>
        <p:txBody>
          <a:bodyPr wrap="square" rtlCol="0">
            <a:spAutoFit/>
          </a:bodyPr>
          <a:lstStyle/>
          <a:p>
            <a:pPr>
              <a:spcBef>
                <a:spcPts val="600"/>
              </a:spcBef>
            </a:pPr>
            <a:r>
              <a:rPr lang="lv-LV" sz="2000" b="1" dirty="0"/>
              <a:t>Dievs ir viens, bet katram Dievības personai ir sava loma. Tāpat arī draudze ir viena, bet katrai tās sastāvdaļai ir sava loma kā daļai no Kristus miesas šeit uz zemes (1. Kor.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99378"/>
            <a:ext cx="6217355" cy="1323439"/>
          </a:xfrm>
          <a:prstGeom prst="rect">
            <a:avLst/>
          </a:prstGeom>
          <a:noFill/>
        </p:spPr>
        <p:txBody>
          <a:bodyPr wrap="square">
            <a:spAutoFit/>
          </a:bodyPr>
          <a:lstStyle/>
          <a:p>
            <a:pPr>
              <a:spcBef>
                <a:spcPts val="600"/>
              </a:spcBef>
            </a:pPr>
            <a:r>
              <a:rPr lang="lv-LV" sz="2000" b="1" noProof="0" dirty="0"/>
              <a:t>Tas nozīmē, ka visi nepieciešami, neviens nav svarīgāks par citu. </a:t>
            </a:r>
            <a:r>
              <a:rPr lang="lv-LV" sz="2000" b="1" dirty="0"/>
              <a:t>Visi </a:t>
            </a:r>
            <a:r>
              <a:rPr lang="lv-LV" sz="2000" b="1" noProof="0" dirty="0"/>
              <a:t>rūpējas par viens otra labklājību. Visi strādā, un jāveicina </a:t>
            </a:r>
            <a:r>
              <a:rPr lang="lv-LV" sz="2000" b="1" dirty="0"/>
              <a:t>draudzes</a:t>
            </a:r>
            <a:r>
              <a:rPr lang="lv-LV" sz="2000" b="1" noProof="0" dirty="0"/>
              <a:t> vienotība (1. Kor.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62397"/>
            <a:ext cx="6577779" cy="1938992"/>
          </a:xfrm>
          <a:prstGeom prst="rect">
            <a:avLst/>
          </a:prstGeom>
          <a:noFill/>
        </p:spPr>
        <p:txBody>
          <a:bodyPr wrap="square">
            <a:spAutoFit/>
          </a:bodyPr>
          <a:lstStyle/>
          <a:p>
            <a:pPr lvl="0">
              <a:spcBef>
                <a:spcPts val="600"/>
              </a:spcBef>
              <a:defRPr/>
            </a:pPr>
            <a:r>
              <a:rPr lang="lv-LV" sz="2000" b="1" dirty="0">
                <a:solidFill>
                  <a:prstClr val="black"/>
                </a:solidFill>
              </a:rPr>
              <a:t>Pāvils izmanto cilvēka ķermeņa salīdzinājumu ar draudzi, lai uzsvērtu vienotību daudzveidībā. Acīm piemīt redzes „dāvana”, bet ausīm — nē. Tomēr abas viena otru papildina, darbojoties kopā. Tāpat arī draudzē katrs veic savu darbu atbilstoši saņemtajām dāvanām (1. Kor.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VIENOJOŠAIS ELEMENTS</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333625267"/>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3" y="-30562"/>
            <a:ext cx="9577388" cy="769441"/>
          </a:xfrm>
          <a:prstGeom prst="rect">
            <a:avLst/>
          </a:prstGeom>
          <a:noFill/>
        </p:spPr>
        <p:txBody>
          <a:bodyPr wrap="square">
            <a:spAutoFit/>
          </a:bodyPr>
          <a:lstStyle/>
          <a:p>
            <a:pPr algn="ctr"/>
            <a:r>
              <a:rPr lang="lv-LV"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MĪLESTĪBAS IZCILĪBA</a:t>
            </a:r>
            <a:endPar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381444" cy="615553"/>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lv-LV"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Bet dzenieties pēc vislielākajām dāvanām, un es jums rādīšu vēl pārāku ceļu” </a:t>
            </a:r>
            <a:r>
              <a:rPr lang="lv-LV" sz="16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(1.Korintiešiem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03397" y="1734926"/>
            <a:ext cx="3114675" cy="2246769"/>
          </a:xfrm>
          <a:prstGeom prst="rect">
            <a:avLst/>
          </a:prstGeom>
          <a:noFill/>
        </p:spPr>
        <p:txBody>
          <a:bodyPr wrap="square" rtlCol="0">
            <a:spAutoFit/>
          </a:bodyPr>
          <a:lstStyle/>
          <a:p>
            <a:pPr>
              <a:spcBef>
                <a:spcPts val="600"/>
              </a:spcBef>
            </a:pPr>
            <a:r>
              <a:rPr lang="lv-LV" sz="2000" b="1" dirty="0"/>
              <a:t>Mīlestība nav dāvana, bet gan „izcils ceļš…” (1. Kor. 12:31). Tā ir Svētā Gara auglis ticīgā dzīvē (Gal. 5:22). Garīgās dāvanas var pienācīgi izmantot tikai mīlestībā.</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0" y="4529940"/>
            <a:ext cx="6668862" cy="1631216"/>
          </a:xfrm>
          <a:prstGeom prst="rect">
            <a:avLst/>
          </a:prstGeom>
          <a:noFill/>
        </p:spPr>
        <p:txBody>
          <a:bodyPr wrap="square">
            <a:spAutoFit/>
          </a:bodyPr>
          <a:lstStyle/>
          <a:p>
            <a:pPr>
              <a:spcBef>
                <a:spcPts val="600"/>
              </a:spcBef>
            </a:pPr>
            <a:r>
              <a:rPr lang="lv-LV" sz="2000" b="1" dirty="0"/>
              <a:t>Valodu dāvana bez mīlestības ir „skanošs metāls”. Pravietošanas, izpratnes un ticības dāvana bez mīlestības nav nekas. Ja visu savu mantu atdotu un ietu mocekļa nāvē, tad viss darītais bez mīlestības neko nepalīdz (1.Kor.13:1–3).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0" y="6115901"/>
            <a:ext cx="6462711" cy="707886"/>
          </a:xfrm>
          <a:prstGeom prst="rect">
            <a:avLst/>
          </a:prstGeom>
          <a:noFill/>
        </p:spPr>
        <p:txBody>
          <a:bodyPr wrap="square">
            <a:spAutoFit/>
          </a:bodyPr>
          <a:lstStyle/>
          <a:p>
            <a:pPr lvl="0">
              <a:spcBef>
                <a:spcPts val="600"/>
              </a:spcBef>
              <a:defRPr/>
            </a:pPr>
            <a:r>
              <a:rPr lang="lv-LV" sz="2000" b="1" noProof="0" dirty="0">
                <a:solidFill>
                  <a:prstClr val="black"/>
                </a:solidFill>
              </a:rPr>
              <a:t>1. Korintiešiem 13:4–7 sniedz stingrus norādījumus par to, kā pareizi rīkoties, izmantojot garīgās dāvanas:</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0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782</TotalTime>
  <Words>1348</Words>
  <Application>Microsoft Office PowerPoint</Application>
  <PresentationFormat>Panorámica</PresentationFormat>
  <Paragraphs>108</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Comic Sans MS</vt:lpstr>
      <vt:lpstr>Constantia</vt:lpstr>
      <vt:lpstr>Arial</vt:lpstr>
      <vt:lpstr>Aptos Display</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Sergio</dc:creator>
  <cp:lastModifiedBy>Sergio</cp:lastModifiedBy>
  <cp:revision>88</cp:revision>
  <dcterms:created xsi:type="dcterms:W3CDTF">2026-07-08T13:31:31Z</dcterms:created>
  <dcterms:modified xsi:type="dcterms:W3CDTF">2026-07-13T06:52:11Z</dcterms:modified>
</cp:coreProperties>
</file>