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2" r:id="rId2"/>
    <p:sldId id="267" r:id="rId3"/>
    <p:sldId id="258" r:id="rId4"/>
    <p:sldId id="259" r:id="rId5"/>
    <p:sldId id="260" r:id="rId6"/>
    <p:sldId id="273" r:id="rId7"/>
    <p:sldId id="262" r:id="rId8"/>
    <p:sldId id="274" r:id="rId9"/>
    <p:sldId id="264" r:id="rId10"/>
    <p:sldId id="268" r:id="rId11"/>
    <p:sldId id="269" r:id="rId12"/>
    <p:sldId id="270" r:id="rId13"/>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348"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 qsCatId="3D" csTypeId="urn:microsoft.com/office/officeart/2005/8/colors/colorful1"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es-ES" sz="2400" b="1" dirty="0">
              <a:solidFill>
                <a:schemeClr val="bg1"/>
              </a:solidFill>
            </a:rPr>
            <a:t>Mēs esam...</a:t>
          </a: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es-ES" sz="2400" b="1" dirty="0">
              <a:solidFill>
                <a:schemeClr val="bg1"/>
              </a:solidFill>
            </a:rPr>
            <a:t>Bet...</a:t>
          </a: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lv-LV" sz="2000" b="1" dirty="0">
              <a:solidFill>
                <a:schemeClr val="tx1"/>
              </a:solidFill>
            </a:rPr>
            <a:t>spaidīti</a:t>
          </a:r>
          <a:endParaRPr lang="es-ES" sz="2000" b="1" dirty="0">
            <a:solidFill>
              <a:schemeClr val="tx1"/>
            </a:solidFill>
          </a:endParaRP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lv-LV" sz="2000" b="1" kern="1200" dirty="0">
              <a:solidFill>
                <a:prstClr val="black"/>
              </a:solidFill>
              <a:latin typeface="Aptos" panose="02110004020202020204"/>
              <a:ea typeface="+mn-ea"/>
              <a:cs typeface="+mn-cs"/>
            </a:rPr>
            <a:t>nenospaidīti</a:t>
          </a:r>
          <a:endParaRPr lang="es-ES" sz="2000" b="1" kern="1200" dirty="0">
            <a:solidFill>
              <a:prstClr val="black"/>
            </a:solidFill>
            <a:latin typeface="Aptos" panose="02110004020202020204"/>
            <a:ea typeface="+mn-ea"/>
            <a:cs typeface="+mn-cs"/>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lv-LV" sz="2000" b="1" dirty="0">
              <a:solidFill>
                <a:schemeClr val="tx1"/>
              </a:solidFill>
            </a:rPr>
            <a:t>neziņā</a:t>
          </a:r>
          <a:endParaRPr lang="es-ES" sz="2000" b="1" dirty="0">
            <a:solidFill>
              <a:schemeClr val="tx1"/>
            </a:solidFill>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lv-LV" sz="2000" b="1" kern="1200" dirty="0">
              <a:solidFill>
                <a:prstClr val="black"/>
              </a:solidFill>
              <a:latin typeface="Aptos" panose="02110004020202020204"/>
              <a:ea typeface="+mn-ea"/>
              <a:cs typeface="+mn-cs"/>
            </a:rPr>
            <a:t>neesam</a:t>
          </a:r>
          <a:r>
            <a:rPr lang="es-ES" sz="2000" b="1" kern="1200" dirty="0">
              <a:solidFill>
                <a:prstClr val="black"/>
              </a:solidFill>
              <a:latin typeface="Aptos" panose="02110004020202020204"/>
              <a:ea typeface="+mn-ea"/>
              <a:cs typeface="+mn-cs"/>
            </a:rPr>
            <a:t> izmis</a:t>
          </a:r>
          <a:r>
            <a:rPr lang="lv-LV" sz="2000" b="1" kern="1200" dirty="0" err="1">
              <a:solidFill>
                <a:prstClr val="black"/>
              </a:solidFill>
              <a:latin typeface="Aptos" panose="02110004020202020204"/>
              <a:ea typeface="+mn-ea"/>
              <a:cs typeface="+mn-cs"/>
            </a:rPr>
            <a:t>uši</a:t>
          </a:r>
          <a:endParaRPr lang="es-ES" sz="2000" b="1" kern="1200" dirty="0">
            <a:solidFill>
              <a:prstClr val="black"/>
            </a:solidFill>
            <a:latin typeface="Aptos" panose="02110004020202020204"/>
            <a:ea typeface="+mn-ea"/>
            <a:cs typeface="+mn-cs"/>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lv-LV" sz="2000" b="1" kern="1200" dirty="0">
              <a:solidFill>
                <a:prstClr val="black"/>
              </a:solidFill>
              <a:latin typeface="Aptos" panose="02110004020202020204"/>
              <a:ea typeface="+mn-ea"/>
              <a:cs typeface="+mn-cs"/>
            </a:rPr>
            <a:t>neesam atstāti</a:t>
          </a:r>
          <a:endParaRPr lang="es-ES" sz="2000" b="1" kern="1200" dirty="0">
            <a:solidFill>
              <a:prstClr val="black"/>
            </a:solidFill>
            <a:latin typeface="Aptos" panose="02110004020202020204"/>
            <a:ea typeface="+mn-ea"/>
            <a:cs typeface="+mn-cs"/>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lv-LV" sz="2000" b="1" dirty="0">
              <a:solidFill>
                <a:schemeClr val="tx1"/>
              </a:solidFill>
            </a:rPr>
            <a:t>pie zemes mesti</a:t>
          </a:r>
          <a:endParaRPr lang="es-ES" sz="2000" b="1" dirty="0">
            <a:solidFill>
              <a:schemeClr val="tx1"/>
            </a:solidFill>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lv-LV" sz="2000" b="1" kern="1200" dirty="0">
              <a:solidFill>
                <a:prstClr val="black"/>
              </a:solidFill>
              <a:latin typeface="Aptos" panose="02110004020202020204"/>
              <a:ea typeface="+mn-ea"/>
              <a:cs typeface="+mn-cs"/>
            </a:rPr>
            <a:t>Neejam bojā</a:t>
          </a:r>
          <a:endParaRPr lang="es-ES" sz="2000" b="1" kern="1200" dirty="0">
            <a:solidFill>
              <a:prstClr val="black"/>
            </a:solidFill>
            <a:latin typeface="Aptos" panose="02110004020202020204"/>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lv-LV" sz="2000" b="1" dirty="0">
              <a:solidFill>
                <a:schemeClr val="tx1"/>
              </a:solidFill>
            </a:rPr>
            <a:t>v</a:t>
          </a:r>
          <a:r>
            <a:rPr lang="es-ES" sz="2000" b="1" dirty="0">
              <a:solidFill>
                <a:schemeClr val="tx1"/>
              </a:solidFill>
            </a:rPr>
            <a:t>ajā</a:t>
          </a:r>
          <a:r>
            <a:rPr lang="lv-LV" sz="2000" b="1" dirty="0" err="1">
              <a:solidFill>
                <a:schemeClr val="tx1"/>
              </a:solidFill>
            </a:rPr>
            <a:t>ti</a:t>
          </a:r>
          <a:endParaRPr lang="es-ES" sz="2000" b="1" dirty="0">
            <a:solidFill>
              <a:schemeClr val="tx1"/>
            </a:solidFill>
          </a:endParaRPr>
        </a:p>
      </dgm:t>
    </dgm:pt>
    <dgm:pt modelId="{5B776E3F-878B-4A73-8E0D-BB2A79F2D706}" type="sibTrans" cxnId="{3290F8F2-24AA-46F1-9015-7482FDADAFF6}">
      <dgm:prSet/>
      <dgm:spPr/>
      <dgm:t>
        <a:bodyPr/>
        <a:lstStyle/>
        <a:p>
          <a:endParaRPr lang="es-ES"/>
        </a:p>
      </dgm:t>
    </dgm:pt>
    <dgm:pt modelId="{559FEE4B-BAFD-47D9-B822-BEB26037746E}" type="parTrans" cxnId="{3290F8F2-24AA-46F1-9015-7482FDADAFF6}">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 qsCatId="simple" csTypeId="urn:microsoft.com/office/officeart/2005/8/colors/colorful4" csCatId="colorful" phldr="1"/>
      <dgm:spPr/>
      <dgm:t>
        <a:bodyPr/>
        <a:lstStyle/>
        <a:p>
          <a:endParaRPr lang="es-ES"/>
        </a:p>
      </dgm:t>
    </dgm:pt>
    <dgm:pt modelId="{BB6BBFFD-427E-464B-BA05-E9DA86C9623E}">
      <dgm:prSet custT="1"/>
      <dgm:spPr/>
      <dgm:t>
        <a:bodyPr/>
        <a:lstStyle/>
        <a:p>
          <a:r>
            <a:rPr lang="lv-LV" sz="2000" b="1" dirty="0">
              <a:solidFill>
                <a:schemeClr val="tx1"/>
              </a:solidFill>
            </a:rPr>
            <a:t>Kristus atdeva savu dzīvību mīlestības dēļ. Tas mūs mudina dzīvot Viņam (2. Kor. 5:14–15).</a:t>
          </a:r>
          <a:endParaRPr lang="es-ES" sz="2000" b="1" dirty="0">
            <a:solidFill>
              <a:schemeClr val="tx1"/>
            </a:solidFill>
          </a:endParaRP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es-ES" sz="2000" b="1" dirty="0">
              <a:solidFill>
                <a:schemeClr val="tx1"/>
              </a:solidFill>
            </a:rPr>
            <a:t>Kristus mūs ir radījis par jaunām radībām. </a:t>
          </a:r>
          <a:r>
            <a:rPr lang="de-DE" sz="2000" b="1" dirty="0">
              <a:solidFill>
                <a:schemeClr val="tx1"/>
              </a:solidFill>
            </a:rPr>
            <a:t>Tas </a:t>
          </a:r>
          <a:r>
            <a:rPr lang="de-DE" sz="2000" b="1" dirty="0" err="1">
              <a:solidFill>
                <a:schemeClr val="tx1"/>
              </a:solidFill>
            </a:rPr>
            <a:t>liek</a:t>
          </a:r>
          <a:r>
            <a:rPr lang="de-DE" sz="2000" b="1" dirty="0">
              <a:solidFill>
                <a:schemeClr val="tx1"/>
              </a:solidFill>
            </a:rPr>
            <a:t> </a:t>
          </a:r>
          <a:r>
            <a:rPr lang="de-DE" sz="2000" b="1" dirty="0" err="1">
              <a:solidFill>
                <a:schemeClr val="tx1"/>
              </a:solidFill>
            </a:rPr>
            <a:t>mums</a:t>
          </a:r>
          <a:r>
            <a:rPr lang="de-DE" sz="2000" b="1" dirty="0">
              <a:solidFill>
                <a:schemeClr val="tx1"/>
              </a:solidFill>
            </a:rPr>
            <a:t> </a:t>
          </a:r>
          <a:r>
            <a:rPr lang="de-DE" sz="2000" b="1" dirty="0" err="1">
              <a:solidFill>
                <a:schemeClr val="tx1"/>
              </a:solidFill>
            </a:rPr>
            <a:t>atstāt</a:t>
          </a:r>
          <a:r>
            <a:rPr lang="de-DE" sz="2000" b="1" dirty="0">
              <a:solidFill>
                <a:schemeClr val="tx1"/>
              </a:solidFill>
            </a:rPr>
            <a:t> </a:t>
          </a:r>
          <a:r>
            <a:rPr lang="de-DE" sz="2000" b="1" dirty="0" err="1">
              <a:solidFill>
                <a:schemeClr val="tx1"/>
              </a:solidFill>
            </a:rPr>
            <a:t>aiz</a:t>
          </a:r>
          <a:r>
            <a:rPr lang="de-DE" sz="2000" b="1" dirty="0">
              <a:solidFill>
                <a:schemeClr val="tx1"/>
              </a:solidFill>
            </a:rPr>
            <a:t> </a:t>
          </a:r>
          <a:r>
            <a:rPr lang="de-DE" sz="2000" b="1" dirty="0" err="1">
              <a:solidFill>
                <a:schemeClr val="tx1"/>
              </a:solidFill>
            </a:rPr>
            <a:t>muguras</a:t>
          </a:r>
          <a:r>
            <a:rPr lang="de-DE" sz="2000" b="1" dirty="0">
              <a:solidFill>
                <a:schemeClr val="tx1"/>
              </a:solidFill>
            </a:rPr>
            <a:t> </a:t>
          </a:r>
          <a:r>
            <a:rPr lang="de-DE" sz="2000" b="1" dirty="0" err="1">
              <a:solidFill>
                <a:schemeClr val="tx1"/>
              </a:solidFill>
            </a:rPr>
            <a:t>savu</a:t>
          </a:r>
          <a:r>
            <a:rPr lang="de-DE" sz="2000" b="1" dirty="0">
              <a:solidFill>
                <a:schemeClr val="tx1"/>
              </a:solidFill>
            </a:rPr>
            <a:t> </a:t>
          </a:r>
          <a:r>
            <a:rPr lang="de-DE" sz="2000" b="1" dirty="0" err="1">
              <a:solidFill>
                <a:schemeClr val="tx1"/>
              </a:solidFill>
            </a:rPr>
            <a:t>veco</a:t>
          </a:r>
          <a:r>
            <a:rPr lang="de-DE" sz="2000" b="1" dirty="0">
              <a:solidFill>
                <a:schemeClr val="tx1"/>
              </a:solidFill>
            </a:rPr>
            <a:t> </a:t>
          </a:r>
          <a:r>
            <a:rPr lang="de-DE" sz="2000" b="1" dirty="0" err="1">
              <a:solidFill>
                <a:schemeClr val="tx1"/>
              </a:solidFill>
            </a:rPr>
            <a:t>dzīvi</a:t>
          </a:r>
          <a:r>
            <a:rPr lang="de-DE" sz="2000" b="1" dirty="0">
              <a:solidFill>
                <a:schemeClr val="tx1"/>
              </a:solidFill>
            </a:rPr>
            <a:t> </a:t>
          </a:r>
          <a:r>
            <a:rPr lang="es-ES" sz="2000" b="1" dirty="0">
              <a:solidFill>
                <a:schemeClr val="tx1"/>
              </a:solidFill>
            </a:rPr>
            <a:t>(2. Kor</a:t>
          </a:r>
          <a:r>
            <a:rPr lang="lv-LV" sz="2000" b="1" dirty="0">
              <a:solidFill>
                <a:schemeClr val="tx1"/>
              </a:solidFill>
            </a:rPr>
            <a:t>.</a:t>
          </a:r>
          <a:r>
            <a:rPr lang="es-ES" sz="2000" b="1" dirty="0">
              <a:solidFill>
                <a:schemeClr val="tx1"/>
              </a:solidFill>
            </a:rPr>
            <a:t> 5:17)</a:t>
          </a:r>
          <a:r>
            <a:rPr lang="lv-LV" sz="2000" b="1" dirty="0">
              <a:solidFill>
                <a:schemeClr val="tx1"/>
              </a:solidFill>
            </a:rPr>
            <a:t>.</a:t>
          </a:r>
          <a:endParaRPr lang="es-ES" sz="2000" b="1" dirty="0">
            <a:solidFill>
              <a:schemeClr val="tx1"/>
            </a:solidFill>
          </a:endParaRP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es-ES" sz="2000" b="1" dirty="0">
              <a:effectLst>
                <a:outerShdw blurRad="38100" dist="38100" dir="2700000" algn="tl">
                  <a:srgbClr val="000000">
                    <a:alpha val="43137"/>
                  </a:srgbClr>
                </a:outerShdw>
              </a:effectLst>
            </a:rPr>
            <a:t>Kristus mūs ir s</a:t>
          </a:r>
          <a:r>
            <a:rPr lang="lv-LV" sz="2000" b="1" dirty="0" err="1">
              <a:effectLst>
                <a:outerShdw blurRad="38100" dist="38100" dir="2700000" algn="tl">
                  <a:srgbClr val="000000">
                    <a:alpha val="43137"/>
                  </a:srgbClr>
                </a:outerShdw>
              </a:effectLst>
            </a:rPr>
            <a:t>alīdz</a:t>
          </a:r>
          <a:r>
            <a:rPr lang="es-ES" sz="2000" b="1" dirty="0">
              <a:effectLst>
                <a:outerShdw blurRad="38100" dist="38100" dir="2700000" algn="tl">
                  <a:srgbClr val="000000">
                    <a:alpha val="43137"/>
                  </a:srgbClr>
                </a:outerShdw>
              </a:effectLst>
            </a:rPr>
            <a:t>inājis ar Dievu. </a:t>
          </a:r>
          <a:r>
            <a:rPr lang="lv-LV" sz="2000" b="1" dirty="0">
              <a:effectLst>
                <a:outerShdw blurRad="38100" dist="38100" dir="2700000" algn="tl">
                  <a:srgbClr val="000000">
                    <a:alpha val="43137"/>
                  </a:srgbClr>
                </a:outerShdw>
              </a:effectLst>
            </a:rPr>
            <a:t>Līdz ar to mums ir </a:t>
          </a:r>
          <a:r>
            <a:rPr lang="de-DE" sz="2000" b="1" dirty="0" err="1">
              <a:effectLst>
                <a:outerShdw blurRad="38100" dist="38100" dir="2700000" algn="tl">
                  <a:srgbClr val="000000">
                    <a:alpha val="43137"/>
                  </a:srgbClr>
                </a:outerShdw>
              </a:effectLst>
            </a:rPr>
            <a:t>pienākum</a:t>
          </a:r>
          <a:r>
            <a:rPr lang="lv-LV" sz="2000" b="1" dirty="0">
              <a:effectLst>
                <a:outerShdw blurRad="38100" dist="38100" dir="2700000" algn="tl">
                  <a:srgbClr val="000000">
                    <a:alpha val="43137"/>
                  </a:srgbClr>
                </a:outerShdw>
              </a:effectLst>
            </a:rPr>
            <a:t>s </a:t>
          </a:r>
          <a:r>
            <a:rPr lang="de-DE" sz="2000" b="1" dirty="0" err="1">
              <a:effectLst>
                <a:outerShdw blurRad="38100" dist="38100" dir="2700000" algn="tl">
                  <a:srgbClr val="000000">
                    <a:alpha val="43137"/>
                  </a:srgbClr>
                </a:outerShdw>
              </a:effectLst>
            </a:rPr>
            <a:t>būt</a:t>
          </a:r>
          <a:r>
            <a:rPr lang="de-DE" sz="2000" b="1" dirty="0">
              <a:effectLst>
                <a:outerShdw blurRad="38100" dist="38100" dir="2700000" algn="tl">
                  <a:srgbClr val="000000">
                    <a:alpha val="43137"/>
                  </a:srgbClr>
                </a:outerShdw>
              </a:effectLst>
            </a:rPr>
            <a:t> par</a:t>
          </a:r>
          <a:r>
            <a:rPr lang="lv-LV" sz="2000" b="1" dirty="0">
              <a:effectLst>
                <a:outerShdw blurRad="38100" dist="38100" dir="2700000" algn="tl">
                  <a:srgbClr val="000000">
                    <a:alpha val="43137"/>
                  </a:srgbClr>
                </a:outerShdw>
              </a:effectLst>
            </a:rPr>
            <a:t> </a:t>
          </a:r>
          <a:r>
            <a:rPr lang="es-ES" sz="2000" b="1" dirty="0">
              <a:effectLst>
                <a:outerShdw blurRad="38100" dist="38100" dir="2700000" algn="tl">
                  <a:srgbClr val="000000">
                    <a:alpha val="43137"/>
                  </a:srgbClr>
                </a:outerShdw>
              </a:effectLst>
            </a:rPr>
            <a:t> </a:t>
          </a:r>
          <a:r>
            <a:rPr lang="de-DE" sz="2000" b="1" dirty="0" err="1">
              <a:effectLst>
                <a:outerShdw blurRad="38100" dist="38100" dir="2700000" algn="tl">
                  <a:srgbClr val="000000">
                    <a:alpha val="43137"/>
                  </a:srgbClr>
                </a:outerShdw>
              </a:effectLst>
            </a:rPr>
            <a:t>sa</a:t>
          </a:r>
          <a:r>
            <a:rPr lang="lv-LV" sz="2000" b="1" dirty="0" err="1">
              <a:effectLst>
                <a:outerShdw blurRad="38100" dist="38100" dir="2700000" algn="tl">
                  <a:srgbClr val="000000">
                    <a:alpha val="43137"/>
                  </a:srgbClr>
                </a:outerShdw>
              </a:effectLst>
            </a:rPr>
            <a:t>līdzinā</a:t>
          </a:r>
          <a:r>
            <a:rPr lang="de-DE" sz="2000" b="1" dirty="0" err="1">
              <a:effectLst>
                <a:outerShdw blurRad="38100" dist="38100" dir="2700000" algn="tl">
                  <a:srgbClr val="000000">
                    <a:alpha val="43137"/>
                  </a:srgbClr>
                </a:outerShdw>
              </a:effectLst>
            </a:rPr>
            <a:t>ša</a:t>
          </a:r>
          <a:r>
            <a:rPr lang="lv-LV" sz="2000" b="1" dirty="0" err="1">
              <a:effectLst>
                <a:outerShdw blurRad="38100" dist="38100" dir="2700000" algn="tl">
                  <a:srgbClr val="000000">
                    <a:alpha val="43137"/>
                  </a:srgbClr>
                </a:outerShdw>
              </a:effectLst>
            </a:rPr>
            <a:t>na</a:t>
          </a:r>
          <a:r>
            <a:rPr lang="de-DE" sz="2000" b="1" dirty="0">
              <a:effectLst>
                <a:outerShdw blurRad="38100" dist="38100" dir="2700000" algn="tl">
                  <a:srgbClr val="000000">
                    <a:alpha val="43137"/>
                  </a:srgbClr>
                </a:outerShdw>
              </a:effectLst>
            </a:rPr>
            <a:t>s vēstnešiem </a:t>
          </a:r>
          <a:br>
            <a:rPr lang="de-DE"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(2. Kor</a:t>
          </a:r>
          <a:r>
            <a:rPr lang="lv-LV" sz="2000" b="1" dirty="0">
              <a:effectLst>
                <a:outerShdw blurRad="38100" dist="38100" dir="2700000" algn="tl">
                  <a:srgbClr val="000000">
                    <a:alpha val="43137"/>
                  </a:srgbClr>
                </a:outerShdw>
              </a:effectLst>
            </a:rPr>
            <a:t>.</a:t>
          </a:r>
          <a:r>
            <a:rPr lang="es-ES" sz="2000" b="1" dirty="0">
              <a:effectLst>
                <a:outerShdw blurRad="38100" dist="38100" dir="2700000" algn="tl">
                  <a:srgbClr val="000000">
                    <a:alpha val="43137"/>
                  </a:srgbClr>
                </a:outerShdw>
              </a:effectLst>
            </a:rPr>
            <a:t> 5:18-20).</a:t>
          </a: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74741"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78307" custScaleY="153042" custLinFactNeighborX="4680" custLinFactNeighborY="-26420">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74741" custScaleY="153042" custLinFactNeighborX="-256" custLinFactNeighborY="10649">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 qsCatId="3D" csTypeId="urn:microsoft.com/office/officeart/2005/8/colors/colorful2"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lv-LV" sz="2000" b="1" dirty="0">
              <a:solidFill>
                <a:schemeClr val="tx1"/>
              </a:solidFill>
            </a:rPr>
            <a:t>i</a:t>
          </a:r>
          <a:r>
            <a:rPr lang="es-ES" sz="2000" b="1" dirty="0">
              <a:solidFill>
                <a:schemeClr val="tx1"/>
              </a:solidFill>
            </a:rPr>
            <a:t>zturiet grūtības (2. Kor</a:t>
          </a:r>
          <a:r>
            <a:rPr lang="lv-LV" sz="2000" b="1" dirty="0">
              <a:solidFill>
                <a:schemeClr val="tx1"/>
              </a:solidFill>
            </a:rPr>
            <a:t>. </a:t>
          </a:r>
          <a:r>
            <a:rPr lang="es-ES" sz="2000" b="1" dirty="0">
              <a:solidFill>
                <a:schemeClr val="tx1"/>
              </a:solidFill>
            </a:rPr>
            <a:t>6:4-5)</a:t>
          </a: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lv-LV" sz="2000" b="1" dirty="0">
              <a:solidFill>
                <a:schemeClr val="tx1"/>
              </a:solidFill>
            </a:rPr>
            <a:t>nesiet Gara augļus (2. Kor. 6:6)</a:t>
          </a:r>
          <a:endParaRPr lang="es-ES" sz="2000" b="1" dirty="0">
            <a:solidFill>
              <a:schemeClr val="tx1"/>
            </a:solidFill>
          </a:endParaRP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lv-LV" sz="2000" b="1" dirty="0">
              <a:solidFill>
                <a:schemeClr val="tx1"/>
              </a:solidFill>
            </a:rPr>
            <a:t>e</a:t>
          </a:r>
          <a:r>
            <a:rPr lang="fi-FI" sz="2000" b="1" dirty="0">
              <a:solidFill>
                <a:schemeClr val="tx1"/>
              </a:solidFill>
            </a:rPr>
            <a:t>siet patiesi un taisnīgi (2. Kor</a:t>
          </a:r>
          <a:r>
            <a:rPr lang="lv-LV" sz="2000" b="1" dirty="0">
              <a:solidFill>
                <a:schemeClr val="tx1"/>
              </a:solidFill>
            </a:rPr>
            <a:t>.</a:t>
          </a:r>
          <a:r>
            <a:rPr lang="fi-FI" sz="2000" b="1" dirty="0">
              <a:solidFill>
                <a:schemeClr val="tx1"/>
              </a:solidFill>
            </a:rPr>
            <a:t> 6:7)</a:t>
          </a:r>
          <a:endParaRPr lang="es-ES" sz="2000" b="1" dirty="0">
            <a:solidFill>
              <a:schemeClr val="tx1"/>
            </a:solidFill>
          </a:endParaRP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lv-LV" sz="2000" b="1" dirty="0">
              <a:solidFill>
                <a:schemeClr val="tx1"/>
              </a:solidFill>
            </a:rPr>
            <a:t>pastāviet jebkuros apstākļos (2. Kor. 6:8–10)</a:t>
          </a:r>
          <a:endParaRPr lang="es-ES" sz="2000" b="1" dirty="0">
            <a:solidFill>
              <a:schemeClr val="tx1"/>
            </a:solidFill>
          </a:endParaRP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lv-LV" sz="2000" b="1" dirty="0">
              <a:solidFill>
                <a:schemeClr val="tx1"/>
              </a:solidFill>
            </a:rPr>
            <a:t>a</a:t>
          </a:r>
          <a:r>
            <a:rPr lang="de-DE" sz="2000" b="1" dirty="0" err="1">
              <a:solidFill>
                <a:schemeClr val="tx1"/>
              </a:solidFill>
            </a:rPr>
            <a:t>tv</a:t>
          </a:r>
          <a:r>
            <a:rPr lang="lv-LV" sz="2000" b="1" dirty="0">
              <a:solidFill>
                <a:schemeClr val="tx1"/>
              </a:solidFill>
            </a:rPr>
            <a:t>e</a:t>
          </a:r>
          <a:r>
            <a:rPr lang="de-DE" sz="2000" b="1" dirty="0">
              <a:solidFill>
                <a:schemeClr val="tx1"/>
              </a:solidFill>
            </a:rPr>
            <a:t>r</a:t>
          </a:r>
          <a:r>
            <a:rPr lang="lv-LV" sz="2000" b="1" dirty="0">
              <a:solidFill>
                <a:schemeClr val="tx1"/>
              </a:solidFill>
            </a:rPr>
            <a:t>iet</a:t>
          </a:r>
          <a:r>
            <a:rPr lang="de-DE" sz="2000" b="1" dirty="0">
              <a:solidFill>
                <a:schemeClr val="tx1"/>
              </a:solidFill>
            </a:rPr>
            <a:t> </a:t>
          </a:r>
          <a:r>
            <a:rPr lang="de-DE" sz="2000" b="1" dirty="0" err="1">
              <a:solidFill>
                <a:schemeClr val="tx1"/>
              </a:solidFill>
            </a:rPr>
            <a:t>savas</a:t>
          </a:r>
          <a:r>
            <a:rPr lang="de-DE" sz="2000" b="1" dirty="0">
              <a:solidFill>
                <a:schemeClr val="tx1"/>
              </a:solidFill>
            </a:rPr>
            <a:t> </a:t>
          </a:r>
          <a:r>
            <a:rPr lang="de-DE" sz="2000" b="1" dirty="0" err="1">
              <a:solidFill>
                <a:schemeClr val="tx1"/>
              </a:solidFill>
            </a:rPr>
            <a:t>sirdis</a:t>
          </a:r>
          <a:r>
            <a:rPr lang="de-DE" sz="2000" b="1" dirty="0">
              <a:solidFill>
                <a:schemeClr val="tx1"/>
              </a:solidFill>
            </a:rPr>
            <a:t> </a:t>
          </a:r>
          <a:r>
            <a:rPr lang="de-DE" sz="2000" b="1" dirty="0" err="1">
              <a:solidFill>
                <a:schemeClr val="tx1"/>
              </a:solidFill>
            </a:rPr>
            <a:t>citiem</a:t>
          </a:r>
          <a:r>
            <a:rPr lang="de-DE" sz="2000" b="1" dirty="0">
              <a:solidFill>
                <a:schemeClr val="tx1"/>
              </a:solidFill>
            </a:rPr>
            <a:t> (2. Kor. 6:11–13)</a:t>
          </a:r>
          <a:endParaRPr lang="es-ES" sz="2000" b="1" dirty="0">
            <a:solidFill>
              <a:schemeClr val="tx1"/>
            </a:solidFill>
          </a:endParaRP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es-ES" sz="2000" b="1" dirty="0">
              <a:solidFill>
                <a:schemeClr val="tx1"/>
              </a:solidFill>
            </a:rPr>
            <a:t>Atda</a:t>
          </a:r>
          <a:r>
            <a:rPr lang="lv-LV" sz="2000" b="1" dirty="0" err="1">
              <a:solidFill>
                <a:schemeClr val="tx1"/>
              </a:solidFill>
            </a:rPr>
            <a:t>lāties</a:t>
          </a:r>
          <a:r>
            <a:rPr lang="lv-LV" sz="2000" b="1" dirty="0">
              <a:solidFill>
                <a:schemeClr val="tx1"/>
              </a:solidFill>
            </a:rPr>
            <a:t> </a:t>
          </a:r>
          <a:r>
            <a:rPr lang="es-ES" sz="2000" b="1" dirty="0">
              <a:solidFill>
                <a:schemeClr val="tx1"/>
              </a:solidFill>
            </a:rPr>
            <a:t>no neticīgo kaitīgās ietekmes (2. Kor</a:t>
          </a:r>
          <a:r>
            <a:rPr lang="lv-LV" sz="2000" b="1" dirty="0">
              <a:solidFill>
                <a:schemeClr val="tx1"/>
              </a:solidFill>
            </a:rPr>
            <a:t>.</a:t>
          </a:r>
          <a:r>
            <a:rPr lang="es-ES" sz="2000" b="1" dirty="0">
              <a:solidFill>
                <a:schemeClr val="tx1"/>
              </a:solidFill>
            </a:rPr>
            <a:t> 6:14-15)</a:t>
          </a: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896" custLinFactNeighborY="-3393">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 qsCatId="3D" csTypeId="urn:microsoft.com/office/officeart/2005/8/colors/colorful5"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lv-LV" sz="2400" b="1" dirty="0"/>
            <a:t>Aicinājums</a:t>
          </a:r>
          <a:endParaRPr lang="es-ES" sz="2400" b="1" dirty="0"/>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s-ES" sz="2000" b="1" dirty="0"/>
            <a:t>Iz</a:t>
          </a:r>
          <a:r>
            <a:rPr lang="lv-LV" sz="2000" b="1" dirty="0"/>
            <a:t>ejiet</a:t>
          </a:r>
          <a:r>
            <a:rPr lang="es-ES" sz="2000" b="1" dirty="0"/>
            <a:t> no grēka vietām</a:t>
          </a:r>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s-ES" sz="2000" b="1" dirty="0"/>
            <a:t>A</a:t>
          </a:r>
          <a:r>
            <a:rPr lang="lv-LV" sz="2000" b="1" dirty="0" err="1"/>
            <a:t>tšķirieties</a:t>
          </a:r>
          <a:r>
            <a:rPr lang="es-ES" sz="2000" b="1" dirty="0"/>
            <a:t> no grēciniekiem</a:t>
          </a:r>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es-ES" sz="2400" b="1"/>
            <a:t>Sekas</a:t>
          </a:r>
          <a:endParaRPr lang="es-ES" sz="2400" b="1" dirty="0"/>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E</a:t>
          </a:r>
          <a:r>
            <a:rPr lang="lv-LV" sz="2000" b="1" dirty="0"/>
            <a:t>S</a:t>
          </a:r>
          <a:r>
            <a:rPr lang="es-ES" sz="2000" b="1" dirty="0"/>
            <a:t> dzīvošu </a:t>
          </a:r>
          <a:r>
            <a:rPr lang="lv-LV" sz="2000" b="1" dirty="0"/>
            <a:t>pie tevis</a:t>
          </a:r>
          <a:endParaRPr lang="es-ES" sz="2000" b="1" dirty="0"/>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E</a:t>
          </a:r>
          <a:r>
            <a:rPr lang="lv-LV" sz="2000" b="1" dirty="0"/>
            <a:t>S</a:t>
          </a:r>
          <a:r>
            <a:rPr lang="es-ES" sz="2000" b="1" dirty="0"/>
            <a:t> būšu tavs </a:t>
          </a:r>
          <a:r>
            <a:rPr lang="lv-LV" sz="2000" b="1" dirty="0"/>
            <a:t>TĒVS</a:t>
          </a:r>
          <a:endParaRPr lang="es-ES" sz="2000" b="1" dirty="0"/>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lv-LV" sz="2000" b="1" dirty="0"/>
            <a:t>Nepieskaries nešķīstajam</a:t>
          </a:r>
          <a:endParaRPr lang="es-ES" sz="2000" b="1" dirty="0"/>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lv-LV" sz="2000" b="1" dirty="0"/>
            <a:t>ES tevi pieņemšu</a:t>
          </a:r>
          <a:endParaRPr lang="es-ES" sz="2000" b="1" dirty="0"/>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Jūs būsiet mani cilvēki</a:t>
          </a:r>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03B2EDBA-8719-4E07-9062-D09FA3EC0C93}">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lv-LV" sz="2000" b="1" dirty="0"/>
            <a:t>ES</a:t>
          </a:r>
          <a:r>
            <a:rPr lang="es-ES" sz="2000" b="1" dirty="0"/>
            <a:t> būšu tavs D</a:t>
          </a:r>
          <a:r>
            <a:rPr lang="lv-LV" sz="2000" b="1" dirty="0"/>
            <a:t>IEVS</a:t>
          </a:r>
          <a:endParaRPr lang="es-ES" sz="2000" b="1" dirty="0"/>
        </a:p>
      </dgm:t>
    </dgm:pt>
    <dgm:pt modelId="{04ED25BD-CEF8-400E-9141-1A419B65A03F}" type="parTrans" cxnId="{C5207C53-E478-41AB-8F93-BA021865C1EF}">
      <dgm:prSet/>
      <dgm:spPr/>
    </dgm:pt>
    <dgm:pt modelId="{62FBC764-2974-4A60-95F5-17ABFF99F093}" type="sibTrans" cxnId="{C5207C53-E478-41AB-8F93-BA021865C1EF}">
      <dgm:prSet/>
      <dgm:spPr/>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custLinFactNeighborX="-522" custLinFactNeighborY="-3905">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FDC05A07-F82B-4A2A-9F7D-0AAC6286F314}" type="presOf" srcId="{03B2EDBA-8719-4E07-9062-D09FA3EC0C93}" destId="{0B77B9BE-14BF-4E81-B518-2EB7008C0C27}" srcOrd="0" destOrd="1" presId="urn:microsoft.com/office/officeart/2005/8/layout/list1"/>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C5207C53-E478-41AB-8F93-BA021865C1EF}" srcId="{2068985B-6BA3-4E43-83EA-90D4CC2EFEB6}" destId="{03B2EDBA-8719-4E07-9062-D09FA3EC0C93}" srcOrd="1" destOrd="0" parTransId="{04ED25BD-CEF8-400E-9141-1A419B65A03F}" sibTransId="{62FBC764-2974-4A60-95F5-17ABFF99F093}"/>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 qsCatId="simple" csTypeId="urn:microsoft.com/office/officeart/2005/8/colors/accent1_2" csCatId="accent1" phldr="1"/>
      <dgm:spPr/>
      <dgm:t>
        <a:bodyPr/>
        <a:lstStyle/>
        <a:p>
          <a:endParaRPr lang="es-ES"/>
        </a:p>
      </dgm:t>
    </dgm:pt>
    <dgm:pt modelId="{F449229A-9E16-4396-A4B4-8C4121B416D5}">
      <dgm:prSet phldrT="[Texto]" phldr="0"/>
      <dgm:spPr/>
      <dgm:t>
        <a:bodyPr/>
        <a:lstStyle/>
        <a:p>
          <a:r>
            <a:rPr lang="es-ES"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s-ES"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s-ES"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s-ES"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136785" t="-34834" r="-19267" b="-408483"/>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8766" t="-56094" r="-1" b="-95916"/>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63332" t="-105002" r="-30640" b="-237076"/>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l="-29708" t="-127885" r="-89172" b="-236558"/>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bg1"/>
              </a:solidFill>
            </a:rPr>
            <a:t>Mēs esam...</a:t>
          </a: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tx1"/>
              </a:solidFill>
            </a:rPr>
            <a:t>spaidīti</a:t>
          </a:r>
          <a:endParaRPr lang="es-ES" sz="2000" b="1" kern="1200" dirty="0">
            <a:solidFill>
              <a:schemeClr val="tx1"/>
            </a:solidFill>
          </a:endParaRP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tx1"/>
              </a:solidFill>
            </a:rPr>
            <a:t>neziņā</a:t>
          </a:r>
          <a:endParaRPr lang="es-ES" sz="2000" b="1" kern="1200" dirty="0">
            <a:solidFill>
              <a:schemeClr val="tx1"/>
            </a:solidFill>
          </a:endParaRP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tx1"/>
              </a:solidFill>
            </a:rPr>
            <a:t>v</a:t>
          </a:r>
          <a:r>
            <a:rPr lang="es-ES" sz="2000" b="1" kern="1200" dirty="0">
              <a:solidFill>
                <a:schemeClr val="tx1"/>
              </a:solidFill>
            </a:rPr>
            <a:t>ajā</a:t>
          </a:r>
          <a:r>
            <a:rPr lang="lv-LV" sz="2000" b="1" kern="1200" dirty="0" err="1">
              <a:solidFill>
                <a:schemeClr val="tx1"/>
              </a:solidFill>
            </a:rPr>
            <a:t>ti</a:t>
          </a:r>
          <a:endParaRPr lang="es-ES" sz="2000" b="1" kern="1200" dirty="0">
            <a:solidFill>
              <a:schemeClr val="tx1"/>
            </a:solidFill>
          </a:endParaRP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tx1"/>
              </a:solidFill>
            </a:rPr>
            <a:t>pie zemes mesti</a:t>
          </a:r>
          <a:endParaRPr lang="es-ES" sz="2000" b="1" kern="1200" dirty="0">
            <a:solidFill>
              <a:schemeClr val="tx1"/>
            </a:solidFill>
          </a:endParaRP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bg1"/>
              </a:solidFill>
            </a:rPr>
            <a:t>Bet...</a:t>
          </a: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prstClr val="black"/>
              </a:solidFill>
              <a:latin typeface="Aptos" panose="02110004020202020204"/>
              <a:ea typeface="+mn-ea"/>
              <a:cs typeface="+mn-cs"/>
            </a:rPr>
            <a:t>nenospaidīti</a:t>
          </a:r>
          <a:endParaRPr lang="es-ES" sz="2000" b="1" kern="1200" dirty="0">
            <a:solidFill>
              <a:prstClr val="black"/>
            </a:solidFill>
            <a:latin typeface="Aptos" panose="02110004020202020204"/>
            <a:ea typeface="+mn-ea"/>
            <a:cs typeface="+mn-cs"/>
          </a:endParaRP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prstClr val="black"/>
              </a:solidFill>
              <a:latin typeface="Aptos" panose="02110004020202020204"/>
              <a:ea typeface="+mn-ea"/>
              <a:cs typeface="+mn-cs"/>
            </a:rPr>
            <a:t>neesam</a:t>
          </a:r>
          <a:r>
            <a:rPr lang="es-ES" sz="2000" b="1" kern="1200" dirty="0">
              <a:solidFill>
                <a:prstClr val="black"/>
              </a:solidFill>
              <a:latin typeface="Aptos" panose="02110004020202020204"/>
              <a:ea typeface="+mn-ea"/>
              <a:cs typeface="+mn-cs"/>
            </a:rPr>
            <a:t> izmis</a:t>
          </a:r>
          <a:r>
            <a:rPr lang="lv-LV" sz="2000" b="1" kern="1200" dirty="0" err="1">
              <a:solidFill>
                <a:prstClr val="black"/>
              </a:solidFill>
              <a:latin typeface="Aptos" panose="02110004020202020204"/>
              <a:ea typeface="+mn-ea"/>
              <a:cs typeface="+mn-cs"/>
            </a:rPr>
            <a:t>uši</a:t>
          </a:r>
          <a:endParaRPr lang="es-ES" sz="2000" b="1" kern="1200" dirty="0">
            <a:solidFill>
              <a:prstClr val="black"/>
            </a:solidFill>
            <a:latin typeface="Aptos" panose="02110004020202020204"/>
            <a:ea typeface="+mn-ea"/>
            <a:cs typeface="+mn-cs"/>
          </a:endParaRP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prstClr val="black"/>
              </a:solidFill>
              <a:latin typeface="Aptos" panose="02110004020202020204"/>
              <a:ea typeface="+mn-ea"/>
              <a:cs typeface="+mn-cs"/>
            </a:rPr>
            <a:t>neesam atstāti</a:t>
          </a:r>
          <a:endParaRPr lang="es-ES" sz="2000" b="1" kern="1200" dirty="0">
            <a:solidFill>
              <a:prstClr val="black"/>
            </a:solidFill>
            <a:latin typeface="Aptos" panose="02110004020202020204"/>
            <a:ea typeface="+mn-ea"/>
            <a:cs typeface="+mn-cs"/>
          </a:endParaRP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prstClr val="black"/>
              </a:solidFill>
              <a:latin typeface="Aptos" panose="02110004020202020204"/>
              <a:ea typeface="+mn-ea"/>
              <a:cs typeface="+mn-cs"/>
            </a:rPr>
            <a:t>Neejam bojā</a:t>
          </a:r>
          <a:endParaRPr lang="es-ES" sz="2000" b="1" kern="1200" dirty="0">
            <a:solidFill>
              <a:prstClr val="black"/>
            </a:solidFill>
            <a:latin typeface="Aptos" panose="02110004020202020204"/>
            <a:ea typeface="+mn-ea"/>
            <a:cs typeface="+mn-cs"/>
          </a:endParaRP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4064" y="2349"/>
          <a:ext cx="7159441" cy="730968"/>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tx1"/>
              </a:solidFill>
            </a:rPr>
            <a:t>Kristus atdeva savu dzīvību mīlestības dēļ. Tas mūs mudina dzīvot Viņam (2. Kor. 5:14–15).</a:t>
          </a:r>
          <a:endParaRPr lang="es-ES" sz="2000" b="1" kern="1200" dirty="0">
            <a:solidFill>
              <a:schemeClr val="tx1"/>
            </a:solidFill>
          </a:endParaRPr>
        </a:p>
      </dsp:txBody>
      <dsp:txXfrm>
        <a:off x="55473" y="23758"/>
        <a:ext cx="7116623" cy="688150"/>
      </dsp:txXfrm>
    </dsp:sp>
    <dsp:sp modelId="{DB3D5ACA-A90D-4EF9-B065-B191C6E7E41F}">
      <dsp:nvSpPr>
        <dsp:cNvPr id="0" name=""/>
        <dsp:cNvSpPr/>
      </dsp:nvSpPr>
      <dsp:spPr>
        <a:xfrm rot="5399998">
          <a:off x="3547891" y="713711"/>
          <a:ext cx="131788" cy="214931"/>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549306" y="755282"/>
        <a:ext cx="128959" cy="92252"/>
      </dsp:txXfrm>
    </dsp:sp>
    <dsp:sp modelId="{4EFBA462-31F0-41BD-84BE-E6F7F2355A0B}">
      <dsp:nvSpPr>
        <dsp:cNvPr id="0" name=""/>
        <dsp:cNvSpPr/>
      </dsp:nvSpPr>
      <dsp:spPr>
        <a:xfrm>
          <a:off x="1" y="909036"/>
          <a:ext cx="7227569" cy="730968"/>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Kristus mūs ir radījis par jaunām radībām. </a:t>
          </a:r>
          <a:r>
            <a:rPr lang="de-DE" sz="2000" b="1" kern="1200" dirty="0">
              <a:solidFill>
                <a:schemeClr val="tx1"/>
              </a:solidFill>
            </a:rPr>
            <a:t>Tas </a:t>
          </a:r>
          <a:r>
            <a:rPr lang="de-DE" sz="2000" b="1" kern="1200" dirty="0" err="1">
              <a:solidFill>
                <a:schemeClr val="tx1"/>
              </a:solidFill>
            </a:rPr>
            <a:t>liek</a:t>
          </a:r>
          <a:r>
            <a:rPr lang="de-DE" sz="2000" b="1" kern="1200" dirty="0">
              <a:solidFill>
                <a:schemeClr val="tx1"/>
              </a:solidFill>
            </a:rPr>
            <a:t> </a:t>
          </a:r>
          <a:r>
            <a:rPr lang="de-DE" sz="2000" b="1" kern="1200" dirty="0" err="1">
              <a:solidFill>
                <a:schemeClr val="tx1"/>
              </a:solidFill>
            </a:rPr>
            <a:t>mums</a:t>
          </a:r>
          <a:r>
            <a:rPr lang="de-DE" sz="2000" b="1" kern="1200" dirty="0">
              <a:solidFill>
                <a:schemeClr val="tx1"/>
              </a:solidFill>
            </a:rPr>
            <a:t> </a:t>
          </a:r>
          <a:r>
            <a:rPr lang="de-DE" sz="2000" b="1" kern="1200" dirty="0" err="1">
              <a:solidFill>
                <a:schemeClr val="tx1"/>
              </a:solidFill>
            </a:rPr>
            <a:t>atstāt</a:t>
          </a:r>
          <a:r>
            <a:rPr lang="de-DE" sz="2000" b="1" kern="1200" dirty="0">
              <a:solidFill>
                <a:schemeClr val="tx1"/>
              </a:solidFill>
            </a:rPr>
            <a:t> </a:t>
          </a:r>
          <a:r>
            <a:rPr lang="de-DE" sz="2000" b="1" kern="1200" dirty="0" err="1">
              <a:solidFill>
                <a:schemeClr val="tx1"/>
              </a:solidFill>
            </a:rPr>
            <a:t>aiz</a:t>
          </a:r>
          <a:r>
            <a:rPr lang="de-DE" sz="2000" b="1" kern="1200" dirty="0">
              <a:solidFill>
                <a:schemeClr val="tx1"/>
              </a:solidFill>
            </a:rPr>
            <a:t> </a:t>
          </a:r>
          <a:r>
            <a:rPr lang="de-DE" sz="2000" b="1" kern="1200" dirty="0" err="1">
              <a:solidFill>
                <a:schemeClr val="tx1"/>
              </a:solidFill>
            </a:rPr>
            <a:t>muguras</a:t>
          </a:r>
          <a:r>
            <a:rPr lang="de-DE" sz="2000" b="1" kern="1200" dirty="0">
              <a:solidFill>
                <a:schemeClr val="tx1"/>
              </a:solidFill>
            </a:rPr>
            <a:t> </a:t>
          </a:r>
          <a:r>
            <a:rPr lang="de-DE" sz="2000" b="1" kern="1200" dirty="0" err="1">
              <a:solidFill>
                <a:schemeClr val="tx1"/>
              </a:solidFill>
            </a:rPr>
            <a:t>savu</a:t>
          </a:r>
          <a:r>
            <a:rPr lang="de-DE" sz="2000" b="1" kern="1200" dirty="0">
              <a:solidFill>
                <a:schemeClr val="tx1"/>
              </a:solidFill>
            </a:rPr>
            <a:t> </a:t>
          </a:r>
          <a:r>
            <a:rPr lang="de-DE" sz="2000" b="1" kern="1200" dirty="0" err="1">
              <a:solidFill>
                <a:schemeClr val="tx1"/>
              </a:solidFill>
            </a:rPr>
            <a:t>veco</a:t>
          </a:r>
          <a:r>
            <a:rPr lang="de-DE" sz="2000" b="1" kern="1200" dirty="0">
              <a:solidFill>
                <a:schemeClr val="tx1"/>
              </a:solidFill>
            </a:rPr>
            <a:t> </a:t>
          </a:r>
          <a:r>
            <a:rPr lang="de-DE" sz="2000" b="1" kern="1200" dirty="0" err="1">
              <a:solidFill>
                <a:schemeClr val="tx1"/>
              </a:solidFill>
            </a:rPr>
            <a:t>dzīvi</a:t>
          </a:r>
          <a:r>
            <a:rPr lang="de-DE" sz="2000" b="1" kern="1200" dirty="0">
              <a:solidFill>
                <a:schemeClr val="tx1"/>
              </a:solidFill>
            </a:rPr>
            <a:t> </a:t>
          </a:r>
          <a:r>
            <a:rPr lang="es-ES" sz="2000" b="1" kern="1200" dirty="0">
              <a:solidFill>
                <a:schemeClr val="tx1"/>
              </a:solidFill>
            </a:rPr>
            <a:t>(2. Kor</a:t>
          </a:r>
          <a:r>
            <a:rPr lang="lv-LV" sz="2000" b="1" kern="1200" dirty="0">
              <a:solidFill>
                <a:schemeClr val="tx1"/>
              </a:solidFill>
            </a:rPr>
            <a:t>.</a:t>
          </a:r>
          <a:r>
            <a:rPr lang="es-ES" sz="2000" b="1" kern="1200" dirty="0">
              <a:solidFill>
                <a:schemeClr val="tx1"/>
              </a:solidFill>
            </a:rPr>
            <a:t> 5:17)</a:t>
          </a:r>
          <a:r>
            <a:rPr lang="lv-LV" sz="2000" b="1" kern="1200" dirty="0">
              <a:solidFill>
                <a:schemeClr val="tx1"/>
              </a:solidFill>
            </a:rPr>
            <a:t>.</a:t>
          </a:r>
          <a:endParaRPr lang="es-ES" sz="2000" b="1" kern="1200" dirty="0">
            <a:solidFill>
              <a:schemeClr val="tx1"/>
            </a:solidFill>
          </a:endParaRPr>
        </a:p>
      </dsp:txBody>
      <dsp:txXfrm>
        <a:off x="21410" y="930445"/>
        <a:ext cx="7184751" cy="688150"/>
      </dsp:txXfrm>
    </dsp:sp>
    <dsp:sp modelId="{5B2041E2-8AF5-482E-AB01-7E0BE170D973}">
      <dsp:nvSpPr>
        <dsp:cNvPr id="0" name=""/>
        <dsp:cNvSpPr/>
      </dsp:nvSpPr>
      <dsp:spPr>
        <a:xfrm rot="5416243">
          <a:off x="3497242" y="1684667"/>
          <a:ext cx="228195" cy="214931"/>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547012" y="1678036"/>
        <a:ext cx="128959" cy="163716"/>
      </dsp:txXfrm>
    </dsp:sp>
    <dsp:sp modelId="{93E51E63-7FE4-4C4B-A4D2-1E0A8EF01C51}">
      <dsp:nvSpPr>
        <dsp:cNvPr id="0" name=""/>
        <dsp:cNvSpPr/>
      </dsp:nvSpPr>
      <dsp:spPr>
        <a:xfrm>
          <a:off x="29173" y="1944261"/>
          <a:ext cx="7159441" cy="730968"/>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Kristus mūs ir s</a:t>
          </a:r>
          <a:r>
            <a:rPr lang="lv-LV" sz="2000" b="1" kern="1200" dirty="0" err="1">
              <a:effectLst>
                <a:outerShdw blurRad="38100" dist="38100" dir="2700000" algn="tl">
                  <a:srgbClr val="000000">
                    <a:alpha val="43137"/>
                  </a:srgbClr>
                </a:outerShdw>
              </a:effectLst>
            </a:rPr>
            <a:t>alīdz</a:t>
          </a:r>
          <a:r>
            <a:rPr lang="es-ES" sz="2000" b="1" kern="1200" dirty="0">
              <a:effectLst>
                <a:outerShdw blurRad="38100" dist="38100" dir="2700000" algn="tl">
                  <a:srgbClr val="000000">
                    <a:alpha val="43137"/>
                  </a:srgbClr>
                </a:outerShdw>
              </a:effectLst>
            </a:rPr>
            <a:t>inājis ar Dievu. </a:t>
          </a:r>
          <a:r>
            <a:rPr lang="lv-LV" sz="2000" b="1" kern="1200" dirty="0">
              <a:effectLst>
                <a:outerShdw blurRad="38100" dist="38100" dir="2700000" algn="tl">
                  <a:srgbClr val="000000">
                    <a:alpha val="43137"/>
                  </a:srgbClr>
                </a:outerShdw>
              </a:effectLst>
            </a:rPr>
            <a:t>Līdz ar to mums ir </a:t>
          </a:r>
          <a:r>
            <a:rPr lang="de-DE" sz="2000" b="1" kern="1200" dirty="0" err="1">
              <a:effectLst>
                <a:outerShdw blurRad="38100" dist="38100" dir="2700000" algn="tl">
                  <a:srgbClr val="000000">
                    <a:alpha val="43137"/>
                  </a:srgbClr>
                </a:outerShdw>
              </a:effectLst>
            </a:rPr>
            <a:t>pienākum</a:t>
          </a:r>
          <a:r>
            <a:rPr lang="lv-LV" sz="2000" b="1" kern="1200" dirty="0">
              <a:effectLst>
                <a:outerShdw blurRad="38100" dist="38100" dir="2700000" algn="tl">
                  <a:srgbClr val="000000">
                    <a:alpha val="43137"/>
                  </a:srgbClr>
                </a:outerShdw>
              </a:effectLst>
            </a:rPr>
            <a:t>s </a:t>
          </a:r>
          <a:r>
            <a:rPr lang="de-DE" sz="2000" b="1" kern="1200" dirty="0" err="1">
              <a:effectLst>
                <a:outerShdw blurRad="38100" dist="38100" dir="2700000" algn="tl">
                  <a:srgbClr val="000000">
                    <a:alpha val="43137"/>
                  </a:srgbClr>
                </a:outerShdw>
              </a:effectLst>
            </a:rPr>
            <a:t>būt</a:t>
          </a:r>
          <a:r>
            <a:rPr lang="de-DE" sz="2000" b="1" kern="1200" dirty="0">
              <a:effectLst>
                <a:outerShdw blurRad="38100" dist="38100" dir="2700000" algn="tl">
                  <a:srgbClr val="000000">
                    <a:alpha val="43137"/>
                  </a:srgbClr>
                </a:outerShdw>
              </a:effectLst>
            </a:rPr>
            <a:t> par</a:t>
          </a:r>
          <a:r>
            <a:rPr lang="lv-LV" sz="2000" b="1" kern="1200" dirty="0">
              <a:effectLst>
                <a:outerShdw blurRad="38100" dist="38100" dir="2700000" algn="tl">
                  <a:srgbClr val="000000">
                    <a:alpha val="43137"/>
                  </a:srgbClr>
                </a:outerShdw>
              </a:effectLst>
            </a:rPr>
            <a:t> </a:t>
          </a:r>
          <a:r>
            <a:rPr lang="es-ES" sz="2000" b="1" kern="1200" dirty="0">
              <a:effectLst>
                <a:outerShdw blurRad="38100" dist="38100" dir="2700000" algn="tl">
                  <a:srgbClr val="000000">
                    <a:alpha val="43137"/>
                  </a:srgbClr>
                </a:outerShdw>
              </a:effectLst>
            </a:rPr>
            <a:t> </a:t>
          </a:r>
          <a:r>
            <a:rPr lang="de-DE" sz="2000" b="1" kern="1200" dirty="0" err="1">
              <a:effectLst>
                <a:outerShdw blurRad="38100" dist="38100" dir="2700000" algn="tl">
                  <a:srgbClr val="000000">
                    <a:alpha val="43137"/>
                  </a:srgbClr>
                </a:outerShdw>
              </a:effectLst>
            </a:rPr>
            <a:t>sa</a:t>
          </a:r>
          <a:r>
            <a:rPr lang="lv-LV" sz="2000" b="1" kern="1200" dirty="0" err="1">
              <a:effectLst>
                <a:outerShdw blurRad="38100" dist="38100" dir="2700000" algn="tl">
                  <a:srgbClr val="000000">
                    <a:alpha val="43137"/>
                  </a:srgbClr>
                </a:outerShdw>
              </a:effectLst>
            </a:rPr>
            <a:t>līdzinā</a:t>
          </a:r>
          <a:r>
            <a:rPr lang="de-DE" sz="2000" b="1" kern="1200" dirty="0" err="1">
              <a:effectLst>
                <a:outerShdw blurRad="38100" dist="38100" dir="2700000" algn="tl">
                  <a:srgbClr val="000000">
                    <a:alpha val="43137"/>
                  </a:srgbClr>
                </a:outerShdw>
              </a:effectLst>
            </a:rPr>
            <a:t>ša</a:t>
          </a:r>
          <a:r>
            <a:rPr lang="lv-LV" sz="2000" b="1" kern="1200" dirty="0" err="1">
              <a:effectLst>
                <a:outerShdw blurRad="38100" dist="38100" dir="2700000" algn="tl">
                  <a:srgbClr val="000000">
                    <a:alpha val="43137"/>
                  </a:srgbClr>
                </a:outerShdw>
              </a:effectLst>
            </a:rPr>
            <a:t>na</a:t>
          </a:r>
          <a:r>
            <a:rPr lang="de-DE" sz="2000" b="1" kern="1200" dirty="0">
              <a:effectLst>
                <a:outerShdw blurRad="38100" dist="38100" dir="2700000" algn="tl">
                  <a:srgbClr val="000000">
                    <a:alpha val="43137"/>
                  </a:srgbClr>
                </a:outerShdw>
              </a:effectLst>
            </a:rPr>
            <a:t>s vēstnešiem </a:t>
          </a:r>
          <a:br>
            <a:rPr lang="de-DE"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(2. Kor</a:t>
          </a:r>
          <a:r>
            <a:rPr lang="lv-LV" sz="2000" b="1" kern="1200" dirty="0">
              <a:effectLst>
                <a:outerShdw blurRad="38100" dist="38100" dir="2700000" algn="tl">
                  <a:srgbClr val="000000">
                    <a:alpha val="43137"/>
                  </a:srgbClr>
                </a:outerShdw>
              </a:effectLst>
            </a:rPr>
            <a:t>.</a:t>
          </a:r>
          <a:r>
            <a:rPr lang="es-ES" sz="2000" b="1" kern="1200" dirty="0">
              <a:effectLst>
                <a:outerShdw blurRad="38100" dist="38100" dir="2700000" algn="tl">
                  <a:srgbClr val="000000">
                    <a:alpha val="43137"/>
                  </a:srgbClr>
                </a:outerShdw>
              </a:effectLst>
            </a:rPr>
            <a:t> 5:18-20).</a:t>
          </a:r>
        </a:p>
      </dsp:txBody>
      <dsp:txXfrm>
        <a:off x="50582" y="1965670"/>
        <a:ext cx="7116623" cy="6881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tx1"/>
              </a:solidFill>
            </a:rPr>
            <a:t>i</a:t>
          </a:r>
          <a:r>
            <a:rPr lang="es-ES" sz="2000" b="1" kern="1200" dirty="0">
              <a:solidFill>
                <a:schemeClr val="tx1"/>
              </a:solidFill>
            </a:rPr>
            <a:t>zturiet grūtības (2. Kor</a:t>
          </a:r>
          <a:r>
            <a:rPr lang="lv-LV" sz="2000" b="1" kern="1200" dirty="0">
              <a:solidFill>
                <a:schemeClr val="tx1"/>
              </a:solidFill>
            </a:rPr>
            <a:t>. </a:t>
          </a:r>
          <a:r>
            <a:rPr lang="es-ES" sz="2000" b="1" kern="1200" dirty="0">
              <a:solidFill>
                <a:schemeClr val="tx1"/>
              </a:solidFill>
            </a:rPr>
            <a:t>6:4-5)</a:t>
          </a: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67661"/>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tx1"/>
              </a:solidFill>
            </a:rPr>
            <a:t>nesiet Gara augļus (2. Kor. 6:6)</a:t>
          </a:r>
          <a:endParaRPr lang="es-ES" sz="2000" b="1" kern="1200" dirty="0">
            <a:solidFill>
              <a:schemeClr val="tx1"/>
            </a:solidFill>
          </a:endParaRPr>
        </a:p>
      </dsp:txBody>
      <dsp:txXfrm rot="10800000">
        <a:off x="140804" y="467661"/>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tx1"/>
              </a:solidFill>
            </a:rPr>
            <a:t>e</a:t>
          </a:r>
          <a:r>
            <a:rPr lang="fi-FI" sz="2000" b="1" kern="1200" dirty="0">
              <a:solidFill>
                <a:schemeClr val="tx1"/>
              </a:solidFill>
            </a:rPr>
            <a:t>siet patiesi un taisnīgi (2. Kor</a:t>
          </a:r>
          <a:r>
            <a:rPr lang="lv-LV" sz="2000" b="1" kern="1200" dirty="0">
              <a:solidFill>
                <a:schemeClr val="tx1"/>
              </a:solidFill>
            </a:rPr>
            <a:t>.</a:t>
          </a:r>
          <a:r>
            <a:rPr lang="fi-FI" sz="2000" b="1" kern="1200" dirty="0">
              <a:solidFill>
                <a:schemeClr val="tx1"/>
              </a:solidFill>
            </a:rPr>
            <a:t> 6:7)</a:t>
          </a:r>
          <a:endParaRPr lang="es-ES" sz="2000" b="1" kern="1200" dirty="0">
            <a:solidFill>
              <a:schemeClr val="tx1"/>
            </a:solidFill>
          </a:endParaRP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tx1"/>
              </a:solidFill>
            </a:rPr>
            <a:t>pastāviet jebkuros apstākļos (2. Kor. 6:8–10)</a:t>
          </a:r>
          <a:endParaRPr lang="es-ES" sz="2000" b="1" kern="1200" dirty="0">
            <a:solidFill>
              <a:schemeClr val="tx1"/>
            </a:solidFill>
          </a:endParaRP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tx1"/>
              </a:solidFill>
            </a:rPr>
            <a:t>a</a:t>
          </a:r>
          <a:r>
            <a:rPr lang="de-DE" sz="2000" b="1" kern="1200" dirty="0" err="1">
              <a:solidFill>
                <a:schemeClr val="tx1"/>
              </a:solidFill>
            </a:rPr>
            <a:t>tv</a:t>
          </a:r>
          <a:r>
            <a:rPr lang="lv-LV" sz="2000" b="1" kern="1200" dirty="0">
              <a:solidFill>
                <a:schemeClr val="tx1"/>
              </a:solidFill>
            </a:rPr>
            <a:t>e</a:t>
          </a:r>
          <a:r>
            <a:rPr lang="de-DE" sz="2000" b="1" kern="1200" dirty="0">
              <a:solidFill>
                <a:schemeClr val="tx1"/>
              </a:solidFill>
            </a:rPr>
            <a:t>r</a:t>
          </a:r>
          <a:r>
            <a:rPr lang="lv-LV" sz="2000" b="1" kern="1200" dirty="0">
              <a:solidFill>
                <a:schemeClr val="tx1"/>
              </a:solidFill>
            </a:rPr>
            <a:t>iet</a:t>
          </a:r>
          <a:r>
            <a:rPr lang="de-DE" sz="2000" b="1" kern="1200" dirty="0">
              <a:solidFill>
                <a:schemeClr val="tx1"/>
              </a:solidFill>
            </a:rPr>
            <a:t> </a:t>
          </a:r>
          <a:r>
            <a:rPr lang="de-DE" sz="2000" b="1" kern="1200" dirty="0" err="1">
              <a:solidFill>
                <a:schemeClr val="tx1"/>
              </a:solidFill>
            </a:rPr>
            <a:t>savas</a:t>
          </a:r>
          <a:r>
            <a:rPr lang="de-DE" sz="2000" b="1" kern="1200" dirty="0">
              <a:solidFill>
                <a:schemeClr val="tx1"/>
              </a:solidFill>
            </a:rPr>
            <a:t> </a:t>
          </a:r>
          <a:r>
            <a:rPr lang="de-DE" sz="2000" b="1" kern="1200" dirty="0" err="1">
              <a:solidFill>
                <a:schemeClr val="tx1"/>
              </a:solidFill>
            </a:rPr>
            <a:t>sirdis</a:t>
          </a:r>
          <a:r>
            <a:rPr lang="de-DE" sz="2000" b="1" kern="1200" dirty="0">
              <a:solidFill>
                <a:schemeClr val="tx1"/>
              </a:solidFill>
            </a:rPr>
            <a:t> </a:t>
          </a:r>
          <a:r>
            <a:rPr lang="de-DE" sz="2000" b="1" kern="1200" dirty="0" err="1">
              <a:solidFill>
                <a:schemeClr val="tx1"/>
              </a:solidFill>
            </a:rPr>
            <a:t>citiem</a:t>
          </a:r>
          <a:r>
            <a:rPr lang="de-DE" sz="2000" b="1" kern="1200" dirty="0">
              <a:solidFill>
                <a:schemeClr val="tx1"/>
              </a:solidFill>
            </a:rPr>
            <a:t> (2. Kor. 6:11–13)</a:t>
          </a:r>
          <a:endParaRPr lang="es-ES" sz="2000" b="1" kern="1200" dirty="0">
            <a:solidFill>
              <a:schemeClr val="tx1"/>
            </a:solidFill>
          </a:endParaRP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Atda</a:t>
          </a:r>
          <a:r>
            <a:rPr lang="lv-LV" sz="2000" b="1" kern="1200" dirty="0" err="1">
              <a:solidFill>
                <a:schemeClr val="tx1"/>
              </a:solidFill>
            </a:rPr>
            <a:t>lāties</a:t>
          </a:r>
          <a:r>
            <a:rPr lang="lv-LV" sz="2000" b="1" kern="1200" dirty="0">
              <a:solidFill>
                <a:schemeClr val="tx1"/>
              </a:solidFill>
            </a:rPr>
            <a:t> </a:t>
          </a:r>
          <a:r>
            <a:rPr lang="es-ES" sz="2000" b="1" kern="1200" dirty="0">
              <a:solidFill>
                <a:schemeClr val="tx1"/>
              </a:solidFill>
            </a:rPr>
            <a:t>no neticīgo kaitīgās ietekmes (2. Kor</a:t>
          </a:r>
          <a:r>
            <a:rPr lang="lv-LV" sz="2000" b="1" kern="1200" dirty="0">
              <a:solidFill>
                <a:schemeClr val="tx1"/>
              </a:solidFill>
            </a:rPr>
            <a:t>.</a:t>
          </a:r>
          <a:r>
            <a:rPr lang="es-ES" sz="2000" b="1" kern="1200" dirty="0">
              <a:solidFill>
                <a:schemeClr val="tx1"/>
              </a:solidFill>
            </a:rPr>
            <a:t> 6:14-15)</a:t>
          </a: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98404"/>
          <a:ext cx="4724399" cy="149625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es-ES" sz="2000" b="1" kern="1200" dirty="0"/>
            <a:t>Iz</a:t>
          </a:r>
          <a:r>
            <a:rPr lang="lv-LV" sz="2000" b="1" kern="1200" dirty="0"/>
            <a:t>ejiet</a:t>
          </a:r>
          <a:r>
            <a:rPr lang="es-ES" sz="2000" b="1" kern="1200" dirty="0"/>
            <a:t> no grēka vietām</a:t>
          </a:r>
        </a:p>
        <a:p>
          <a:pPr marL="228600" lvl="1" indent="-228600" algn="l" defTabSz="889000">
            <a:lnSpc>
              <a:spcPct val="90000"/>
            </a:lnSpc>
            <a:spcBef>
              <a:spcPct val="0"/>
            </a:spcBef>
            <a:spcAft>
              <a:spcPct val="15000"/>
            </a:spcAft>
            <a:buClr>
              <a:schemeClr val="accent5">
                <a:lumMod val="75000"/>
              </a:schemeClr>
            </a:buClr>
            <a:buChar char="•"/>
          </a:pPr>
          <a:r>
            <a:rPr lang="es-ES" sz="2000" b="1" kern="1200" dirty="0"/>
            <a:t>A</a:t>
          </a:r>
          <a:r>
            <a:rPr lang="lv-LV" sz="2000" b="1" kern="1200" dirty="0" err="1"/>
            <a:t>tšķirieties</a:t>
          </a:r>
          <a:r>
            <a:rPr lang="es-ES" sz="2000" b="1" kern="1200" dirty="0"/>
            <a:t> no grēciniekiem</a:t>
          </a:r>
        </a:p>
        <a:p>
          <a:pPr marL="228600" lvl="1" indent="-228600" algn="l" defTabSz="889000">
            <a:lnSpc>
              <a:spcPct val="90000"/>
            </a:lnSpc>
            <a:spcBef>
              <a:spcPct val="0"/>
            </a:spcBef>
            <a:spcAft>
              <a:spcPct val="15000"/>
            </a:spcAft>
            <a:buClr>
              <a:schemeClr val="accent5">
                <a:lumMod val="75000"/>
              </a:schemeClr>
            </a:buClr>
            <a:buChar char="•"/>
          </a:pPr>
          <a:r>
            <a:rPr lang="lv-LV" sz="2000" b="1" kern="1200" dirty="0"/>
            <a:t>Nepieskaries nešķīstajam</a:t>
          </a:r>
          <a:endParaRPr lang="es-ES" sz="2000" b="1" kern="1200" dirty="0"/>
        </a:p>
      </dsp:txBody>
      <dsp:txXfrm>
        <a:off x="0" y="298404"/>
        <a:ext cx="4724399" cy="1496250"/>
      </dsp:txXfrm>
    </dsp:sp>
    <dsp:sp modelId="{8CA31D7B-4932-4101-A40D-C4E41FBF3C33}">
      <dsp:nvSpPr>
        <dsp:cNvPr id="0" name=""/>
        <dsp:cNvSpPr/>
      </dsp:nvSpPr>
      <dsp:spPr>
        <a:xfrm>
          <a:off x="234986" y="0"/>
          <a:ext cx="3307080" cy="5608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lv-LV" sz="2400" b="1" kern="1200" dirty="0"/>
            <a:t>Aicinājums</a:t>
          </a:r>
          <a:endParaRPr lang="es-ES" sz="2400" b="1" kern="1200" dirty="0"/>
        </a:p>
      </dsp:txBody>
      <dsp:txXfrm>
        <a:off x="262366" y="27380"/>
        <a:ext cx="3252320" cy="506120"/>
      </dsp:txXfrm>
    </dsp:sp>
    <dsp:sp modelId="{0B77B9BE-14BF-4E81-B518-2EB7008C0C27}">
      <dsp:nvSpPr>
        <dsp:cNvPr id="0" name=""/>
        <dsp:cNvSpPr/>
      </dsp:nvSpPr>
      <dsp:spPr>
        <a:xfrm>
          <a:off x="0" y="2177694"/>
          <a:ext cx="4724399" cy="21546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es-ES" sz="2000" b="1" kern="1200" dirty="0"/>
            <a:t>E</a:t>
          </a:r>
          <a:r>
            <a:rPr lang="lv-LV" sz="2000" b="1" kern="1200" dirty="0"/>
            <a:t>S</a:t>
          </a:r>
          <a:r>
            <a:rPr lang="es-ES" sz="2000" b="1" kern="1200" dirty="0"/>
            <a:t> dzīvošu </a:t>
          </a:r>
          <a:r>
            <a:rPr lang="lv-LV" sz="2000" b="1" kern="1200" dirty="0"/>
            <a:t>pie tevis</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lv-LV" sz="2000" b="1" kern="1200" dirty="0"/>
            <a:t>ES</a:t>
          </a:r>
          <a:r>
            <a:rPr lang="es-ES" sz="2000" b="1" kern="1200" dirty="0"/>
            <a:t> būšu tavs D</a:t>
          </a:r>
          <a:r>
            <a:rPr lang="lv-LV" sz="2000" b="1" kern="1200" dirty="0"/>
            <a:t>IEVS</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es-ES" sz="2000" b="1" kern="1200" dirty="0"/>
            <a:t>Jūs būsiet mani cilvēki</a:t>
          </a:r>
        </a:p>
        <a:p>
          <a:pPr marL="228600" lvl="1" indent="-228600" algn="l" defTabSz="889000">
            <a:lnSpc>
              <a:spcPct val="90000"/>
            </a:lnSpc>
            <a:spcBef>
              <a:spcPct val="0"/>
            </a:spcBef>
            <a:spcAft>
              <a:spcPct val="15000"/>
            </a:spcAft>
            <a:buClr>
              <a:schemeClr val="accent6">
                <a:lumMod val="50000"/>
              </a:schemeClr>
            </a:buClr>
            <a:buChar char="•"/>
          </a:pPr>
          <a:r>
            <a:rPr lang="lv-LV" sz="2000" b="1" kern="1200" dirty="0"/>
            <a:t>ES tevi pieņemšu</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es-ES" sz="2000" b="1" kern="1200" dirty="0"/>
            <a:t>E</a:t>
          </a:r>
          <a:r>
            <a:rPr lang="lv-LV" sz="2000" b="1" kern="1200" dirty="0"/>
            <a:t>S</a:t>
          </a:r>
          <a:r>
            <a:rPr lang="es-ES" sz="2000" b="1" kern="1200" dirty="0"/>
            <a:t> būšu tavs </a:t>
          </a:r>
          <a:r>
            <a:rPr lang="lv-LV" sz="2000" b="1" kern="1200" dirty="0"/>
            <a:t>TĒVS</a:t>
          </a:r>
          <a:endParaRPr lang="es-ES" sz="2000" b="1" kern="1200" dirty="0"/>
        </a:p>
      </dsp:txBody>
      <dsp:txXfrm>
        <a:off x="0" y="2177694"/>
        <a:ext cx="4724399" cy="2154600"/>
      </dsp:txXfrm>
    </dsp:sp>
    <dsp:sp modelId="{10D1A03A-6952-4C5D-9531-7BD8145E38A2}">
      <dsp:nvSpPr>
        <dsp:cNvPr id="0" name=""/>
        <dsp:cNvSpPr/>
      </dsp:nvSpPr>
      <dsp:spPr>
        <a:xfrm>
          <a:off x="236220" y="1897254"/>
          <a:ext cx="3307080" cy="56088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s-ES" sz="2400" b="1" kern="1200"/>
            <a:t>Sekas</a:t>
          </a:r>
          <a:endParaRPr lang="es-ES" sz="2400" b="1" kern="1200" dirty="0"/>
        </a:p>
      </dsp:txBody>
      <dsp:txXfrm>
        <a:off x="263600" y="1924634"/>
        <a:ext cx="3252320" cy="5061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136785" t="-34834" r="-19267" b="-408483"/>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8766" t="-56094" r="-1" b="-95916"/>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63332" t="-105002" r="-30640" b="-237076"/>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l="-29708" t="-127885" r="-89172" b="-236558"/>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09/08/2026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09/08/2026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09/08/2026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09/08/2026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09/08/2026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09/08/2026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09/08/2026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09/08/2026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09/08/2026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09/08/2026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09/08/2026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09/08/2026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6.jpeg"/><Relationship Id="rId7" Type="http://schemas.openxmlformats.org/officeDocument/2006/relationships/diagramQuickStyle" Target="../diagrams/quickStyle5.xml"/><Relationship Id="rId2" Type="http://schemas.openxmlformats.org/officeDocument/2006/relationships/image" Target="../media/image35.jp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7.jpe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image" Target="../media/image33.jpeg"/><Relationship Id="rId13" Type="http://schemas.microsoft.com/office/2007/relationships/diagramDrawing" Target="../diagrams/drawing4.xml"/><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diagramColors" Target="../diagrams/colors4.xml"/><Relationship Id="rId2" Type="http://schemas.openxmlformats.org/officeDocument/2006/relationships/image" Target="../media/image32.jp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QuickStyle" Target="../diagrams/quickStyle4.xml"/><Relationship Id="rId5" Type="http://schemas.openxmlformats.org/officeDocument/2006/relationships/diagramQuickStyle" Target="../diagrams/quickStyle3.xml"/><Relationship Id="rId10" Type="http://schemas.openxmlformats.org/officeDocument/2006/relationships/diagramLayout" Target="../diagrams/layout4.xml"/><Relationship Id="rId4" Type="http://schemas.openxmlformats.org/officeDocument/2006/relationships/diagramLayout" Target="../diagrams/layout3.xml"/><Relationship Id="rId9"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rcRect l="9899" t="2470" r="1" b="6622"/>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02E5283A-EE01-24D2-124C-38C0CA0C5B35}"/>
              </a:ext>
            </a:extLst>
          </p:cNvPr>
          <p:cNvSpPr txBox="1"/>
          <p:nvPr/>
        </p:nvSpPr>
        <p:spPr>
          <a:xfrm>
            <a:off x="-1" y="4537250"/>
            <a:ext cx="6257925" cy="1446550"/>
          </a:xfrm>
          <a:prstGeom prst="rect">
            <a:avLst/>
          </a:prstGeom>
          <a:noFill/>
        </p:spPr>
        <p:txBody>
          <a:bodyPr wrap="square" rtlCol="0">
            <a:spAutoFit/>
          </a:bodyPr>
          <a:lstStyle/>
          <a:p>
            <a:r>
              <a:rPr lang="es-ES" sz="4400" b="1" dirty="0" err="1">
                <a:ln w="6600">
                  <a:solidFill>
                    <a:schemeClr val="accent2"/>
                  </a:solidFill>
                  <a:prstDash val="solid"/>
                </a:ln>
                <a:solidFill>
                  <a:srgbClr val="FFFFFF"/>
                </a:solidFill>
                <a:effectLst>
                  <a:outerShdw dist="38100" dir="2700000" algn="tl" rotWithShape="0">
                    <a:schemeClr val="accent2"/>
                  </a:outerShdw>
                </a:effectLst>
              </a:rPr>
              <a:t>AUTENTISKA</a:t>
            </a:r>
            <a:r>
              <a:rPr lang="es-ES" sz="4400" b="1" dirty="0">
                <a:ln w="6600">
                  <a:solidFill>
                    <a:schemeClr val="accent2"/>
                  </a:solidFill>
                  <a:prstDash val="solid"/>
                </a:ln>
                <a:solidFill>
                  <a:srgbClr val="FFFFFF"/>
                </a:solidFill>
                <a:effectLst>
                  <a:outerShdw dist="38100" dir="2700000" algn="tl" rotWithShape="0">
                    <a:schemeClr val="accent2"/>
                  </a:outerShdw>
                </a:effectLst>
              </a:rPr>
              <a:t> </a:t>
            </a:r>
            <a:r>
              <a:rPr lang="es-ES" sz="4400" b="1" dirty="0" err="1">
                <a:ln w="6600">
                  <a:solidFill>
                    <a:schemeClr val="accent2"/>
                  </a:solidFill>
                  <a:prstDash val="solid"/>
                </a:ln>
                <a:solidFill>
                  <a:srgbClr val="FFFFFF"/>
                </a:solidFill>
                <a:effectLst>
                  <a:outerShdw dist="38100" dir="2700000" algn="tl" rotWithShape="0">
                    <a:schemeClr val="accent2"/>
                  </a:outerShdw>
                </a:effectLst>
              </a:rPr>
              <a:t>KRISTĪGĀ</a:t>
            </a:r>
            <a:r>
              <a:rPr lang="es-ES" sz="4400" b="1" dirty="0">
                <a:ln w="6600">
                  <a:solidFill>
                    <a:schemeClr val="accent2"/>
                  </a:solidFill>
                  <a:prstDash val="solid"/>
                </a:ln>
                <a:solidFill>
                  <a:srgbClr val="FFFFFF"/>
                </a:solidFill>
                <a:effectLst>
                  <a:outerShdw dist="38100" dir="2700000" algn="tl" rotWithShape="0">
                    <a:schemeClr val="accent2"/>
                  </a:outerShdw>
                </a:effectLst>
              </a:rPr>
              <a:t> </a:t>
            </a:r>
            <a:r>
              <a:rPr lang="es-ES" sz="4400" b="1" dirty="0" err="1">
                <a:ln w="6600">
                  <a:solidFill>
                    <a:schemeClr val="accent2"/>
                  </a:solidFill>
                  <a:prstDash val="solid"/>
                </a:ln>
                <a:solidFill>
                  <a:srgbClr val="FFFFFF"/>
                </a:solidFill>
                <a:effectLst>
                  <a:outerShdw dist="38100" dir="2700000" algn="tl" rotWithShape="0">
                    <a:schemeClr val="accent2"/>
                  </a:outerShdw>
                </a:effectLst>
              </a:rPr>
              <a:t>KALPOŠANA</a:t>
            </a:r>
            <a:endParaRPr lang="es-ES" sz="44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781198" y="1047325"/>
            <a:ext cx="1853108" cy="923330"/>
          </a:xfrm>
          <a:prstGeom prst="rect">
            <a:avLst/>
          </a:prstGeom>
          <a:noFill/>
        </p:spPr>
        <p:txBody>
          <a:bodyPr wrap="square" rtlCol="0">
            <a:spAutoFit/>
            <a:scene3d>
              <a:camera prst="isometricOffAxis2Left"/>
              <a:lightRig rig="threePt" dir="t"/>
            </a:scene3d>
            <a:sp3d/>
          </a:bodyPr>
          <a:lstStyle/>
          <a:p>
            <a:pPr algn="ctr"/>
            <a:r>
              <a:rPr lang="pt-BR" b="1" i="0" dirty="0">
                <a:solidFill>
                  <a:srgbClr val="000000"/>
                </a:solidFill>
                <a:effectLst/>
                <a:latin typeface="Aptos" panose="020B0004020202020204" pitchFamily="34" charset="0"/>
              </a:rPr>
              <a:t>10. </a:t>
            </a:r>
            <a:r>
              <a:rPr lang="lv-LV" b="1" i="0" dirty="0">
                <a:solidFill>
                  <a:srgbClr val="000000"/>
                </a:solidFill>
                <a:effectLst/>
                <a:latin typeface="Aptos" panose="020B0004020202020204" pitchFamily="34" charset="0"/>
              </a:rPr>
              <a:t>tēma</a:t>
            </a:r>
            <a:r>
              <a:rPr lang="pt-BR" b="1" i="0" dirty="0">
                <a:solidFill>
                  <a:srgbClr val="000000"/>
                </a:solidFill>
                <a:effectLst/>
                <a:latin typeface="Aptos" panose="020B0004020202020204" pitchFamily="34" charset="0"/>
              </a:rPr>
              <a:t> </a:t>
            </a:r>
            <a:endParaRPr lang="lv-LV" b="1" i="0" dirty="0">
              <a:solidFill>
                <a:srgbClr val="000000"/>
              </a:solidFill>
              <a:effectLst/>
              <a:latin typeface="Aptos" panose="020B0004020202020204" pitchFamily="34" charset="0"/>
            </a:endParaRPr>
          </a:p>
          <a:p>
            <a:pPr algn="ctr"/>
            <a:r>
              <a:rPr lang="pt-BR" b="1" i="0" dirty="0">
                <a:solidFill>
                  <a:srgbClr val="000000"/>
                </a:solidFill>
                <a:effectLst/>
                <a:latin typeface="Aptos" panose="020B0004020202020204" pitchFamily="34" charset="0"/>
              </a:rPr>
              <a:t>5. septembr</a:t>
            </a:r>
            <a:r>
              <a:rPr lang="lv-LV" b="1" i="0" dirty="0">
                <a:solidFill>
                  <a:srgbClr val="000000"/>
                </a:solidFill>
                <a:effectLst/>
                <a:latin typeface="Aptos" panose="020B0004020202020204" pitchFamily="34" charset="0"/>
              </a:rPr>
              <a:t>ī, 2026</a:t>
            </a:r>
            <a:endParaRPr lang="es-ES" b="1" dirty="0">
              <a:solidFill>
                <a:srgbClr val="543F22"/>
              </a:solidFill>
            </a:endParaRP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es-ES"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APVIENOTĀ </a:t>
            </a:r>
            <a:r>
              <a:rPr lang="lv-LV"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 </a:t>
            </a:r>
            <a:r>
              <a:rPr lang="es-ES"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DARBA </a:t>
            </a:r>
            <a:r>
              <a:rPr lang="lv-LV"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 </a:t>
            </a:r>
            <a:r>
              <a:rPr lang="es-ES"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REZULTĀTS</a:t>
            </a: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8000"/>
            <a:duotone>
              <a:schemeClr val="accent2">
                <a:shade val="45000"/>
                <a:satMod val="135000"/>
              </a:schemeClr>
              <a:prstClr val="white"/>
            </a:duotone>
            <a:lum/>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es-ES" sz="4400" b="1" spc="600" dirty="0">
                <a:ln w="13462">
                  <a:solidFill>
                    <a:schemeClr val="bg1"/>
                  </a:solidFill>
                  <a:prstDash val="solid"/>
                </a:ln>
                <a:solidFill>
                  <a:schemeClr val="accent3">
                    <a:lumMod val="50000"/>
                  </a:schemeClr>
                </a:solidFill>
                <a:effectLst>
                  <a:outerShdw dist="38100" dir="2700000" algn="bl" rotWithShape="0">
                    <a:srgbClr val="00B050"/>
                  </a:outerShdw>
                </a:effectLst>
              </a:rPr>
              <a:t>MIERINĀJUMS UN PRIEKS</a:t>
            </a:r>
          </a:p>
        </p:txBody>
      </p:sp>
      <p:sp>
        <p:nvSpPr>
          <p:cNvPr id="4" name="CuadroTexto 3">
            <a:extLst>
              <a:ext uri="{FF2B5EF4-FFF2-40B4-BE49-F238E27FC236}">
                <a16:creationId xmlns:a16="http://schemas.microsoft.com/office/drawing/2014/main" id="{D290E314-D0A0-4456-06B4-2B353F8586E8}"/>
              </a:ext>
            </a:extLst>
          </p:cNvPr>
          <p:cNvSpPr txBox="1"/>
          <p:nvPr/>
        </p:nvSpPr>
        <p:spPr>
          <a:xfrm>
            <a:off x="102870" y="673791"/>
            <a:ext cx="12089130" cy="707886"/>
          </a:xfrm>
          <a:prstGeom prst="rect">
            <a:avLst/>
          </a:prstGeom>
          <a:noFill/>
        </p:spPr>
        <p:txBody>
          <a:bodyPr wrap="square">
            <a:spAutoFit/>
            <a:scene3d>
              <a:camera prst="orthographicFront"/>
              <a:lightRig rig="threePt" dir="t"/>
            </a:scene3d>
            <a:sp3d extrusionH="57150">
              <a:bevelT w="38100" h="38100"/>
            </a:sp3d>
          </a:bodyPr>
          <a:lstStyle/>
          <a:p>
            <a:pPr algn="ctr"/>
            <a:r>
              <a:rPr lang="lv-LV" sz="2000" b="1" dirty="0">
                <a:solidFill>
                  <a:schemeClr val="accent2">
                    <a:lumMod val="50000"/>
                  </a:schemeClr>
                </a:solidFill>
                <a:latin typeface="Comic Sans MS" panose="030F0702030302020204" pitchFamily="66" charset="0"/>
              </a:rPr>
              <a:t>"Man ir liela drošība uz jums, man ir daudz ko slavēt par jums; es esmu ļoti iepriecināts, es esmu </a:t>
            </a:r>
            <a:r>
              <a:rPr lang="lv-LV" sz="2000" b="1" dirty="0" err="1">
                <a:solidFill>
                  <a:schemeClr val="accent2">
                    <a:lumMod val="50000"/>
                  </a:schemeClr>
                </a:solidFill>
                <a:latin typeface="Comic Sans MS" panose="030F0702030302020204" pitchFamily="66" charset="0"/>
              </a:rPr>
              <a:t>pārpārim</a:t>
            </a:r>
            <a:r>
              <a:rPr lang="lv-LV" sz="2000" b="1" dirty="0">
                <a:solidFill>
                  <a:schemeClr val="accent2">
                    <a:lumMod val="50000"/>
                  </a:schemeClr>
                </a:solidFill>
                <a:latin typeface="Comic Sans MS" panose="030F0702030302020204" pitchFamily="66" charset="0"/>
              </a:rPr>
              <a:t> prieka pilns visās mūsu bēdās." (2. Korintiešiem 7:4)</a:t>
            </a:r>
            <a:endParaRPr lang="es-ES" sz="1600" b="1" dirty="0">
              <a:solidFill>
                <a:schemeClr val="accent2">
                  <a:lumMod val="50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FBFE9F0E-BA51-B4A0-851D-1D80357DA428}"/>
              </a:ext>
            </a:extLst>
          </p:cNvPr>
          <p:cNvSpPr txBox="1"/>
          <p:nvPr/>
        </p:nvSpPr>
        <p:spPr>
          <a:xfrm>
            <a:off x="183181" y="1287755"/>
            <a:ext cx="6570043" cy="1107996"/>
          </a:xfrm>
          <a:prstGeom prst="rect">
            <a:avLst/>
          </a:prstGeom>
          <a:noFill/>
        </p:spPr>
        <p:txBody>
          <a:bodyPr wrap="square" rtlCol="0">
            <a:spAutoFit/>
          </a:bodyPr>
          <a:lstStyle/>
          <a:p>
            <a:pPr>
              <a:spcBef>
                <a:spcPts val="600"/>
              </a:spcBef>
            </a:pPr>
            <a:r>
              <a:rPr lang="lv-LV" sz="2200" b="1" dirty="0"/>
              <a:t>Neskatoties uz grūtībām, ar kurām Pāvils </a:t>
            </a:r>
            <a:r>
              <a:rPr lang="lv-LV" sz="2200" b="1" dirty="0" err="1"/>
              <a:t>saskārās</a:t>
            </a:r>
            <a:r>
              <a:rPr lang="lv-LV" sz="2200" b="1" dirty="0"/>
              <a:t>, viņš bija sajūsmā (2. Kor. 7:4). Kas izraisīja šo prieku?</a:t>
            </a:r>
            <a:endParaRPr lang="es-ES" sz="2200" b="1" dirty="0"/>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hqprint">
            <a:extLst>
              <a:ext uri="{28A0092B-C50C-407E-A947-70E740481C1C}">
                <a14:useLocalDpi xmlns:a14="http://schemas.microsoft.com/office/drawing/2010/main"/>
              </a:ext>
            </a:extLst>
          </a:blip>
          <a:srcRect b="9286"/>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781700" y="4487188"/>
            <a:ext cx="9223710" cy="1107996"/>
          </a:xfrm>
          <a:prstGeom prst="rect">
            <a:avLst/>
          </a:prstGeom>
          <a:noFill/>
        </p:spPr>
        <p:txBody>
          <a:bodyPr wrap="square">
            <a:spAutoFit/>
          </a:bodyPr>
          <a:lstStyle/>
          <a:p>
            <a:pPr>
              <a:spcBef>
                <a:spcPts val="600"/>
              </a:spcBef>
            </a:pPr>
            <a:r>
              <a:rPr lang="es-ES" sz="2200" b="1" dirty="0"/>
              <a:t>Tādējādi mierinājums bija visiem. Tits, Pāvila biedrs, tika mierināts (2. Kor</a:t>
            </a:r>
            <a:r>
              <a:rPr lang="lv-LV" sz="2200" b="1" dirty="0"/>
              <a:t>.</a:t>
            </a:r>
            <a:r>
              <a:rPr lang="es-ES" sz="2200" b="1" dirty="0"/>
              <a:t> 7:7). Pāvilu mierināja Tita ierašanās (2. Kor</a:t>
            </a:r>
            <a:r>
              <a:rPr lang="lv-LV" sz="2200" b="1" dirty="0"/>
              <a:t>.</a:t>
            </a:r>
            <a:r>
              <a:rPr lang="es-ES" sz="2200" b="1" dirty="0"/>
              <a:t> 7:6). Korintieši bija mierināti, kas sniedza mierinājumu arī Pāvilam (2. Kor. 7:13).</a:t>
            </a:r>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1" y="2225790"/>
            <a:ext cx="6570043" cy="1785104"/>
          </a:xfrm>
          <a:prstGeom prst="rect">
            <a:avLst/>
          </a:prstGeom>
          <a:noFill/>
        </p:spPr>
        <p:txBody>
          <a:bodyPr wrap="square">
            <a:spAutoFit/>
          </a:bodyPr>
          <a:lstStyle/>
          <a:p>
            <a:pPr lvl="0">
              <a:spcBef>
                <a:spcPts val="600"/>
              </a:spcBef>
              <a:defRPr/>
            </a:pPr>
            <a:r>
              <a:rPr lang="lv-LV" sz="2200" b="1" dirty="0">
                <a:solidFill>
                  <a:prstClr val="black"/>
                </a:solidFill>
              </a:rPr>
              <a:t>Pāvils bija uzrakstījis korintiešiem skarbu vēstuli, kas viņus apbēdināja (2. Kor. 7:8). Taču šīs skumjas viņus vadīja uz grēku nožēlu (2. Kor. 7:9–10). Tas pilnībā mainīja viņu attiecības ar Pāvilu un vienam ar otru   (2. Kor. 7:11–12).</a:t>
            </a:r>
            <a:endParaRPr kumimoji="0" lang="es-ES" sz="2200" b="1" i="0" u="none" strike="noStrike" kern="1200" cap="none" spc="0" normalizeH="0" baseline="0" noProof="0" dirty="0">
              <a:ln>
                <a:noFill/>
              </a:ln>
              <a:solidFill>
                <a:prstClr val="black"/>
              </a:solidFill>
              <a:effectLst/>
              <a:uLnTx/>
              <a:uFillTx/>
              <a:latin typeface="Aptos" panose="02110004020202020204"/>
            </a:endParaRP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781700" y="5660236"/>
            <a:ext cx="9143198" cy="1107996"/>
          </a:xfrm>
          <a:prstGeom prst="rect">
            <a:avLst/>
          </a:prstGeom>
          <a:noFill/>
        </p:spPr>
        <p:txBody>
          <a:bodyPr wrap="square">
            <a:spAutoFit/>
          </a:bodyPr>
          <a:lstStyle/>
          <a:p>
            <a:pPr lvl="0">
              <a:spcBef>
                <a:spcPts val="600"/>
              </a:spcBef>
              <a:defRPr/>
            </a:pPr>
            <a:r>
              <a:rPr lang="lv-LV" sz="2200" b="1" dirty="0">
                <a:solidFill>
                  <a:prstClr val="black"/>
                </a:solidFill>
              </a:rPr>
              <a:t>Taču Pāvils nepieņēma nekādu atzinību. Ja mācītāji un draudzes locekļi var baudīt prieku un mierinājumu, tas ir tāpēc, ka Dievs "mierina pazemīgos" (2. Kor. 7:6a).</a:t>
            </a:r>
            <a:endParaRPr kumimoji="0" lang="es-ES" sz="22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2629848" y="682094"/>
            <a:ext cx="9562151" cy="4985980"/>
          </a:xfrm>
          <a:prstGeom prst="rect">
            <a:avLst/>
          </a:prstGeom>
          <a:noFill/>
        </p:spPr>
        <p:txBody>
          <a:bodyPr wrap="square">
            <a:spAutoFit/>
          </a:bodyPr>
          <a:lstStyle/>
          <a:p>
            <a:pPr>
              <a:spcBef>
                <a:spcPts val="600"/>
              </a:spcBef>
            </a:pPr>
            <a:r>
              <a:rPr lang="lv-LV" sz="2800" b="1" dirty="0">
                <a:latin typeface="Constantia" panose="02030602050306030303" pitchFamily="18" charset="0"/>
              </a:rPr>
              <a:t>“Garīgais amats nozīmē kalpošanu, un šī ir kalpošana, uz kuru mēs esam aicināti. Tas apkauno Dievu, ja kāds izvēlas pašapmierinātības dzīvi. Mani brāļi un māsas, vai jūs saprotat, ka katru gadu tūkstošiem dvēseļu iet bojā, mirstot savos grēkos, jo patiesības gaisma neapgaismoja viņu ceļu?...”</a:t>
            </a:r>
          </a:p>
          <a:p>
            <a:pPr>
              <a:spcBef>
                <a:spcPts val="600"/>
              </a:spcBef>
            </a:pPr>
            <a:endParaRPr lang="lv-LV" sz="2800" b="1" dirty="0">
              <a:latin typeface="Constantia" panose="02030602050306030303" pitchFamily="18" charset="0"/>
            </a:endParaRPr>
          </a:p>
          <a:p>
            <a:pPr>
              <a:spcBef>
                <a:spcPts val="600"/>
              </a:spcBef>
            </a:pPr>
            <a:r>
              <a:rPr lang="lv-LV" sz="2800" b="1" dirty="0">
                <a:latin typeface="Constantia" panose="02030602050306030303" pitchFamily="18" charset="0"/>
              </a:rPr>
              <a:t>Mūsu pasaulē ir jāpaveic liels darbs. Vīriešiem un sievietēm jātiek atgrieztiem nevis ar valodu dāvanu vai brīnumu darīšanu, bet gan ar krustā sistā Kristus sludināšanu. Kāpēc atlikt centienus uzlabot pasauli?"</a:t>
            </a:r>
            <a:endParaRPr lang="es-ES" sz="2800" b="1" dirty="0">
              <a:latin typeface="Constantia" panose="02030602050306030303" pitchFamily="18" charset="0"/>
            </a:endParaRPr>
          </a:p>
        </p:txBody>
      </p:sp>
      <p:sp>
        <p:nvSpPr>
          <p:cNvPr id="4" name="CuadroTexto 3">
            <a:extLst>
              <a:ext uri="{FF2B5EF4-FFF2-40B4-BE49-F238E27FC236}">
                <a16:creationId xmlns:a16="http://schemas.microsoft.com/office/drawing/2014/main" id="{3C320876-1BB5-6A86-E625-23CB62B38562}"/>
              </a:ext>
            </a:extLst>
          </p:cNvPr>
          <p:cNvSpPr txBox="1"/>
          <p:nvPr/>
        </p:nvSpPr>
        <p:spPr>
          <a:xfrm>
            <a:off x="2629848" y="6019800"/>
            <a:ext cx="3543984" cy="338554"/>
          </a:xfrm>
          <a:prstGeom prst="rect">
            <a:avLst/>
          </a:prstGeom>
          <a:noFill/>
        </p:spPr>
        <p:txBody>
          <a:bodyPr wrap="none" rtlCol="0">
            <a:spAutoFit/>
          </a:bodyPr>
          <a:lstStyle/>
          <a:p>
            <a:r>
              <a:rPr lang="lv-LV" sz="1600" b="1" dirty="0"/>
              <a:t>E. G. W. (Atspoguļo Jēzu, 30. augusts)</a:t>
            </a:r>
            <a:endParaRPr lang="es-ES" sz="1600" b="1" dirty="0"/>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609849" y="-1"/>
            <a:ext cx="7290895" cy="1754326"/>
          </a:xfrm>
          <a:prstGeom prst="rect">
            <a:avLst/>
          </a:prstGeom>
          <a:noFill/>
        </p:spPr>
        <p:txBody>
          <a:bodyPr wrap="square">
            <a:spAutoFit/>
          </a:bodyPr>
          <a:lstStyle/>
          <a:p>
            <a:pPr lvl="0" algn="ctr">
              <a:defRPr/>
            </a:pPr>
            <a:r>
              <a:rPr lang="lv-LV" b="1" dirty="0">
                <a:solidFill>
                  <a:prstClr val="black"/>
                </a:solidFill>
                <a:effectLst>
                  <a:glow rad="101600">
                    <a:srgbClr val="EEF1F5"/>
                  </a:glow>
                </a:effectLst>
                <a:latin typeface="Comic Sans MS" panose="030F0702030302020204" pitchFamily="66" charset="0"/>
              </a:rPr>
              <a:t>"Mēs visur topam spaidīti, bet tomēr nenospaidīti; mēs esam neziņā, bet tomēr neesam izmisuši;  Mēs topam vajāti, tomēr neesam atstāti; mēs topam pie zemes mesti, tomēr neejam bojā.  Mēs arvien Tā KUNGA Jēzus miršanu visur līdz nesam savās miesās, lai arī Jēzus dzīvība mūsu miesās parādās. " </a:t>
            </a:r>
            <a:endParaRPr lang="de-DE" b="1" dirty="0">
              <a:solidFill>
                <a:prstClr val="black"/>
              </a:solidFill>
              <a:effectLst>
                <a:glow rad="101600">
                  <a:srgbClr val="EEF1F5"/>
                </a:glow>
              </a:effectLst>
              <a:latin typeface="Comic Sans MS" panose="030F0702030302020204" pitchFamily="66" charset="0"/>
            </a:endParaRPr>
          </a:p>
          <a:p>
            <a:pPr lvl="0" algn="ctr">
              <a:defRPr/>
            </a:pPr>
            <a:r>
              <a:rPr lang="lv-LV" b="1" dirty="0">
                <a:solidFill>
                  <a:prstClr val="black"/>
                </a:solidFill>
                <a:effectLst>
                  <a:glow rad="101600">
                    <a:srgbClr val="EEF1F5"/>
                  </a:glow>
                </a:effectLst>
                <a:latin typeface="Comic Sans MS" panose="030F0702030302020204" pitchFamily="66" charset="0"/>
              </a:rPr>
              <a:t>(2. Korintiešiem 4:8–10)</a:t>
            </a:r>
            <a:endPar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609340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4000" b="-23000"/>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7452661" y="3590925"/>
            <a:ext cx="4686300" cy="309315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s-ES" sz="2000" b="1" u="sng" dirty="0" err="1">
                <a:solidFill>
                  <a:srgbClr val="35559D"/>
                </a:solidFill>
              </a:rPr>
              <a:t>MĀCĪTĀJA</a:t>
            </a:r>
            <a:r>
              <a:rPr lang="es-ES" sz="2000" b="1" u="sng" dirty="0">
                <a:solidFill>
                  <a:srgbClr val="35559D"/>
                </a:solidFill>
              </a:rPr>
              <a:t> </a:t>
            </a:r>
            <a:r>
              <a:rPr lang="es-ES" sz="2000" b="1" u="sng" dirty="0" err="1">
                <a:solidFill>
                  <a:srgbClr val="35559D"/>
                </a:solidFill>
              </a:rPr>
              <a:t>DARBS</a:t>
            </a:r>
            <a:endParaRPr lang="es-ES" sz="2000" b="1" u="sng" dirty="0">
              <a:solidFill>
                <a:srgbClr val="35559D"/>
              </a:solidFill>
            </a:endParaRPr>
          </a:p>
          <a:p>
            <a:pPr lvl="1">
              <a:spcBef>
                <a:spcPts val="600"/>
              </a:spcBef>
            </a:pPr>
            <a:r>
              <a:rPr lang="es-ES" sz="2000" b="1" dirty="0" err="1"/>
              <a:t>Kompetenti</a:t>
            </a:r>
            <a:r>
              <a:rPr lang="es-ES" sz="2000" b="1" dirty="0"/>
              <a:t> </a:t>
            </a:r>
            <a:r>
              <a:rPr lang="lv-LV" sz="2000" b="1" dirty="0"/>
              <a:t>kalpotāji</a:t>
            </a:r>
            <a:r>
              <a:rPr lang="es-ES" sz="2000" b="1" dirty="0"/>
              <a:t>.</a:t>
            </a:r>
          </a:p>
          <a:p>
            <a:pPr lvl="1">
              <a:spcBef>
                <a:spcPts val="600"/>
              </a:spcBef>
            </a:pPr>
            <a:r>
              <a:rPr lang="es-ES" sz="2000" b="1" dirty="0" err="1"/>
              <a:t>Kalpošanas</a:t>
            </a:r>
            <a:r>
              <a:rPr lang="es-ES" sz="2000" b="1" dirty="0"/>
              <a:t> </a:t>
            </a:r>
            <a:r>
              <a:rPr lang="es-ES" sz="2000" b="1" dirty="0" err="1"/>
              <a:t>riski</a:t>
            </a:r>
            <a:r>
              <a:rPr lang="es-ES" sz="2000" b="1" dirty="0"/>
              <a:t>.</a:t>
            </a:r>
          </a:p>
          <a:p>
            <a:pPr>
              <a:spcBef>
                <a:spcPts val="600"/>
              </a:spcBef>
            </a:pPr>
            <a:r>
              <a:rPr lang="lv-LV" sz="2000" b="1" u="sng" dirty="0">
                <a:solidFill>
                  <a:srgbClr val="FF0000"/>
                </a:solidFill>
              </a:rPr>
              <a:t>LOCEKĻU</a:t>
            </a:r>
            <a:r>
              <a:rPr lang="es-ES" sz="2000" b="1" u="sng" dirty="0">
                <a:solidFill>
                  <a:srgbClr val="FF0000"/>
                </a:solidFill>
              </a:rPr>
              <a:t> </a:t>
            </a:r>
            <a:r>
              <a:rPr lang="es-ES" sz="2000" b="1" u="sng" dirty="0" err="1">
                <a:solidFill>
                  <a:srgbClr val="FF0000"/>
                </a:solidFill>
              </a:rPr>
              <a:t>PIENĀKUMI</a:t>
            </a:r>
            <a:endParaRPr lang="es-ES" sz="2000" b="1" u="sng" dirty="0">
              <a:solidFill>
                <a:srgbClr val="FF0000"/>
              </a:solidFill>
            </a:endParaRPr>
          </a:p>
          <a:p>
            <a:pPr lvl="1">
              <a:spcBef>
                <a:spcPts val="600"/>
              </a:spcBef>
            </a:pPr>
            <a:r>
              <a:rPr lang="es-ES" sz="2000" b="1" dirty="0" err="1"/>
              <a:t>Izlīguma</a:t>
            </a:r>
            <a:r>
              <a:rPr lang="es-ES" sz="2000" b="1" dirty="0"/>
              <a:t> vēst</a:t>
            </a:r>
            <a:r>
              <a:rPr lang="lv-LV" sz="2000" b="1" dirty="0"/>
              <a:t>neši</a:t>
            </a:r>
            <a:r>
              <a:rPr lang="es-ES" sz="2000" b="1" dirty="0"/>
              <a:t>.</a:t>
            </a:r>
          </a:p>
          <a:p>
            <a:pPr lvl="1">
              <a:spcBef>
                <a:spcPts val="600"/>
              </a:spcBef>
            </a:pPr>
            <a:r>
              <a:rPr lang="es-ES" sz="2000" b="1" dirty="0" err="1"/>
              <a:t>Aicinājums</a:t>
            </a:r>
            <a:r>
              <a:rPr lang="es-ES" sz="2000" b="1" dirty="0"/>
              <a:t> uz </a:t>
            </a:r>
            <a:r>
              <a:rPr lang="es-ES" sz="2000" b="1" dirty="0" err="1"/>
              <a:t>svētumu</a:t>
            </a:r>
            <a:r>
              <a:rPr lang="es-ES" sz="2000" b="1" dirty="0"/>
              <a:t>.</a:t>
            </a:r>
          </a:p>
          <a:p>
            <a:pPr>
              <a:spcBef>
                <a:spcPts val="600"/>
              </a:spcBef>
            </a:pPr>
            <a:r>
              <a:rPr lang="es-ES" sz="2000" b="1" u="sng" dirty="0" err="1">
                <a:solidFill>
                  <a:srgbClr val="00B050"/>
                </a:solidFill>
              </a:rPr>
              <a:t>KOPĪG</a:t>
            </a:r>
            <a:r>
              <a:rPr lang="lv-LV" sz="2000" b="1" u="sng" dirty="0">
                <a:solidFill>
                  <a:srgbClr val="00B050"/>
                </a:solidFill>
              </a:rPr>
              <a:t>O</a:t>
            </a:r>
            <a:r>
              <a:rPr lang="es-ES" sz="2000" b="1" u="sng" dirty="0">
                <a:solidFill>
                  <a:srgbClr val="00B050"/>
                </a:solidFill>
              </a:rPr>
              <a:t> </a:t>
            </a:r>
            <a:r>
              <a:rPr lang="es-ES" sz="2000" b="1" u="sng" dirty="0" err="1">
                <a:solidFill>
                  <a:srgbClr val="00B050"/>
                </a:solidFill>
              </a:rPr>
              <a:t>PŪĻU</a:t>
            </a:r>
            <a:r>
              <a:rPr lang="es-ES" sz="2000" b="1" u="sng" dirty="0">
                <a:solidFill>
                  <a:srgbClr val="00B050"/>
                </a:solidFill>
              </a:rPr>
              <a:t> </a:t>
            </a:r>
            <a:r>
              <a:rPr lang="es-ES" sz="2000" b="1" u="sng" dirty="0" err="1">
                <a:solidFill>
                  <a:srgbClr val="00B050"/>
                </a:solidFill>
              </a:rPr>
              <a:t>REZULTĀTS</a:t>
            </a:r>
            <a:endParaRPr lang="es-ES" sz="2000" b="1" u="sng" dirty="0">
              <a:solidFill>
                <a:srgbClr val="00B050"/>
              </a:solidFill>
            </a:endParaRPr>
          </a:p>
          <a:p>
            <a:pPr lvl="1">
              <a:spcBef>
                <a:spcPts val="600"/>
              </a:spcBef>
            </a:pPr>
            <a:r>
              <a:rPr lang="es-ES" sz="2000" b="1" dirty="0" err="1"/>
              <a:t>Mierinājums</a:t>
            </a:r>
            <a:r>
              <a:rPr lang="es-ES" sz="2000" b="1" dirty="0"/>
              <a:t> un prieks.</a:t>
            </a:r>
          </a:p>
        </p:txBody>
      </p:sp>
      <p:sp>
        <p:nvSpPr>
          <p:cNvPr id="3" name="CuadroTexto 2">
            <a:extLst>
              <a:ext uri="{FF2B5EF4-FFF2-40B4-BE49-F238E27FC236}">
                <a16:creationId xmlns:a16="http://schemas.microsoft.com/office/drawing/2014/main" id="{0A0CA853-54E6-6894-DECD-7589251EAB3B}"/>
              </a:ext>
            </a:extLst>
          </p:cNvPr>
          <p:cNvSpPr txBox="1"/>
          <p:nvPr/>
        </p:nvSpPr>
        <p:spPr>
          <a:xfrm>
            <a:off x="69582" y="145265"/>
            <a:ext cx="8159240" cy="707886"/>
          </a:xfrm>
          <a:prstGeom prst="rect">
            <a:avLst/>
          </a:prstGeom>
          <a:noFill/>
        </p:spPr>
        <p:txBody>
          <a:bodyPr wrap="square" rtlCol="0">
            <a:spAutoFit/>
          </a:bodyPr>
          <a:lstStyle/>
          <a:p>
            <a:pPr>
              <a:spcBef>
                <a:spcPts val="600"/>
              </a:spcBef>
            </a:pPr>
            <a:r>
              <a:rPr lang="lv-LV" sz="2000" b="1" dirty="0"/>
              <a:t>Kurš teica, ka mācītāja dzīve ir ērta? Evaņģēlija kalpiem ir liela atbildība, un viņu centieni nav bez briesmām.</a:t>
            </a:r>
            <a:endParaRPr lang="es-ES" sz="2000" b="1" dirty="0"/>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a:extLst>
              <a:ext uri="{28A0092B-C50C-407E-A947-70E740481C1C}">
                <a14:useLocalDpi xmlns:a14="http://schemas.microsoft.com/office/drawing/2010/main"/>
              </a:ext>
            </a:extLst>
          </a:blip>
          <a:srcRect l="6771" r="13285"/>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008210" y="35251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005480" y="5805331"/>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7015827" y="4666990"/>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7478760" y="5170258"/>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478760" y="4396045"/>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478760" y="4030748"/>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7478760" y="5554474"/>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7478760" y="6318782"/>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5" y="2430639"/>
            <a:ext cx="8159240" cy="1015663"/>
          </a:xfrm>
          <a:prstGeom prst="rect">
            <a:avLst/>
          </a:prstGeom>
          <a:noFill/>
        </p:spPr>
        <p:txBody>
          <a:bodyPr wrap="square">
            <a:spAutoFit/>
          </a:bodyPr>
          <a:lstStyle/>
          <a:p>
            <a:pPr lvl="0">
              <a:spcBef>
                <a:spcPts val="600"/>
              </a:spcBef>
              <a:defRPr/>
            </a:pPr>
            <a:r>
              <a:rPr lang="lv-LV" sz="2000" b="1" dirty="0">
                <a:solidFill>
                  <a:prstClr val="black"/>
                </a:solidFill>
              </a:rPr>
              <a:t>Kad draudze sadarbojas ar saviem kalpiem un veic izšķirošas izmaiņas savā dzīvesveidā, tā kļūst par izlīguma elementu, kas sniedz mierinājumu un prieku visiem.</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4" y="1122589"/>
            <a:ext cx="8159239" cy="1015663"/>
          </a:xfrm>
          <a:prstGeom prst="rect">
            <a:avLst/>
          </a:prstGeom>
          <a:noFill/>
        </p:spPr>
        <p:txBody>
          <a:bodyPr wrap="square">
            <a:spAutoFit/>
          </a:bodyPr>
          <a:lstStyle/>
          <a:p>
            <a:pPr lvl="0">
              <a:spcBef>
                <a:spcPts val="600"/>
              </a:spcBef>
              <a:defRPr/>
            </a:pPr>
            <a:r>
              <a:rPr lang="lv-LV" sz="2000" b="1" dirty="0">
                <a:solidFill>
                  <a:prstClr val="black"/>
                </a:solidFill>
              </a:rPr>
              <a:t>Mīlestība pret bojā ejošām dvēselēm un maigā aprūpe, kas viņiem jāsniedz, lai uzturētu un stiprinātu tos, kas jau ir pieņēmuši evaņģēliju, ir tas, kas atšķir patiesus kalpotājus no plēsīgiem vilkiem.</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0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0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921168"/>
            <a:ext cx="10702413" cy="1015663"/>
          </a:xfrm>
          <a:prstGeom prst="rect">
            <a:avLst/>
          </a:prstGeom>
          <a:noFill/>
        </p:spPr>
        <p:txBody>
          <a:bodyPr wrap="square">
            <a:prstTxWarp prst="textTriangleInverted">
              <a:avLst/>
            </a:prstTxWarp>
            <a:spAutoFit/>
          </a:bodyPr>
          <a:lstStyle/>
          <a:p>
            <a:pPr algn="ctr"/>
            <a:r>
              <a:rPr lang="es-ES" sz="60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MĀCĪTĀJA DARBS</a:t>
            </a:r>
            <a:endParaRPr lang="es-ES"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Blur radius="44"/>
                    </a14:imgEffect>
                  </a14:imgLayer>
                </a14:imgProps>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es-ES" sz="4400" b="1" spc="600" dirty="0">
                <a:ln w="13462">
                  <a:noFill/>
                  <a:prstDash val="solid"/>
                </a:ln>
                <a:solidFill>
                  <a:schemeClr val="accent2">
                    <a:lumMod val="75000"/>
                  </a:schemeClr>
                </a:solidFill>
                <a:effectLst>
                  <a:outerShdw dist="25400" dir="2700000" algn="bl" rotWithShape="0">
                    <a:srgbClr val="FFFF00"/>
                  </a:outerShdw>
                </a:effectLst>
              </a:rPr>
              <a:t>KOMPETENTI </a:t>
            </a:r>
            <a:r>
              <a:rPr lang="lv-LV" sz="4400" b="1" spc="600" dirty="0">
                <a:ln w="13462">
                  <a:noFill/>
                  <a:prstDash val="solid"/>
                </a:ln>
                <a:solidFill>
                  <a:schemeClr val="accent2">
                    <a:lumMod val="75000"/>
                  </a:schemeClr>
                </a:solidFill>
                <a:effectLst>
                  <a:outerShdw dist="25400" dir="2700000" algn="bl" rotWithShape="0">
                    <a:srgbClr val="FFFF00"/>
                  </a:outerShdw>
                </a:effectLst>
              </a:rPr>
              <a:t>KALPOTĀJI</a:t>
            </a:r>
            <a:endParaRPr lang="es-ES" sz="4400" b="1" spc="600" dirty="0">
              <a:ln w="13462">
                <a:noFill/>
                <a:prstDash val="solid"/>
              </a:ln>
              <a:solidFill>
                <a:schemeClr val="accent2">
                  <a:lumMod val="75000"/>
                </a:schemeClr>
              </a:solidFill>
              <a:effectLst>
                <a:outerShdw dist="25400" dir="2700000" algn="bl" rotWithShape="0">
                  <a:srgbClr val="FFFF00"/>
                </a:outerShdw>
              </a:effectLst>
            </a:endParaRP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407635"/>
            <a:ext cx="6664717" cy="1323439"/>
          </a:xfrm>
          <a:prstGeom prst="rect">
            <a:avLst/>
          </a:prstGeom>
          <a:noFill/>
        </p:spPr>
        <p:txBody>
          <a:bodyPr wrap="square" rtlCol="0">
            <a:spAutoFit/>
          </a:bodyPr>
          <a:lstStyle/>
          <a:p>
            <a:pPr>
              <a:spcBef>
                <a:spcPts val="600"/>
              </a:spcBef>
            </a:pPr>
            <a:r>
              <a:rPr lang="lv-LV" sz="2000" b="1" dirty="0"/>
              <a:t>Ir lietas, kas laika gaitā daudz nemainās. Ieteikuma vēstules joprojām paver durvis tāpat kā pirmajā gadsimtā. Vai Pāvilam bija nepieciešama ieteikuma vēstule, lai Korintas draudze viņu pieņemtu? (2. Kor. 3:1)</a:t>
            </a:r>
            <a:endParaRPr lang="es-ES" sz="2000" b="1" dirty="0"/>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rgbClr val="7030A0"/>
                </a:solidFill>
                <a:latin typeface="Comic Sans MS" panose="030F0702030302020204" pitchFamily="66" charset="0"/>
              </a:rPr>
              <a:t>"Jūs esat mūsu vēstule, rakstīta mūsu sirdīs, zināma un lasāma visiem cilvēkiem." (2. Korintiešiem 3:2)</a:t>
            </a:r>
            <a:endParaRPr lang="es-ES" sz="1400" b="1" dirty="0">
              <a:solidFill>
                <a:srgbClr val="7030A0"/>
              </a:solidFill>
              <a:latin typeface="Comic Sans MS" panose="030F0702030302020204" pitchFamily="66" charset="0"/>
            </a:endParaRP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7" cstate="hqprint">
            <a:extLst>
              <a:ext uri="{28A0092B-C50C-407E-A947-70E740481C1C}">
                <a14:useLocalDpi xmlns:a14="http://schemas.microsoft.com/office/drawing/2010/main"/>
              </a:ext>
            </a:extLst>
          </a:blip>
          <a:stretch/>
        </p:blipFill>
        <p:spPr>
          <a:xfrm>
            <a:off x="7859486" y="4613159"/>
            <a:ext cx="4330056"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110669" y="4523827"/>
            <a:ext cx="5596416" cy="1015663"/>
          </a:xfrm>
          <a:prstGeom prst="rect">
            <a:avLst/>
          </a:prstGeom>
          <a:noFill/>
        </p:spPr>
        <p:txBody>
          <a:bodyPr wrap="square">
            <a:spAutoFit/>
          </a:bodyPr>
          <a:lstStyle/>
          <a:p>
            <a:pPr>
              <a:spcBef>
                <a:spcPts val="600"/>
              </a:spcBef>
            </a:pPr>
            <a:r>
              <a:rPr lang="lv-LV" sz="2000" b="1" dirty="0"/>
              <a:t>Pāvils un viņa palīgi bija "kompetenti jaunās derības kalpotāji" (2. Kor. 3:6). Brīnišķīgas derības, ko Gars ierakstījis sirdī mūžīgai dzīvei.</a:t>
            </a:r>
            <a:endParaRPr lang="es-ES" sz="2000" b="1" dirty="0"/>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8" cstate="hqprint">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27107" y="2917637"/>
            <a:ext cx="6652425" cy="1323439"/>
          </a:xfrm>
          <a:prstGeom prst="rect">
            <a:avLst/>
          </a:prstGeom>
          <a:noFill/>
        </p:spPr>
        <p:txBody>
          <a:bodyPr wrap="square">
            <a:spAutoFit/>
          </a:bodyPr>
          <a:lstStyle/>
          <a:p>
            <a:pPr lvl="0">
              <a:spcBef>
                <a:spcPts val="600"/>
              </a:spcBef>
              <a:defRPr/>
            </a:pPr>
            <a:r>
              <a:rPr lang="lv-LV" sz="2000" b="1" dirty="0">
                <a:solidFill>
                  <a:prstClr val="black"/>
                </a:solidFill>
              </a:rPr>
              <a:t>Viņam bija vislabākā ieteikuma vēstule, kāda vien pastāv -paši korintieši (2. Kor. 3:2). Viņu sirdis bija pārveidojusi Dieva žēlastība, pateicoties apustuļa un viņa līdzstrādnieku sludināšanai (2. Kor. 3:3).</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110670" y="5735580"/>
            <a:ext cx="5929022" cy="1015663"/>
          </a:xfrm>
          <a:prstGeom prst="rect">
            <a:avLst/>
          </a:prstGeom>
          <a:noFill/>
        </p:spPr>
        <p:txBody>
          <a:bodyPr wrap="square">
            <a:spAutoFit/>
          </a:bodyPr>
          <a:lstStyle/>
          <a:p>
            <a:pPr lvl="0">
              <a:spcBef>
                <a:spcPts val="600"/>
              </a:spcBef>
              <a:defRPr/>
            </a:pPr>
            <a:r>
              <a:rPr lang="lv-LV" sz="2000" b="1" dirty="0">
                <a:solidFill>
                  <a:prstClr val="black"/>
                </a:solidFill>
              </a:rPr>
              <a:t>Bet daži sekoja citai derībai, pestīšanas derībai ar akmenī rakstītās bauslības darbiem, kas viņiem liedza uztvert žēlastības godību (2. Kor. 3:7–9).</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radius="44"/>
                    </a14:imgEffect>
                  </a14:imgLayer>
                </a14:imgProps>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algn="ctr"/>
            <a:r>
              <a:rPr lang="es-ES" sz="4400" b="1">
                <a:ln w="10160">
                  <a:solidFill>
                    <a:schemeClr val="accent5"/>
                  </a:solidFill>
                  <a:prstDash val="solid"/>
                </a:ln>
                <a:solidFill>
                  <a:srgbClr val="FFFFFF"/>
                </a:solidFill>
                <a:effectLst>
                  <a:outerShdw blurRad="38100" dist="22860" dir="5400000" algn="tl" rotWithShape="0">
                    <a:srgbClr val="000000">
                      <a:alpha val="30000"/>
                    </a:srgbClr>
                  </a:outerShdw>
                </a:effectLst>
              </a:rPr>
              <a:t>KALPOŠANAS RISKI</a:t>
            </a:r>
            <a:endPar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52373"/>
            <a:ext cx="12192001" cy="646331"/>
          </a:xfrm>
          <a:prstGeom prst="rect">
            <a:avLst/>
          </a:prstGeom>
          <a:noFill/>
        </p:spPr>
        <p:txBody>
          <a:bodyPr wrap="square">
            <a:spAutoFit/>
          </a:bodyPr>
          <a:lstStyle/>
          <a:p>
            <a:pPr algn="ctr"/>
            <a:r>
              <a:rPr lang="lv-LV"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"Jo viss tas notiek jūsu dēļ, ka žēlastība vairodamies pie daudziem vairotu pateicību Dievam par godu."  (2. Korintiešiem 4:15)</a:t>
            </a:r>
            <a:endParaRPr lang="es-ES"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5BF062EA-A4C5-5B75-4FE1-221A9BE25931}"/>
              </a:ext>
            </a:extLst>
          </p:cNvPr>
          <p:cNvSpPr txBox="1"/>
          <p:nvPr/>
        </p:nvSpPr>
        <p:spPr>
          <a:xfrm>
            <a:off x="219074" y="1323975"/>
            <a:ext cx="6867525" cy="1631216"/>
          </a:xfrm>
          <a:prstGeom prst="rect">
            <a:avLst/>
          </a:prstGeom>
          <a:noFill/>
        </p:spPr>
        <p:txBody>
          <a:bodyPr wrap="square" rtlCol="0">
            <a:spAutoFit/>
          </a:bodyPr>
          <a:lstStyle/>
          <a:p>
            <a:pPr>
              <a:spcBef>
                <a:spcPts val="600"/>
              </a:spcBef>
            </a:pPr>
            <a:r>
              <a:rPr lang="lv-LV" sz="2000" b="1" dirty="0"/>
              <a:t>Pāvils saprata un izturēja kalpošanas riskus. Taču viņš zināja, ka šie riski ir tā vērti, un viņš tos uzņēmās mīlestības dēļ pret cilvēkiem, kuriem viņš deva iespēju iegūt pestīšanu (2. Kor. 4:15). Turklāt viņam tika garantēta dievišķa palīdzība (2. Kor. 4:7-9):</a:t>
            </a:r>
            <a:endParaRPr lang="es-ES" sz="2000" b="1" dirty="0"/>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2093745121"/>
              </p:ext>
            </p:extLst>
          </p:nvPr>
        </p:nvGraphicFramePr>
        <p:xfrm>
          <a:off x="342900" y="2951054"/>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729318"/>
            <a:ext cx="6867525" cy="707886"/>
          </a:xfrm>
          <a:prstGeom prst="rect">
            <a:avLst/>
          </a:prstGeom>
          <a:noFill/>
        </p:spPr>
        <p:txBody>
          <a:bodyPr wrap="square" rtlCol="0">
            <a:spAutoFit/>
          </a:bodyPr>
          <a:lstStyle/>
          <a:p>
            <a:pPr>
              <a:spcBef>
                <a:spcPts val="600"/>
              </a:spcBef>
            </a:pPr>
            <a:r>
              <a:rPr lang="lv-LV" sz="2000" b="1" dirty="0"/>
              <a:t>Evaņģēlijs tiek sludināts caur vājiem cilvēkiem, lai gods piederētu tikai Dievam.</a:t>
            </a:r>
            <a:endParaRPr lang="es-ES" sz="2000" b="1" dirty="0"/>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l="1144" t="218" r="6584" b="21536"/>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437204"/>
            <a:ext cx="6867525" cy="1015663"/>
          </a:xfrm>
          <a:prstGeom prst="rect">
            <a:avLst/>
          </a:prstGeom>
          <a:noFill/>
        </p:spPr>
        <p:txBody>
          <a:bodyPr wrap="square">
            <a:spAutoFit/>
          </a:bodyPr>
          <a:lstStyle/>
          <a:p>
            <a:pPr lvl="0">
              <a:spcBef>
                <a:spcPts val="600"/>
              </a:spcBef>
              <a:defRPr/>
            </a:pPr>
            <a:r>
              <a:rPr lang="lv-LV" sz="2000" b="1" dirty="0">
                <a:solidFill>
                  <a:prstClr val="black"/>
                </a:solidFill>
              </a:rPr>
              <a:t>Ciešanas ir “vieglas un īslaicīgas mokas”, salīdzinot ar “lielo un mūžīgo godības svaru”, ko mēs saņemsim augšāmcelšanās dienā </a:t>
            </a:r>
            <a:r>
              <a:rPr lang="es-ES" sz="2000" b="1" dirty="0">
                <a:solidFill>
                  <a:prstClr val="black"/>
                </a:solidFill>
              </a:rPr>
              <a:t>(2. Kor</a:t>
            </a:r>
            <a:r>
              <a:rPr lang="lv-LV" sz="2000" b="1" dirty="0">
                <a:solidFill>
                  <a:prstClr val="black"/>
                </a:solidFill>
              </a:rPr>
              <a:t>.</a:t>
            </a:r>
            <a:r>
              <a:rPr lang="es-ES" sz="2000" b="1" dirty="0">
                <a:solidFill>
                  <a:prstClr val="black"/>
                </a:solidFill>
              </a:rPr>
              <a:t> 4:14-18).</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650144"/>
            <a:ext cx="10702413" cy="2180303"/>
          </a:xfrm>
          <a:prstGeom prst="rect">
            <a:avLst/>
          </a:prstGeom>
          <a:noFill/>
        </p:spPr>
        <p:txBody>
          <a:bodyPr wrap="square">
            <a:prstTxWarp prst="textTriangleInverted">
              <a:avLst/>
            </a:prstTxWarp>
            <a:spAutoFit/>
          </a:bodyPr>
          <a:lstStyle/>
          <a:p>
            <a:pPr algn="ctr"/>
            <a:r>
              <a:rPr lang="lv-LV" sz="6000" b="1" dirty="0">
                <a:ln w="9525">
                  <a:solidFill>
                    <a:schemeClr val="bg1"/>
                  </a:solidFill>
                  <a:prstDash val="solid"/>
                </a:ln>
                <a:solidFill>
                  <a:srgbClr val="C00000"/>
                </a:solidFill>
                <a:effectLst>
                  <a:outerShdw blurRad="12700" dist="38100" dir="2700000" algn="tl" rotWithShape="0">
                    <a:srgbClr val="FFC000"/>
                  </a:outerShdw>
                </a:effectLst>
              </a:rPr>
              <a:t>LOCEKĻU </a:t>
            </a:r>
            <a:r>
              <a:rPr lang="es-ES" sz="6000" b="1" dirty="0">
                <a:ln w="9525">
                  <a:solidFill>
                    <a:schemeClr val="bg1"/>
                  </a:solidFill>
                  <a:prstDash val="solid"/>
                </a:ln>
                <a:solidFill>
                  <a:srgbClr val="C00000"/>
                </a:solidFill>
                <a:effectLst>
                  <a:outerShdw blurRad="12700" dist="38100" dir="2700000" algn="tl" rotWithShape="0">
                    <a:srgbClr val="FFC000"/>
                  </a:outerShdw>
                </a:effectLst>
              </a:rPr>
              <a:t> PIENĀKUMI</a:t>
            </a: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radius="40"/>
                    </a14:imgEffect>
                  </a14:imgLayer>
                </a14:imgProps>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dirty="0">
                <a:ln/>
                <a:solidFill>
                  <a:schemeClr val="accent3"/>
                </a:solidFill>
              </a:rPr>
              <a:t>SAL</a:t>
            </a:r>
            <a:r>
              <a:rPr lang="lv-LV" sz="4400" b="1" dirty="0">
                <a:ln/>
                <a:solidFill>
                  <a:schemeClr val="accent3"/>
                </a:solidFill>
              </a:rPr>
              <a:t>ĪDZ</a:t>
            </a:r>
            <a:r>
              <a:rPr lang="es-ES" sz="4400" b="1" dirty="0">
                <a:ln/>
                <a:solidFill>
                  <a:schemeClr val="accent3"/>
                </a:solidFill>
              </a:rPr>
              <a:t>INĀŠAN</a:t>
            </a:r>
            <a:r>
              <a:rPr lang="lv-LV" sz="4400" b="1" dirty="0">
                <a:ln/>
                <a:solidFill>
                  <a:schemeClr val="accent3"/>
                </a:solidFill>
              </a:rPr>
              <a:t>A</a:t>
            </a:r>
            <a:r>
              <a:rPr lang="es-ES" sz="4400" b="1" dirty="0">
                <a:ln/>
                <a:solidFill>
                  <a:schemeClr val="accent3"/>
                </a:solidFill>
              </a:rPr>
              <a:t>S  VĒSTNEŠI</a:t>
            </a:r>
          </a:p>
        </p:txBody>
      </p:sp>
      <p:sp>
        <p:nvSpPr>
          <p:cNvPr id="4" name="CuadroTexto 3">
            <a:extLst>
              <a:ext uri="{FF2B5EF4-FFF2-40B4-BE49-F238E27FC236}">
                <a16:creationId xmlns:a16="http://schemas.microsoft.com/office/drawing/2014/main" id="{2C9D5BE0-AAA6-2110-E733-F8AD1CF822F4}"/>
              </a:ext>
            </a:extLst>
          </p:cNvPr>
          <p:cNvSpPr txBox="1"/>
          <p:nvPr/>
        </p:nvSpPr>
        <p:spPr>
          <a:xfrm>
            <a:off x="304798" y="548356"/>
            <a:ext cx="11342372" cy="707886"/>
          </a:xfrm>
          <a:prstGeom prst="rect">
            <a:avLst/>
          </a:prstGeom>
          <a:noFill/>
        </p:spPr>
        <p:txBody>
          <a:bodyPr wrap="square">
            <a:spAutoFit/>
          </a:bodyPr>
          <a:lstStyle/>
          <a:p>
            <a:pPr algn="ctr"/>
            <a:r>
              <a:rPr lang="es-ES" sz="2000" b="1" dirty="0">
                <a:solidFill>
                  <a:schemeClr val="accent6">
                    <a:lumMod val="50000"/>
                  </a:schemeClr>
                </a:solidFill>
                <a:latin typeface="Comic Sans MS" panose="030F0702030302020204" pitchFamily="66" charset="0"/>
              </a:rPr>
              <a:t>"Bet viss tas ir no Dieva, kas mūs ir salīdzinājis ar Sevi pašu caur Jēzu Kristu un mums devis salīdzināšanas kalpošanu" (2. Korintiešiem 5:18)</a:t>
            </a:r>
            <a:endParaRPr lang="es-ES" sz="1600" b="1" dirty="0">
              <a:solidFill>
                <a:schemeClr val="accent6">
                  <a:lumMod val="50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C9FA4104-CB7F-5A55-C4E8-825A5E565EA9}"/>
              </a:ext>
            </a:extLst>
          </p:cNvPr>
          <p:cNvSpPr txBox="1"/>
          <p:nvPr/>
        </p:nvSpPr>
        <p:spPr>
          <a:xfrm>
            <a:off x="2510564" y="1434881"/>
            <a:ext cx="7170871" cy="1015663"/>
          </a:xfrm>
          <a:prstGeom prst="rect">
            <a:avLst/>
          </a:prstGeom>
          <a:noFill/>
        </p:spPr>
        <p:txBody>
          <a:bodyPr wrap="square" rtlCol="0">
            <a:spAutoFit/>
          </a:bodyPr>
          <a:lstStyle/>
          <a:p>
            <a:pPr>
              <a:spcBef>
                <a:spcPts val="600"/>
              </a:spcBef>
            </a:pPr>
            <a:r>
              <a:rPr lang="lv-LV" sz="2000" b="1" dirty="0"/>
              <a:t>Virzītājspēks, kam vajadzētu vadīt draudzes (un katra locekļa) dzīvi, ir šāds: "Kristus mīlestība mūs spiež" (2. Kor. 5:14). No kā sastāv šī mīlestība un uz ko tā mūs spiež?</a:t>
            </a:r>
            <a:endParaRPr lang="es-ES" sz="2000" b="1" dirty="0"/>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3129384020"/>
              </p:ext>
            </p:extLst>
          </p:nvPr>
        </p:nvGraphicFramePr>
        <p:xfrm>
          <a:off x="2510564" y="2605431"/>
          <a:ext cx="7227571" cy="26752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453864" y="5435548"/>
            <a:ext cx="7227571" cy="1323439"/>
          </a:xfrm>
          <a:prstGeom prst="rect">
            <a:avLst/>
          </a:prstGeom>
          <a:noFill/>
        </p:spPr>
        <p:txBody>
          <a:bodyPr wrap="square" rtlCol="0">
            <a:spAutoFit/>
          </a:bodyPr>
          <a:lstStyle/>
          <a:p>
            <a:pPr>
              <a:spcBef>
                <a:spcPts val="600"/>
              </a:spcBef>
            </a:pPr>
            <a:r>
              <a:rPr lang="lv-LV" sz="2000" b="1" dirty="0"/>
              <a:t>Kristus mīlestība tad mūs vada pie radikālām dzīves pārmaiņām. Dzīvojot Kristus mīlestībā, mēs arī dalāmies šajā mīlestībā ar citiem, mudinot viņus pieņemt cerības vēsti: "Samierinieties ar Dievu" (2. Kor. 5:20).</a:t>
            </a:r>
            <a:endParaRPr lang="es-ES" sz="2000" b="1" dirty="0"/>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hqprint">
            <a:extLst>
              <a:ext uri="{28A0092B-C50C-407E-A947-70E740481C1C}">
                <a14:useLocalDpi xmlns:a14="http://schemas.microsoft.com/office/drawing/2010/main"/>
              </a:ext>
            </a:extLst>
          </a:blip>
          <a:srcRect l="12500" r="12500"/>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10036629" y="4549231"/>
            <a:ext cx="1850572"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304798" y="4549232"/>
            <a:ext cx="1850572"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584775"/>
          </a:xfrm>
          <a:prstGeom prst="rect">
            <a:avLst/>
          </a:prstGeom>
          <a:noFill/>
        </p:spPr>
        <p:txBody>
          <a:bodyPr wrap="square">
            <a:spAutoFit/>
          </a:bodyPr>
          <a:lstStyle/>
          <a:p>
            <a:pPr algn="ctr"/>
            <a:r>
              <a:rPr lang="es-ES"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AICINĀJUMS </a:t>
            </a:r>
            <a:r>
              <a:rPr lang="lv-LV"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 </a:t>
            </a:r>
            <a:r>
              <a:rPr lang="es-ES"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UZ</a:t>
            </a:r>
            <a:r>
              <a:rPr lang="lv-LV"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 </a:t>
            </a:r>
            <a:r>
              <a:rPr lang="es-ES"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 SVĒTUMU</a:t>
            </a:r>
          </a:p>
        </p:txBody>
      </p:sp>
      <p:sp>
        <p:nvSpPr>
          <p:cNvPr id="4" name="CuadroTexto 3">
            <a:extLst>
              <a:ext uri="{FF2B5EF4-FFF2-40B4-BE49-F238E27FC236}">
                <a16:creationId xmlns:a16="http://schemas.microsoft.com/office/drawing/2014/main" id="{C342F99C-02E3-EDE9-E014-12DB33F9F14E}"/>
              </a:ext>
            </a:extLst>
          </p:cNvPr>
          <p:cNvSpPr txBox="1"/>
          <p:nvPr/>
        </p:nvSpPr>
        <p:spPr>
          <a:xfrm>
            <a:off x="5954631" y="62924"/>
            <a:ext cx="6096000" cy="1323439"/>
          </a:xfrm>
          <a:prstGeom prst="rect">
            <a:avLst/>
          </a:prstGeom>
          <a:noFill/>
        </p:spPr>
        <p:txBody>
          <a:bodyPr wrap="square">
            <a:spAutoFit/>
          </a:bodyPr>
          <a:lstStyle/>
          <a:p>
            <a:pPr algn="ctr"/>
            <a:r>
              <a:rPr lang="lv-LV" sz="2000" b="1" dirty="0">
                <a:solidFill>
                  <a:schemeClr val="accent3">
                    <a:lumMod val="50000"/>
                  </a:schemeClr>
                </a:solidFill>
                <a:latin typeface="Comic Sans MS" panose="030F0702030302020204" pitchFamily="66" charset="0"/>
              </a:rPr>
              <a:t>"Kad nu mums ir tādas apsolīšanas, tad, mīļie, lai paši šķīstamies no visas apgānīšanas pie miesas un pie gara un lai topam pilnīgi svēti Dieva bijībā." (2. Korintiešiem 7:1)</a:t>
            </a:r>
            <a:endParaRPr lang="es-ES" sz="1600" b="1" dirty="0">
              <a:solidFill>
                <a:schemeClr val="accent3">
                  <a:lumMod val="50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22924D3-63D2-C4E5-4D9F-D61930BF80A4}"/>
              </a:ext>
            </a:extLst>
          </p:cNvPr>
          <p:cNvSpPr txBox="1"/>
          <p:nvPr/>
        </p:nvSpPr>
        <p:spPr>
          <a:xfrm>
            <a:off x="257174" y="2872712"/>
            <a:ext cx="6638925" cy="707886"/>
          </a:xfrm>
          <a:prstGeom prst="rect">
            <a:avLst/>
          </a:prstGeom>
          <a:noFill/>
        </p:spPr>
        <p:txBody>
          <a:bodyPr wrap="square" rtlCol="0">
            <a:spAutoFit/>
          </a:bodyPr>
          <a:lstStyle/>
          <a:p>
            <a:pPr>
              <a:spcBef>
                <a:spcPts val="600"/>
              </a:spcBef>
            </a:pPr>
            <a:r>
              <a:rPr lang="lv-LV" sz="2000" b="1" dirty="0"/>
              <a:t>Aicinājums uz svētumu ietekmē gan mācītāju, gan draudzes locekļu ikdienas dzīvi:</a:t>
            </a:r>
            <a:endParaRPr lang="es-ES" sz="2000" b="1" dirty="0"/>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3951826242"/>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6237514" y="1425214"/>
            <a:ext cx="5954487" cy="1015663"/>
          </a:xfrm>
          <a:prstGeom prst="rect">
            <a:avLst/>
          </a:prstGeom>
          <a:noFill/>
        </p:spPr>
        <p:txBody>
          <a:bodyPr wrap="square" rtlCol="0">
            <a:spAutoFit/>
          </a:bodyPr>
          <a:lstStyle/>
          <a:p>
            <a:pPr>
              <a:spcBef>
                <a:spcPts val="600"/>
              </a:spcBef>
            </a:pPr>
            <a:r>
              <a:rPr lang="es-ES" sz="2000" b="1" dirty="0"/>
              <a:t>Apvienojot dažādus Vecās Derības </a:t>
            </a:r>
            <a:r>
              <a:rPr lang="lv-LV" sz="2000" b="1" dirty="0" err="1"/>
              <a:t>rakstvietas</a:t>
            </a:r>
            <a:r>
              <a:rPr lang="es-ES" sz="2000" b="1" dirty="0"/>
              <a:t>, Pāvils apkopo aicinājumu uz svētumu un tā sek</a:t>
            </a:r>
            <a:r>
              <a:rPr lang="lv-LV" sz="2000" b="1" dirty="0" err="1"/>
              <a:t>as</a:t>
            </a:r>
            <a:r>
              <a:rPr lang="es-ES" sz="2000" b="1" dirty="0"/>
              <a:t> (2. Kor</a:t>
            </a:r>
            <a:r>
              <a:rPr lang="lv-LV" sz="2000" b="1" dirty="0"/>
              <a:t>.</a:t>
            </a:r>
            <a:r>
              <a:rPr lang="es-ES" sz="2000" b="1" dirty="0"/>
              <a:t> 6:16-18):</a:t>
            </a:r>
          </a:p>
        </p:txBody>
      </p:sp>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7" name="Diagrama 8">
            <a:extLst>
              <a:ext uri="{FF2B5EF4-FFF2-40B4-BE49-F238E27FC236}">
                <a16:creationId xmlns:a16="http://schemas.microsoft.com/office/drawing/2014/main" id="{28199161-59EC-969A-11F3-EB65C5C2D467}"/>
              </a:ext>
            </a:extLst>
          </p:cNvPr>
          <p:cNvGraphicFramePr/>
          <p:nvPr>
            <p:extLst>
              <p:ext uri="{D42A27DB-BD31-4B8C-83A1-F6EECF244321}">
                <p14:modId xmlns:p14="http://schemas.microsoft.com/office/powerpoint/2010/main" val="2764998608"/>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7">
                                            <p:graphicEl>
                                              <a:dgm id="{8CA31D7B-4932-4101-A40D-C4E41FBF3C33}"/>
                                            </p:graphicEl>
                                          </p:spTgt>
                                        </p:tgtEl>
                                        <p:attrNameLst>
                                          <p:attrName>style.visibility</p:attrName>
                                        </p:attrNameLst>
                                      </p:cBhvr>
                                      <p:to>
                                        <p:strVal val="visible"/>
                                      </p:to>
                                    </p:set>
                                    <p:anim calcmode="lin" valueType="num">
                                      <p:cBhvr>
                                        <p:cTn id="92" dur="500" fill="hold"/>
                                        <p:tgtEl>
                                          <p:spTgt spid="7">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7">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7">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7">
                                            <p:graphicEl>
                                              <a:dgm id="{D3C5EB24-6716-41F9-9F42-5D67B9A5DE8D}"/>
                                            </p:graphicEl>
                                          </p:spTgt>
                                        </p:tgtEl>
                                        <p:attrNameLst>
                                          <p:attrName>style.visibility</p:attrName>
                                        </p:attrNameLst>
                                      </p:cBhvr>
                                      <p:to>
                                        <p:strVal val="visible"/>
                                      </p:to>
                                    </p:set>
                                    <p:animEffect transition="in" filter="wipe(up)">
                                      <p:cBhvr>
                                        <p:cTn id="98" dur="500"/>
                                        <p:tgtEl>
                                          <p:spTgt spid="7">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7">
                                            <p:graphicEl>
                                              <a:dgm id="{10D1A03A-6952-4C5D-9531-7BD8145E38A2}"/>
                                            </p:graphicEl>
                                          </p:spTgt>
                                        </p:tgtEl>
                                        <p:attrNameLst>
                                          <p:attrName>style.visibility</p:attrName>
                                        </p:attrNameLst>
                                      </p:cBhvr>
                                      <p:to>
                                        <p:strVal val="visible"/>
                                      </p:to>
                                    </p:set>
                                    <p:anim calcmode="lin" valueType="num">
                                      <p:cBhvr>
                                        <p:cTn id="103" dur="500" fill="hold"/>
                                        <p:tgtEl>
                                          <p:spTgt spid="7">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7">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7">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7">
                                            <p:graphicEl>
                                              <a:dgm id="{0B77B9BE-14BF-4E81-B518-2EB7008C0C27}"/>
                                            </p:graphicEl>
                                          </p:spTgt>
                                        </p:tgtEl>
                                        <p:attrNameLst>
                                          <p:attrName>style.visibility</p:attrName>
                                        </p:attrNameLst>
                                      </p:cBhvr>
                                      <p:to>
                                        <p:strVal val="visible"/>
                                      </p:to>
                                    </p:set>
                                    <p:animEffect transition="in" filter="wipe(up)">
                                      <p:cBhvr>
                                        <p:cTn id="109" dur="500"/>
                                        <p:tgtEl>
                                          <p:spTgt spid="7">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7" grpId="0" uiExpand="1">
        <p:bldSub>
          <a:bldDgm bld="one"/>
        </p:bldSub>
      </p:bldGraphic>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1166</Words>
  <Application>Microsoft Office PowerPoint</Application>
  <PresentationFormat>Panorámica</PresentationFormat>
  <Paragraphs>81</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Aptos Display</vt:lpstr>
      <vt:lpstr>Comic Sans MS</vt:lpstr>
      <vt:lpstr>Aptos</vt:lpstr>
      <vt:lpstr>Constantia</vt:lpstr>
      <vt:lpstr>Arial</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109</cp:revision>
  <dcterms:created xsi:type="dcterms:W3CDTF">2026-07-25T16:44:22Z</dcterms:created>
  <dcterms:modified xsi:type="dcterms:W3CDTF">2026-08-09T17:37:06Z</dcterms:modified>
</cp:coreProperties>
</file>