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4"/>
  </p:notesMasterIdLst>
  <p:sldIdLst>
    <p:sldId id="256" r:id="rId2"/>
    <p:sldId id="268" r:id="rId3"/>
    <p:sldId id="258" r:id="rId4"/>
    <p:sldId id="259" r:id="rId5"/>
    <p:sldId id="275" r:id="rId6"/>
    <p:sldId id="277" r:id="rId7"/>
    <p:sldId id="273" r:id="rId8"/>
    <p:sldId id="263" r:id="rId9"/>
    <p:sldId id="278" r:id="rId10"/>
    <p:sldId id="274" r:id="rId11"/>
    <p:sldId id="270" r:id="rId12"/>
    <p:sldId id="271" r:id="rId13"/>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g"/><Relationship Id="rId4" Type="http://schemas.openxmlformats.org/officeDocument/2006/relationships/image" Target="../media/image39.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g"/><Relationship Id="rId4" Type="http://schemas.openxmlformats.org/officeDocument/2006/relationships/image" Target="../media/image39.jp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 qsCatId="3D" csTypeId="urn:microsoft.com/office/officeart/2005/8/colors/accent2_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b="1"/>
          </a:pPr>
          <a:r>
            <a:rPr lang="lv-LV" sz="2000" b="1" dirty="0">
              <a:solidFill>
                <a:srgbClr val="745E00"/>
              </a:solidFill>
            </a:rPr>
            <a:t>Būdams bagāts, Viņš kļuva nabags</a:t>
          </a:r>
          <a:br>
            <a:rPr lang="es-ES" sz="2000" b="1" dirty="0">
              <a:solidFill>
                <a:srgbClr val="745E00"/>
              </a:solidFill>
            </a:rPr>
          </a:br>
          <a:r>
            <a:rPr lang="lv-LV" sz="2000" b="1" dirty="0">
              <a:solidFill>
                <a:srgbClr val="745E00"/>
              </a:solidFill>
            </a:rPr>
            <a:t>(2. Korintiešiem 8:9)</a:t>
          </a:r>
          <a:endParaRPr lang="es-ES" sz="2000" dirty="0">
            <a:solidFill>
              <a:srgbClr val="745E00"/>
            </a:solidFill>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defRPr b="1"/>
          </a:pPr>
          <a:r>
            <a:rPr lang="lv-LV" sz="2000" b="1" dirty="0">
              <a:solidFill>
                <a:srgbClr val="208438"/>
              </a:solidFill>
            </a:rPr>
            <a:t>Viņš pameta Debesis, lai dzīvotu uz zemes</a:t>
          </a:r>
          <a:endParaRPr lang="es-ES" sz="2000" dirty="0">
            <a:solidFill>
              <a:srgbClr val="208438"/>
            </a:solidFill>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defRPr b="1"/>
          </a:pPr>
          <a:r>
            <a:rPr lang="lv-LV" sz="2000" b="1" dirty="0">
              <a:solidFill>
                <a:schemeClr val="tx2">
                  <a:lumMod val="75000"/>
                </a:schemeClr>
              </a:solidFill>
            </a:rPr>
            <a:t>Viņš pārstāja valdīt Visumu, lai kļūtu par galdnieku</a:t>
          </a:r>
          <a:endParaRPr lang="es-ES" sz="2000" dirty="0">
            <a:solidFill>
              <a:schemeClr val="tx2">
                <a:lumMod val="75000"/>
              </a:schemeClr>
            </a:solidFill>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defRPr b="1"/>
          </a:pPr>
          <a:r>
            <a:rPr lang="lv-LV" sz="2000" b="1" dirty="0">
              <a:solidFill>
                <a:srgbClr val="1C97A8"/>
              </a:solidFill>
            </a:rPr>
            <a:t>Viņš pameta drošu dzīves vietu, lai dzīvotu ienaidnieka teritorijā</a:t>
          </a:r>
          <a:endParaRPr lang="es-ES" sz="2000" dirty="0">
            <a:solidFill>
              <a:srgbClr val="1C97A8"/>
            </a:solidFill>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defRPr b="1"/>
          </a:pPr>
          <a:r>
            <a:rPr lang="lv-LV" sz="2000" b="1" dirty="0">
              <a:solidFill>
                <a:schemeClr val="accent5">
                  <a:lumMod val="75000"/>
                </a:schemeClr>
              </a:solidFill>
            </a:rPr>
            <a:t>Viņš apmainīja karalisko kroni pret ērkšķu kroni</a:t>
          </a:r>
          <a:endParaRPr lang="es-ES" sz="2000" dirty="0">
            <a:solidFill>
              <a:schemeClr val="accent5">
                <a:lumMod val="75000"/>
              </a:schemeClr>
            </a:solidFill>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custLinFactNeighborX="3025" custLinFactNeighborY="-23584"/>
      <dgm:spPr>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custLinFactNeighborX="10410" custLinFactNeighborY="-24894"/>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ScaleY="230677" custLinFactNeighborX="-557" custLinFactNeighborY="-924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custLinFactNeighborX="320" custLinFactNeighborY="-19942"/>
      <dgm:spPr>
        <a:blipFill dpi="0" rotWithShape="1">
          <a:blip xmlns:r="http://schemas.openxmlformats.org/officeDocument/2006/relationships" r:embed="rId5" cstate="hqprint">
            <a:extLst>
              <a:ext uri="{28A0092B-C50C-407E-A947-70E740481C1C}">
                <a14:useLocalDpi xmlns:a14="http://schemas.microsoft.com/office/drawing/2010/main"/>
              </a:ext>
            </a:extLst>
          </a:blip>
          <a:srcRect/>
          <a:stretch>
            <a:fillRect t="-5334" b="-5334"/>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custLinFactNeighborX="42225" custLinFactNeighborY="-28027"/>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X="-557" custLinFactNeighborY="-8298">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 qsCatId="3D" csTypeId="urn:microsoft.com/office/officeart/2005/8/colors/colorful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Pateicīb</a:t>
          </a:r>
          <a:r>
            <a:rPr lang="lv-LV" sz="2000" b="1" dirty="0">
              <a:effectLst>
                <a:outerShdw blurRad="38100" dist="38100" dir="2700000" algn="tl">
                  <a:srgbClr val="000000">
                    <a:alpha val="43137"/>
                  </a:srgbClr>
                </a:outerShdw>
              </a:effectLst>
            </a:rPr>
            <a:t>u</a:t>
          </a:r>
          <a:r>
            <a:rPr lang="es-ES" sz="2000" b="1" dirty="0">
              <a:effectLst>
                <a:outerShdw blurRad="38100" dist="38100" dir="2700000" algn="tl">
                  <a:srgbClr val="000000">
                    <a:alpha val="43137"/>
                  </a:srgbClr>
                </a:outerShdw>
              </a:effectLst>
            </a:rPr>
            <a:t> par Dieva žēlastību (2. Kor</a:t>
          </a:r>
          <a:r>
            <a:rPr lang="lv-LV" sz="2000" b="1" dirty="0">
              <a:effectLst>
                <a:outerShdw blurRad="38100" dist="38100" dir="2700000" algn="tl">
                  <a:srgbClr val="000000">
                    <a:alpha val="43137"/>
                  </a:srgbClr>
                </a:outerShdw>
              </a:effectLst>
            </a:rPr>
            <a:t>.</a:t>
          </a:r>
          <a:r>
            <a:rPr lang="es-ES" sz="2000" b="1" dirty="0">
              <a:effectLst>
                <a:outerShdw blurRad="38100" dist="38100" dir="2700000" algn="tl">
                  <a:srgbClr val="000000">
                    <a:alpha val="43137"/>
                  </a:srgbClr>
                </a:outerShdw>
              </a:effectLst>
            </a:rPr>
            <a:t> 9:15)</a:t>
          </a:r>
          <a:endParaRPr lang="es-ES" sz="2000" dirty="0">
            <a:effectLst>
              <a:outerShdw blurRad="38100" dist="38100" dir="2700000" algn="tl">
                <a:srgbClr val="000000">
                  <a:alpha val="43137"/>
                </a:srgbClr>
              </a:outerShdw>
            </a:effectLst>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r>
            <a:rPr lang="lv-LV" sz="2000" b="1" dirty="0"/>
            <a:t>Jēzus atdeva visu mūsu labā. Mūsu pateicība izpaužas vēlmē pilnībā veltīt sevi Viņam</a:t>
          </a:r>
          <a:endParaRPr lang="es-ES" sz="2000" dirty="0"/>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Vēlm</a:t>
          </a:r>
          <a:r>
            <a:rPr lang="lv-LV" sz="2000" b="1" dirty="0">
              <a:effectLst>
                <a:outerShdw blurRad="38100" dist="38100" dir="2700000" algn="tl">
                  <a:srgbClr val="000000">
                    <a:alpha val="43137"/>
                  </a:srgbClr>
                </a:outerShdw>
              </a:effectLst>
            </a:rPr>
            <a:t>i</a:t>
          </a:r>
          <a:r>
            <a:rPr lang="es-ES" sz="2000" b="1" dirty="0">
              <a:effectLst>
                <a:outerShdw blurRad="38100" dist="38100" dir="2700000" algn="tl">
                  <a:srgbClr val="000000">
                    <a:alpha val="43137"/>
                  </a:srgbClr>
                </a:outerShdw>
              </a:effectLst>
            </a:rPr>
            <a:t> dalīties </a:t>
          </a:r>
          <a:r>
            <a:rPr lang="lv-LV" sz="2000" b="1" dirty="0">
              <a:effectLst>
                <a:outerShdw blurRad="38100" dist="38100" dir="2700000" algn="tl">
                  <a:srgbClr val="000000">
                    <a:alpha val="43137"/>
                  </a:srgbClr>
                </a:outerShdw>
              </a:effectLst>
            </a:rPr>
            <a:t>ar </a:t>
          </a:r>
          <a:r>
            <a:rPr lang="es-ES" sz="2000" b="1" dirty="0">
              <a:effectLst>
                <a:outerShdw blurRad="38100" dist="38100" dir="2700000" algn="tl">
                  <a:srgbClr val="000000">
                    <a:alpha val="43137"/>
                  </a:srgbClr>
                </a:outerShdw>
              </a:effectLst>
            </a:rPr>
            <a:t>Dieva svētībā</a:t>
          </a:r>
          <a:r>
            <a:rPr lang="lv-LV" sz="2000" b="1" dirty="0">
              <a:effectLst>
                <a:outerShdw blurRad="38100" dist="38100" dir="2700000" algn="tl">
                  <a:srgbClr val="000000">
                    <a:alpha val="43137"/>
                  </a:srgbClr>
                </a:outerShdw>
              </a:effectLst>
            </a:rPr>
            <a:t>m</a:t>
          </a:r>
          <a:r>
            <a:rPr lang="es-ES" sz="2000" b="1" dirty="0">
              <a:effectLst>
                <a:outerShdw blurRad="38100" dist="38100" dir="2700000" algn="tl">
                  <a:srgbClr val="000000">
                    <a:alpha val="43137"/>
                  </a:srgbClr>
                </a:outerShdw>
              </a:effectLst>
            </a:rPr>
            <a:t> (2. Kor</a:t>
          </a:r>
          <a:r>
            <a:rPr lang="lv-LV" sz="2000" b="1" dirty="0">
              <a:effectLst>
                <a:outerShdw blurRad="38100" dist="38100" dir="2700000" algn="tl">
                  <a:srgbClr val="000000">
                    <a:alpha val="43137"/>
                  </a:srgbClr>
                </a:outerShdw>
              </a:effectLst>
            </a:rPr>
            <a:t>.</a:t>
          </a:r>
          <a:r>
            <a:rPr lang="es-ES" sz="2000" b="1" dirty="0">
              <a:effectLst>
                <a:outerShdw blurRad="38100" dist="38100" dir="2700000" algn="tl">
                  <a:srgbClr val="000000">
                    <a:alpha val="43137"/>
                  </a:srgbClr>
                </a:outerShdw>
              </a:effectLst>
            </a:rPr>
            <a:t> 9:11a)</a:t>
          </a:r>
          <a:endParaRPr lang="es-ES" sz="2000" dirty="0">
            <a:effectLst>
              <a:outerShdw blurRad="38100" dist="38100" dir="2700000" algn="tl">
                <a:srgbClr val="000000">
                  <a:alpha val="43137"/>
                </a:srgbClr>
              </a:outerShdw>
            </a:effectLst>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r>
            <a:rPr lang="pt-BR" sz="2000" b="1" dirty="0"/>
            <a:t>Mēs dodam citiem, jo vispirms </a:t>
          </a:r>
          <a:r>
            <a:rPr lang="lv-LV" sz="2000" b="1" dirty="0"/>
            <a:t>esam </a:t>
          </a:r>
          <a:r>
            <a:rPr lang="pt-BR" sz="2000" b="1" dirty="0"/>
            <a:t>saņ</a:t>
          </a:r>
          <a:r>
            <a:rPr lang="lv-LV" sz="2000" b="1" dirty="0"/>
            <a:t>ē</a:t>
          </a:r>
          <a:r>
            <a:rPr lang="pt-BR" sz="2000" b="1" dirty="0"/>
            <a:t>m</a:t>
          </a:r>
          <a:r>
            <a:rPr lang="lv-LV" sz="2000" b="1" dirty="0" err="1"/>
            <a:t>uši</a:t>
          </a:r>
          <a:r>
            <a:rPr lang="pt-BR" sz="2000" b="1" dirty="0"/>
            <a:t> no Dieva</a:t>
          </a:r>
          <a:endParaRPr lang="es-ES" sz="2000" dirty="0"/>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fi-FI" sz="2000" b="1" dirty="0">
              <a:effectLst>
                <a:outerShdw blurRad="38100" dist="38100" dir="2700000" algn="tl">
                  <a:srgbClr val="000000">
                    <a:alpha val="43137"/>
                  </a:srgbClr>
                </a:outerShdw>
              </a:effectLst>
            </a:rPr>
            <a:t>Paties</a:t>
          </a:r>
          <a:r>
            <a:rPr lang="lv-LV" sz="2000" b="1" dirty="0">
              <a:effectLst>
                <a:outerShdw blurRad="38100" dist="38100" dir="2700000" algn="tl">
                  <a:srgbClr val="000000">
                    <a:alpha val="43137"/>
                  </a:srgbClr>
                </a:outerShdw>
              </a:effectLst>
            </a:rPr>
            <a:t>u</a:t>
          </a:r>
          <a:r>
            <a:rPr lang="fi-FI" sz="2000" b="1" dirty="0">
              <a:effectLst>
                <a:outerShdw blurRad="38100" dist="38100" dir="2700000" algn="tl">
                  <a:srgbClr val="000000">
                    <a:alpha val="43137"/>
                  </a:srgbClr>
                </a:outerShdw>
              </a:effectLst>
            </a:rPr>
            <a:t> mīlestīb</a:t>
          </a:r>
          <a:r>
            <a:rPr lang="lv-LV" sz="2000" b="1" dirty="0">
              <a:effectLst>
                <a:outerShdw blurRad="38100" dist="38100" dir="2700000" algn="tl">
                  <a:srgbClr val="000000">
                    <a:alpha val="43137"/>
                  </a:srgbClr>
                </a:outerShdw>
              </a:effectLst>
            </a:rPr>
            <a:t>u</a:t>
          </a:r>
          <a:br>
            <a:rPr lang="fi-FI" sz="2000" b="1" dirty="0">
              <a:effectLst>
                <a:outerShdw blurRad="38100" dist="38100" dir="2700000" algn="tl">
                  <a:srgbClr val="000000">
                    <a:alpha val="43137"/>
                  </a:srgbClr>
                </a:outerShdw>
              </a:effectLst>
            </a:rPr>
          </a:br>
          <a:r>
            <a:rPr lang="fi-FI" sz="2000" b="1" dirty="0">
              <a:effectLst>
                <a:outerShdw blurRad="38100" dist="38100" dir="2700000" algn="tl">
                  <a:srgbClr val="000000">
                    <a:alpha val="43137"/>
                  </a:srgbClr>
                </a:outerShdw>
              </a:effectLst>
            </a:rPr>
            <a:t>(2. Kor</a:t>
          </a:r>
          <a:r>
            <a:rPr lang="lv-LV" sz="2000" b="1" dirty="0">
              <a:effectLst>
                <a:outerShdw blurRad="38100" dist="38100" dir="2700000" algn="tl">
                  <a:srgbClr val="000000">
                    <a:alpha val="43137"/>
                  </a:srgbClr>
                </a:outerShdw>
              </a:effectLst>
            </a:rPr>
            <a:t>.</a:t>
          </a:r>
          <a:r>
            <a:rPr lang="fi-FI" sz="2000" b="1" dirty="0">
              <a:effectLst>
                <a:outerShdw blurRad="38100" dist="38100" dir="2700000" algn="tl">
                  <a:srgbClr val="000000">
                    <a:alpha val="43137"/>
                  </a:srgbClr>
                </a:outerShdw>
              </a:effectLst>
            </a:rPr>
            <a:t> 8:24)</a:t>
          </a:r>
          <a:endParaRPr lang="es-ES" sz="2000" dirty="0">
            <a:effectLst>
              <a:outerShdw blurRad="38100" dist="38100" dir="2700000" algn="tl">
                <a:srgbClr val="000000">
                  <a:alpha val="43137"/>
                </a:srgbClr>
              </a:outerShdw>
            </a:effectLst>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r>
            <a:rPr lang="de-DE" sz="2000" b="1" dirty="0" err="1"/>
            <a:t>Dāsnums</a:t>
          </a:r>
          <a:r>
            <a:rPr lang="de-DE" sz="2000" b="1" dirty="0"/>
            <a:t> </a:t>
          </a:r>
          <a:r>
            <a:rPr lang="de-DE" sz="2000" b="1" dirty="0" err="1"/>
            <a:t>ir</a:t>
          </a:r>
          <a:r>
            <a:rPr lang="de-DE" sz="2000" b="1" dirty="0"/>
            <a:t> </a:t>
          </a:r>
          <a:r>
            <a:rPr lang="de-DE" sz="2000" b="1" dirty="0" err="1"/>
            <a:t>pierādījums</a:t>
          </a:r>
          <a:r>
            <a:rPr lang="de-DE" sz="2000" b="1" dirty="0"/>
            <a:t> </a:t>
          </a:r>
          <a:r>
            <a:rPr lang="de-DE" sz="2000" b="1" dirty="0" err="1"/>
            <a:t>tam</a:t>
          </a:r>
          <a:r>
            <a:rPr lang="de-DE" sz="2000" b="1" dirty="0"/>
            <a:t>, </a:t>
          </a:r>
          <a:r>
            <a:rPr lang="de-DE" sz="2000" b="1" dirty="0" err="1"/>
            <a:t>ka</a:t>
          </a:r>
          <a:r>
            <a:rPr lang="de-DE" sz="2000" b="1" dirty="0"/>
            <a:t> </a:t>
          </a:r>
          <a:r>
            <a:rPr lang="de-DE" sz="2000" b="1" dirty="0" err="1"/>
            <a:t>mīlestība</a:t>
          </a:r>
          <a:r>
            <a:rPr lang="de-DE" sz="2000" b="1" dirty="0"/>
            <a:t> </a:t>
          </a:r>
          <a:r>
            <a:rPr lang="de-DE" sz="2000" b="1" dirty="0" err="1"/>
            <a:t>mājo</a:t>
          </a:r>
          <a:r>
            <a:rPr lang="de-DE" sz="2000" b="1" dirty="0"/>
            <a:t> </a:t>
          </a:r>
          <a:r>
            <a:rPr lang="de-DE" sz="2000" b="1" dirty="0" err="1"/>
            <a:t>mūsu</a:t>
          </a:r>
          <a:r>
            <a:rPr lang="de-DE" sz="2000" b="1" dirty="0"/>
            <a:t> </a:t>
          </a:r>
          <a:r>
            <a:rPr lang="de-DE" sz="2000" b="1" dirty="0" err="1"/>
            <a:t>sirdīs</a:t>
          </a:r>
          <a:endParaRPr lang="es-ES" sz="2000" dirty="0"/>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2">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custLinFactNeighborX="-13473" custLinFactNeighborY="-1223"/>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outerShdw>
              </a:effectLst>
              <a:latin typeface="Aptos" panose="02110004020202020204"/>
              <a:ea typeface="+mn-ea"/>
              <a:cs typeface="+mn-cs"/>
            </a:rPr>
            <a:t>Viņi lūdza privilēģiju palīdzēt citiem (2. Kor. 8:4)</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outerShdw>
              </a:effectLst>
              <a:latin typeface="Aptos" panose="02110004020202020204"/>
              <a:ea typeface="+mn-ea"/>
              <a:cs typeface="+mn-cs"/>
            </a:rPr>
            <a:t>Savā nabadzībā viņi </a:t>
          </a:r>
          <a:r>
            <a:rPr lang="de-DE" sz="2000" b="1" kern="1200" dirty="0" err="1">
              <a:solidFill>
                <a:prstClr val="white"/>
              </a:solidFill>
              <a:effectLst>
                <a:outerShdw blurRad="38100" dist="38100" dir="2700000" algn="tl">
                  <a:srgbClr val="000000"/>
                </a:outerShdw>
              </a:effectLst>
              <a:latin typeface="Aptos" panose="02110004020202020204"/>
              <a:ea typeface="+mn-ea"/>
              <a:cs typeface="+mn-cs"/>
            </a:rPr>
            <a:t>deva</a:t>
          </a:r>
          <a:r>
            <a:rPr lang="de-DE" sz="2000" b="1" kern="1200" dirty="0">
              <a:solidFill>
                <a:prstClr val="white"/>
              </a:solidFill>
              <a:effectLst>
                <a:outerShdw blurRad="38100" dist="38100" dir="2700000" algn="tl">
                  <a:srgbClr val="000000"/>
                </a:outerShdw>
              </a:effectLst>
              <a:latin typeface="Aptos" panose="02110004020202020204"/>
              <a:ea typeface="+mn-ea"/>
              <a:cs typeface="+mn-cs"/>
            </a:rPr>
            <a:t> </a:t>
          </a:r>
          <a:r>
            <a:rPr lang="de-DE" sz="2000" b="1" kern="1200" dirty="0" err="1">
              <a:solidFill>
                <a:prstClr val="white"/>
              </a:solidFill>
              <a:effectLst>
                <a:outerShdw blurRad="38100" dist="38100" dir="2700000" algn="tl">
                  <a:srgbClr val="000000"/>
                </a:outerShdw>
              </a:effectLst>
              <a:latin typeface="Aptos" panose="02110004020202020204"/>
              <a:ea typeface="+mn-ea"/>
              <a:cs typeface="+mn-cs"/>
            </a:rPr>
            <a:t>pāri</a:t>
          </a:r>
          <a:r>
            <a:rPr lang="de-DE" sz="2000" b="1" kern="1200" dirty="0">
              <a:solidFill>
                <a:prstClr val="white"/>
              </a:solidFill>
              <a:effectLst>
                <a:outerShdw blurRad="38100" dist="38100" dir="2700000" algn="tl">
                  <a:srgbClr val="000000"/>
                </a:outerShdw>
              </a:effectLst>
              <a:latin typeface="Aptos" panose="02110004020202020204"/>
              <a:ea typeface="+mn-ea"/>
              <a:cs typeface="+mn-cs"/>
            </a:rPr>
            <a:t> </a:t>
          </a:r>
          <a:r>
            <a:rPr lang="de-DE" sz="2000" b="1" kern="1200" dirty="0" err="1">
              <a:solidFill>
                <a:prstClr val="white"/>
              </a:solidFill>
              <a:effectLst>
                <a:outerShdw blurRad="38100" dist="38100" dir="2700000" algn="tl">
                  <a:srgbClr val="000000"/>
                </a:outerShdw>
              </a:effectLst>
              <a:latin typeface="Aptos" panose="02110004020202020204"/>
              <a:ea typeface="+mn-ea"/>
              <a:cs typeface="+mn-cs"/>
            </a:rPr>
            <a:t>savām</a:t>
          </a:r>
          <a:r>
            <a:rPr lang="de-DE" sz="2000" b="1" kern="1200" dirty="0">
              <a:solidFill>
                <a:prstClr val="white"/>
              </a:solidFill>
              <a:effectLst>
                <a:outerShdw blurRad="38100" dist="38100" dir="2700000" algn="tl">
                  <a:srgbClr val="000000"/>
                </a:outerShdw>
              </a:effectLst>
              <a:latin typeface="Aptos" panose="02110004020202020204"/>
              <a:ea typeface="+mn-ea"/>
              <a:cs typeface="+mn-cs"/>
            </a:rPr>
            <a:t> </a:t>
          </a:r>
          <a:r>
            <a:rPr lang="de-DE" sz="2000" b="1" kern="1200" dirty="0" err="1">
              <a:solidFill>
                <a:prstClr val="white"/>
              </a:solidFill>
              <a:effectLst>
                <a:outerShdw blurRad="38100" dist="38100" dir="2700000" algn="tl">
                  <a:srgbClr val="000000"/>
                </a:outerShdw>
              </a:effectLst>
              <a:latin typeface="Aptos" panose="02110004020202020204"/>
              <a:ea typeface="+mn-ea"/>
              <a:cs typeface="+mn-cs"/>
            </a:rPr>
            <a:t>spējām</a:t>
          </a:r>
          <a:r>
            <a:rPr lang="de-DE" sz="2000" b="1" kern="1200" dirty="0">
              <a:solidFill>
                <a:prstClr val="white"/>
              </a:solidFill>
              <a:effectLst>
                <a:outerShdw blurRad="38100" dist="38100" dir="2700000" algn="tl">
                  <a:srgbClr val="000000"/>
                </a:outerShdw>
              </a:effectLst>
              <a:latin typeface="Aptos" panose="02110004020202020204"/>
              <a:ea typeface="+mn-ea"/>
              <a:cs typeface="+mn-cs"/>
            </a:rPr>
            <a:t> </a:t>
          </a:r>
          <a:r>
            <a:rPr lang="lv-LV" sz="2000" b="1" kern="1200" dirty="0">
              <a:solidFill>
                <a:prstClr val="white"/>
              </a:solidFill>
              <a:effectLst>
                <a:outerShdw blurRad="38100" dist="38100" dir="2700000" algn="tl">
                  <a:srgbClr val="000000"/>
                </a:outerShdw>
              </a:effectLst>
              <a:latin typeface="Aptos" panose="02110004020202020204"/>
              <a:ea typeface="+mn-ea"/>
              <a:cs typeface="+mn-cs"/>
            </a:rPr>
            <a:t> (2. Kor. 8:2-3)</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 qsCatId="3D" csTypeId="urn:microsoft.com/office/officeart/2005/8/colors/colorful5" csCatId="colorful" phldr="1"/>
      <dgm:spPr/>
      <dgm:t>
        <a:bodyPr/>
        <a:lstStyle/>
        <a:p>
          <a:endParaRPr lang="es-ES"/>
        </a:p>
      </dgm:t>
    </dgm:pt>
    <dgm:pt modelId="{2CE89600-6642-451A-8D0C-428779AFB63D}">
      <dgm:prSet custT="1"/>
      <dgm:spPr/>
      <dgm:t>
        <a:bodyPr/>
        <a:lstStyle/>
        <a:p>
          <a:pPr algn="ctr"/>
          <a:r>
            <a:rPr lang="lv-LV" sz="2000" b="1" dirty="0">
              <a:effectLst>
                <a:outerShdw blurRad="38100" dist="38100" dir="2700000" algn="tl">
                  <a:srgbClr val="000000"/>
                </a:outerShdw>
              </a:effectLst>
            </a:rPr>
            <a:t>Viņi saņēma Jēzus žēlastību (2. Kor. 8:9)</a:t>
          </a:r>
          <a:endParaRPr lang="es-ES" sz="2000" dirty="0">
            <a:effectLst>
              <a:outerShdw blurRad="38100" dist="38100" dir="2700000" algn="tl">
                <a:srgbClr val="000000"/>
              </a:outerShdw>
            </a:effectLst>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r>
            <a:rPr lang="lv-LV" sz="2000" b="1" dirty="0">
              <a:effectLst>
                <a:outerShdw blurRad="38100" dist="38100" dir="2700000" algn="tl">
                  <a:srgbClr val="000000"/>
                </a:outerShdw>
              </a:effectLst>
            </a:rPr>
            <a:t>Viņi atdeva sevi Jēzum            (2. Kor. 8:5)</a:t>
          </a:r>
          <a:endParaRPr lang="es-ES" sz="2000" dirty="0">
            <a:effectLst>
              <a:outerShdw blurRad="38100" dist="38100" dir="2700000" algn="tl">
                <a:srgbClr val="000000"/>
              </a:outerShdw>
            </a:effectLst>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 qsCatId="3D" csTypeId="urn:microsoft.com/office/officeart/2005/8/colors/colorful1" csCatId="colorful" phldr="1"/>
      <dgm:spPr/>
      <dgm:t>
        <a:bodyPr/>
        <a:lstStyle/>
        <a:p>
          <a:endParaRPr lang="es-ES"/>
        </a:p>
      </dgm:t>
    </dgm:pt>
    <dgm:pt modelId="{6B4DD18F-E9A3-4C0E-8EC1-F2018E21F537}">
      <dgm:prSet custT="1"/>
      <dgm:spPr>
        <a:solidFill>
          <a:schemeClr val="accent2">
            <a:lumMod val="75000"/>
          </a:schemeClr>
        </a:solidFill>
      </dgm:spPr>
      <dgm:t>
        <a:bodyPr/>
        <a:lstStyle/>
        <a:p>
          <a:r>
            <a:rPr lang="lv-LV" sz="2000" b="1" dirty="0">
              <a:effectLst>
                <a:outerShdw blurRad="38100" dist="38100" dir="2700000" algn="tl">
                  <a:srgbClr val="000000"/>
                </a:outerShdw>
              </a:effectLst>
            </a:rPr>
            <a:t>a</a:t>
          </a:r>
          <a:r>
            <a:rPr lang="pt-BR" sz="2000" b="1" dirty="0">
              <a:effectLst>
                <a:outerShdw blurRad="38100" dist="38100" dir="2700000" algn="tl">
                  <a:srgbClr val="000000"/>
                </a:outerShdw>
              </a:effectLst>
            </a:rPr>
            <a:t>r prieku</a:t>
          </a:r>
          <a:br>
            <a:rPr lang="pt-BR" sz="2000" b="1" dirty="0">
              <a:effectLst>
                <a:outerShdw blurRad="38100" dist="38100" dir="2700000" algn="tl">
                  <a:srgbClr val="000000"/>
                </a:outerShdw>
              </a:effectLst>
            </a:rPr>
          </a:br>
          <a:r>
            <a:rPr lang="pt-BR" sz="2000" b="1" dirty="0">
              <a:effectLst>
                <a:outerShdw blurRad="38100" dist="38100" dir="2700000" algn="tl">
                  <a:srgbClr val="000000"/>
                </a:outerShdw>
              </a:effectLst>
            </a:rPr>
            <a:t>(2. Kor</a:t>
          </a:r>
          <a:r>
            <a:rPr lang="lv-LV" sz="2000" b="1" dirty="0">
              <a:effectLst>
                <a:outerShdw blurRad="38100" dist="38100" dir="2700000" algn="tl">
                  <a:srgbClr val="000000"/>
                </a:outerShdw>
              </a:effectLst>
            </a:rPr>
            <a:t>. </a:t>
          </a:r>
          <a:r>
            <a:rPr lang="pt-BR" sz="2000" b="1" dirty="0">
              <a:effectLst>
                <a:outerShdw blurRad="38100" dist="38100" dir="2700000" algn="tl">
                  <a:srgbClr val="000000"/>
                </a:outerShdw>
              </a:effectLst>
            </a:rPr>
            <a:t>8:2a)</a:t>
          </a:r>
          <a:endParaRPr lang="es-ES" sz="2000" dirty="0">
            <a:effectLst>
              <a:outerShdw blurRad="38100" dist="38100" dir="2700000" algn="tl">
                <a:srgbClr val="000000"/>
              </a:outerShdw>
            </a:effectLst>
          </a:endParaRP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buNone/>
          </a:pPr>
          <a:r>
            <a:rPr lang="lv-LV" sz="2000" b="1" dirty="0"/>
            <a:t>Viņi bija priecīgi dot</a:t>
          </a:r>
          <a:endParaRPr lang="es-ES" sz="2000" dirty="0"/>
        </a:p>
      </dgm:t>
    </dgm:pt>
    <dgm:pt modelId="{DDED0A49-3C3C-48D6-9D46-4787AD40BC58}" type="parTrans" cxnId="{9CA8B5A4-67DA-4D46-851F-B07EA04260F6}">
      <dgm:prSet/>
      <dgm:spPr/>
      <dgm:t>
        <a:bodyPr/>
        <a:lstStyle/>
        <a:p>
          <a:endParaRPr lang="es-ES" sz="2000"/>
        </a:p>
      </dgm:t>
    </dgm:pt>
    <dgm:pt modelId="{24A1A6B8-5FF1-4FA2-8935-A218BEAA273E}" type="sibTrans" cxnId="{9CA8B5A4-67DA-4D46-851F-B07EA04260F6}">
      <dgm:prSet/>
      <dgm:spPr/>
      <dgm:t>
        <a:bodyPr/>
        <a:lstStyle/>
        <a:p>
          <a:endParaRPr lang="es-ES" sz="2000"/>
        </a:p>
      </dgm:t>
    </dgm:pt>
    <dgm:pt modelId="{F281C0C5-032F-4C89-89F2-7A66EDE370A2}">
      <dgm:prSet custT="1"/>
      <dgm:spPr/>
      <dgm:t>
        <a:bodyPr/>
        <a:lstStyle/>
        <a:p>
          <a:r>
            <a:rPr lang="fi-FI" sz="2000" b="1" dirty="0">
              <a:effectLst>
                <a:outerShdw blurRad="38100" dist="38100" dir="2700000" algn="tl">
                  <a:srgbClr val="000000"/>
                </a:outerShdw>
              </a:effectLst>
            </a:rPr>
            <a:t>ar dāsnumu</a:t>
          </a:r>
          <a:br>
            <a:rPr lang="fi-FI" sz="2000" b="1" dirty="0">
              <a:effectLst>
                <a:outerShdw blurRad="38100" dist="38100" dir="2700000" algn="tl">
                  <a:srgbClr val="000000"/>
                </a:outerShdw>
              </a:effectLst>
            </a:rPr>
          </a:br>
          <a:r>
            <a:rPr lang="fi-FI" sz="2000" b="1" dirty="0">
              <a:effectLst>
                <a:outerShdw blurRad="38100" dist="38100" dir="2700000" algn="tl">
                  <a:srgbClr val="000000"/>
                </a:outerShdw>
              </a:effectLst>
            </a:rPr>
            <a:t>(2. Kor</a:t>
          </a:r>
          <a:r>
            <a:rPr lang="lv-LV" sz="2000" b="1" dirty="0">
              <a:effectLst>
                <a:outerShdw blurRad="38100" dist="38100" dir="2700000" algn="tl">
                  <a:srgbClr val="000000"/>
                </a:outerShdw>
              </a:effectLst>
            </a:rPr>
            <a:t>. </a:t>
          </a:r>
          <a:r>
            <a:rPr lang="fi-FI" sz="2000" b="1" dirty="0">
              <a:effectLst>
                <a:outerShdw blurRad="38100" dist="38100" dir="2700000" algn="tl">
                  <a:srgbClr val="000000"/>
                </a:outerShdw>
              </a:effectLst>
            </a:rPr>
            <a:t>8:2b)</a:t>
          </a:r>
          <a:endParaRPr lang="es-ES" sz="2000" dirty="0">
            <a:effectLst>
              <a:outerShdw blurRad="38100" dist="38100" dir="2700000" algn="tl">
                <a:srgbClr val="000000"/>
              </a:outerShdw>
            </a:effectLst>
          </a:endParaRPr>
        </a:p>
      </dgm:t>
    </dgm:pt>
    <dgm:pt modelId="{2CA2934A-7207-4B16-AA63-7768A16A0856}" type="parTrans" cxnId="{660C4659-001D-4CC9-A463-F25637D5306E}">
      <dgm:prSet/>
      <dgm:spPr/>
      <dgm:t>
        <a:bodyPr/>
        <a:lstStyle/>
        <a:p>
          <a:endParaRPr lang="es-ES" sz="2000"/>
        </a:p>
      </dgm:t>
    </dgm:pt>
    <dgm:pt modelId="{0D7FA37F-61BE-4B09-B410-C8AE1F363D32}" type="sibTrans" cxnId="{660C4659-001D-4CC9-A463-F25637D5306E}">
      <dgm:prSet/>
      <dgm:spPr/>
      <dgm:t>
        <a:bodyPr/>
        <a:lstStyle/>
        <a:p>
          <a:endParaRPr lang="es-ES" sz="2000"/>
        </a:p>
      </dgm:t>
    </dgm:pt>
    <dgm:pt modelId="{48E5D8B3-DA21-4F50-A190-424A2B2A0F8E}">
      <dgm:prSet custT="1"/>
      <dgm:spPr/>
      <dgm:t>
        <a:bodyPr/>
        <a:lstStyle/>
        <a:p>
          <a:pPr marL="0" indent="0">
            <a:buNone/>
          </a:pPr>
          <a:r>
            <a:rPr lang="lv-LV" sz="2000" b="1"/>
            <a:t>Viņu nabadzība nebija šķērslis</a:t>
          </a:r>
          <a:endParaRPr lang="es-ES" sz="2000" dirty="0"/>
        </a:p>
      </dgm:t>
    </dgm:pt>
    <dgm:pt modelId="{23CB6C89-49CA-497A-A6BA-240E9729A37C}" type="parTrans" cxnId="{68FC34E0-D2D0-4142-AAEC-9BC28012E163}">
      <dgm:prSet/>
      <dgm:spPr/>
      <dgm:t>
        <a:bodyPr/>
        <a:lstStyle/>
        <a:p>
          <a:endParaRPr lang="es-ES" sz="2000"/>
        </a:p>
      </dgm:t>
    </dgm:pt>
    <dgm:pt modelId="{BF1F0B80-3AD8-4900-A70E-A92644B8FC9B}" type="sibTrans" cxnId="{68FC34E0-D2D0-4142-AAEC-9BC28012E163}">
      <dgm:prSet/>
      <dgm:spPr/>
      <dgm:t>
        <a:bodyPr/>
        <a:lstStyle/>
        <a:p>
          <a:endParaRPr lang="es-ES" sz="2000"/>
        </a:p>
      </dgm:t>
    </dgm:pt>
    <dgm:pt modelId="{0D5F46A4-3C2D-42A4-8B8F-E8871C2035DD}">
      <dgm:prSet custT="1"/>
      <dgm:spPr>
        <a:solidFill>
          <a:schemeClr val="accent4">
            <a:lumMod val="75000"/>
          </a:schemeClr>
        </a:solidFill>
      </dgm:spPr>
      <dgm:t>
        <a:bodyPr/>
        <a:lstStyle/>
        <a:p>
          <a:r>
            <a:rPr lang="lv-LV" sz="2000" b="1" dirty="0">
              <a:effectLst>
                <a:outerShdw blurRad="38100" dist="38100" dir="2700000" algn="tl">
                  <a:srgbClr val="000000"/>
                </a:outerShdw>
              </a:effectLst>
            </a:rPr>
            <a:t>brīvprātīgi</a:t>
          </a:r>
          <a:br>
            <a:rPr lang="es-ES" sz="2000" b="1" dirty="0">
              <a:effectLst>
                <a:outerShdw blurRad="38100" dist="38100" dir="2700000" algn="tl">
                  <a:srgbClr val="000000"/>
                </a:outerShdw>
              </a:effectLst>
            </a:rPr>
          </a:br>
          <a:r>
            <a:rPr lang="es-ES" sz="2000" b="1" dirty="0">
              <a:effectLst>
                <a:outerShdw blurRad="38100" dist="38100" dir="2700000" algn="tl">
                  <a:srgbClr val="000000"/>
                </a:outerShdw>
              </a:effectLst>
            </a:rPr>
            <a:t>(2. Kor</a:t>
          </a:r>
          <a:r>
            <a:rPr lang="lv-LV" sz="2000" b="1" dirty="0">
              <a:effectLst>
                <a:outerShdw blurRad="38100" dist="38100" dir="2700000" algn="tl">
                  <a:srgbClr val="000000"/>
                </a:outerShdw>
              </a:effectLst>
            </a:rPr>
            <a:t>.</a:t>
          </a:r>
          <a:r>
            <a:rPr lang="es-ES" sz="2000" b="1" dirty="0">
              <a:effectLst>
                <a:outerShdw blurRad="38100" dist="38100" dir="2700000" algn="tl">
                  <a:srgbClr val="000000"/>
                </a:outerShdw>
              </a:effectLst>
            </a:rPr>
            <a:t> 8:3)</a:t>
          </a:r>
          <a:endParaRPr lang="es-ES" sz="2000" dirty="0">
            <a:effectLst>
              <a:outerShdw blurRad="38100" dist="38100" dir="2700000" algn="tl">
                <a:srgbClr val="000000"/>
              </a:outerShdw>
            </a:effectLst>
          </a:endParaRPr>
        </a:p>
      </dgm:t>
    </dgm:pt>
    <dgm:pt modelId="{E917CB5C-22EC-4E6A-9013-987022D0F98C}" type="parTrans" cxnId="{B26BAE67-F131-46A4-9204-146B27F6AA97}">
      <dgm:prSet/>
      <dgm:spPr/>
      <dgm:t>
        <a:bodyPr/>
        <a:lstStyle/>
        <a:p>
          <a:endParaRPr lang="es-ES" sz="2000"/>
        </a:p>
      </dgm:t>
    </dgm:pt>
    <dgm:pt modelId="{56322EC5-B0F0-45F0-A8D6-01462636C9B4}" type="sibTrans" cxnId="{B26BAE67-F131-46A4-9204-146B27F6AA97}">
      <dgm:prSet/>
      <dgm:spPr/>
      <dgm:t>
        <a:bodyPr/>
        <a:lstStyle/>
        <a:p>
          <a:endParaRPr lang="es-ES" sz="2000"/>
        </a:p>
      </dgm:t>
    </dgm:pt>
    <dgm:pt modelId="{C6CED19A-327E-42D7-ABDF-74FB54B6E93C}">
      <dgm:prSet custT="1"/>
      <dgm:spPr/>
      <dgm:t>
        <a:bodyPr/>
        <a:lstStyle/>
        <a:p>
          <a:pPr marL="0" indent="0">
            <a:buNone/>
          </a:pPr>
          <a:r>
            <a:rPr lang="lv-LV" sz="2000" b="1"/>
            <a:t>Viņi to darīja brīvprātīgi un spontāni</a:t>
          </a:r>
          <a:endParaRPr lang="es-ES" sz="2000" dirty="0"/>
        </a:p>
      </dgm:t>
    </dgm:pt>
    <dgm:pt modelId="{F8BF204F-0248-44F1-980F-40B8D620134B}" type="parTrans" cxnId="{9BFE7A2B-6E54-4F6E-B74A-76B17275360C}">
      <dgm:prSet/>
      <dgm:spPr/>
      <dgm:t>
        <a:bodyPr/>
        <a:lstStyle/>
        <a:p>
          <a:endParaRPr lang="es-ES" sz="2000"/>
        </a:p>
      </dgm:t>
    </dgm:pt>
    <dgm:pt modelId="{22909C08-E461-418A-A952-9162B721B87A}" type="sibTrans" cxnId="{9BFE7A2B-6E54-4F6E-B74A-76B17275360C}">
      <dgm:prSet/>
      <dgm:spPr/>
      <dgm:t>
        <a:bodyPr/>
        <a:lstStyle/>
        <a:p>
          <a:endParaRPr lang="es-ES" sz="2000"/>
        </a:p>
      </dgm:t>
    </dgm:pt>
    <dgm:pt modelId="{C8942D97-E60E-4DEB-9D5E-664E0CBBA18D}">
      <dgm:prSet custT="1"/>
      <dgm:spPr/>
      <dgm:t>
        <a:bodyPr/>
        <a:lstStyle/>
        <a:p>
          <a:pPr marL="0" indent="0">
            <a:buNone/>
          </a:pPr>
          <a:r>
            <a:rPr lang="lv-LV" sz="2000" b="1" dirty="0"/>
            <a:t>Viņu uzticība Dievam noveda pie viņu uzticības citiem</a:t>
          </a:r>
          <a:endParaRPr lang="es-ES" sz="2000" dirty="0"/>
        </a:p>
      </dgm:t>
    </dgm:pt>
    <dgm:pt modelId="{B626CDBC-348B-4B5F-B5F7-CDB413112F77}" type="parTrans" cxnId="{A222AD77-A280-4D9B-863E-BC6A8E1746A6}">
      <dgm:prSet/>
      <dgm:spPr/>
      <dgm:t>
        <a:bodyPr/>
        <a:lstStyle/>
        <a:p>
          <a:endParaRPr lang="es-ES" sz="2000"/>
        </a:p>
      </dgm:t>
    </dgm:pt>
    <dgm:pt modelId="{F35BBB77-08D8-4791-A6FB-E19C994E10A6}" type="sibTrans" cxnId="{A222AD77-A280-4D9B-863E-BC6A8E1746A6}">
      <dgm:prSet/>
      <dgm:spPr/>
      <dgm:t>
        <a:bodyPr/>
        <a:lstStyle/>
        <a:p>
          <a:endParaRPr lang="es-ES" sz="2000"/>
        </a:p>
      </dgm:t>
    </dgm:pt>
    <dgm:pt modelId="{32AFA983-6646-4F19-B161-EA656C5A0D66}">
      <dgm:prSet custT="1"/>
      <dgm:spPr/>
      <dgm:t>
        <a:bodyPr/>
        <a:lstStyle/>
        <a:p>
          <a:r>
            <a:rPr lang="lv-LV" sz="2000" b="1" dirty="0">
              <a:effectLst>
                <a:outerShdw blurRad="38100" dist="38100" dir="2700000" algn="tl">
                  <a:srgbClr val="000000"/>
                </a:outerShdw>
              </a:effectLst>
            </a:rPr>
            <a:t>kā privilēģiju</a:t>
          </a:r>
          <a:br>
            <a:rPr lang="es-ES" sz="2000" b="1" dirty="0">
              <a:effectLst>
                <a:outerShdw blurRad="38100" dist="38100" dir="2700000" algn="tl">
                  <a:srgbClr val="000000"/>
                </a:outerShdw>
              </a:effectLst>
            </a:rPr>
          </a:br>
          <a:r>
            <a:rPr lang="lv-LV" sz="2000" b="1" dirty="0">
              <a:effectLst>
                <a:outerShdw blurRad="38100" dist="38100" dir="2700000" algn="tl">
                  <a:srgbClr val="000000"/>
                </a:outerShdw>
              </a:effectLst>
            </a:rPr>
            <a:t>(2. Kor. 8:4)</a:t>
          </a:r>
          <a:endParaRPr lang="es-ES" sz="2000" dirty="0">
            <a:effectLst>
              <a:outerShdw blurRad="38100" dist="38100" dir="2700000" algn="tl">
                <a:srgbClr val="000000"/>
              </a:outerShdw>
            </a:effectLst>
          </a:endParaRPr>
        </a:p>
      </dgm:t>
    </dgm:pt>
    <dgm:pt modelId="{4868C2C8-DDC7-441D-A4A4-54E896A3E2C6}" type="sibTrans" cxnId="{D2B026EE-BA10-4B71-925D-9451A416C33D}">
      <dgm:prSet/>
      <dgm:spPr/>
      <dgm:t>
        <a:bodyPr/>
        <a:lstStyle/>
        <a:p>
          <a:endParaRPr lang="es-ES" sz="2000"/>
        </a:p>
      </dgm:t>
    </dgm:pt>
    <dgm:pt modelId="{38D1D942-7554-4AB0-A703-11AB1570DFB8}" type="parTrans" cxnId="{D2B026EE-BA10-4B71-925D-9451A416C33D}">
      <dgm:prSet/>
      <dgm:spPr/>
      <dgm:t>
        <a:bodyPr/>
        <a:lstStyle/>
        <a:p>
          <a:endParaRPr lang="es-ES" sz="2000"/>
        </a:p>
      </dgm:t>
    </dgm:pt>
    <dgm:pt modelId="{E29C8116-894C-4A1A-B59E-97D935F28F0A}">
      <dgm:prSet custT="1"/>
      <dgm:spPr/>
      <dgm:t>
        <a:bodyPr/>
        <a:lstStyle/>
        <a:p>
          <a:pPr marL="0" indent="0">
            <a:buNone/>
          </a:pPr>
          <a:r>
            <a:rPr lang="lv-LV" sz="2000" b="1" dirty="0"/>
            <a:t>Šis rīcība ļāva viņiem parādīt savu mīlestību pret Dievu un draudzi</a:t>
          </a:r>
          <a:endParaRPr lang="es-ES" sz="2000" dirty="0"/>
        </a:p>
      </dgm:t>
    </dgm:pt>
    <dgm:pt modelId="{E9E61A4D-A23A-440F-A111-D8732A1C56EA}" type="sibTrans" cxnId="{B424D7DB-24DF-41AE-9A68-E6F4094CA0C5}">
      <dgm:prSet/>
      <dgm:spPr/>
      <dgm:t>
        <a:bodyPr/>
        <a:lstStyle/>
        <a:p>
          <a:endParaRPr lang="es-ES" sz="2000"/>
        </a:p>
      </dgm:t>
    </dgm:pt>
    <dgm:pt modelId="{43F6240A-9BBC-4718-A0E1-D4A551824EB9}" type="parTrans" cxnId="{B424D7DB-24DF-41AE-9A68-E6F4094CA0C5}">
      <dgm:prSet/>
      <dgm:spPr/>
      <dgm:t>
        <a:bodyPr/>
        <a:lstStyle/>
        <a:p>
          <a:endParaRPr lang="es-ES" sz="2000"/>
        </a:p>
      </dgm:t>
    </dgm:pt>
    <dgm:pt modelId="{4F9BCE69-1DAD-4704-BB0B-17A91B079FD6}">
      <dgm:prSet custT="1"/>
      <dgm:spPr/>
      <dgm:t>
        <a:bodyPr/>
        <a:lstStyle/>
        <a:p>
          <a:r>
            <a:rPr lang="es-ES" sz="2000" b="1" dirty="0">
              <a:effectLst>
                <a:outerShdw blurRad="38100" dist="38100" dir="2700000" algn="tl">
                  <a:srgbClr val="000000"/>
                </a:outerShdw>
              </a:effectLst>
            </a:rPr>
            <a:t>kā </a:t>
          </a:r>
          <a:r>
            <a:rPr lang="lv-LV" sz="2000" b="1" dirty="0">
              <a:effectLst>
                <a:outerShdw blurRad="38100" dist="38100" dir="2700000" algn="tl">
                  <a:srgbClr val="000000"/>
                </a:outerShdw>
              </a:effectLst>
            </a:rPr>
            <a:t>iesvētīšanas aktu</a:t>
          </a:r>
          <a:r>
            <a:rPr lang="es-ES" sz="2000" b="1" dirty="0">
              <a:effectLst>
                <a:outerShdw blurRad="38100" dist="38100" dir="2700000" algn="tl">
                  <a:srgbClr val="000000"/>
                </a:outerShdw>
              </a:effectLst>
            </a:rPr>
            <a:t> (2. Kor</a:t>
          </a:r>
          <a:r>
            <a:rPr lang="lv-LV" sz="2000" b="1" dirty="0">
              <a:effectLst>
                <a:outerShdw blurRad="38100" dist="38100" dir="2700000" algn="tl">
                  <a:srgbClr val="000000"/>
                </a:outerShdw>
              </a:effectLst>
            </a:rPr>
            <a:t>.</a:t>
          </a:r>
          <a:r>
            <a:rPr lang="es-ES" sz="2000" b="1" dirty="0">
              <a:effectLst>
                <a:outerShdw blurRad="38100" dist="38100" dir="2700000" algn="tl">
                  <a:srgbClr val="000000"/>
                </a:outerShdw>
              </a:effectLst>
            </a:rPr>
            <a:t> 8:5)</a:t>
          </a:r>
          <a:endParaRPr lang="es-ES" sz="2000" dirty="0">
            <a:effectLst>
              <a:outerShdw blurRad="38100" dist="38100" dir="2700000" algn="tl">
                <a:srgbClr val="000000"/>
              </a:outerShdw>
            </a:effectLst>
          </a:endParaRPr>
        </a:p>
      </dgm:t>
    </dgm:pt>
    <dgm:pt modelId="{9B6713D9-739D-4B32-A711-86EF487D6263}" type="sibTrans" cxnId="{D033C92E-ACC0-4414-B5AE-6F93C3D24013}">
      <dgm:prSet/>
      <dgm:spPr/>
      <dgm:t>
        <a:bodyPr/>
        <a:lstStyle/>
        <a:p>
          <a:endParaRPr lang="es-ES" sz="2000"/>
        </a:p>
      </dgm:t>
    </dgm:pt>
    <dgm:pt modelId="{1EDFBCE9-FA63-48C3-8AED-F86A0A910566}" type="parTrans" cxnId="{D033C92E-ACC0-4414-B5AE-6F93C3D24013}">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custLinFactNeighborX="-422" custLinFactNeighborY="4167">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 qsCatId="3D" csTypeId="urn:microsoft.com/office/officeart/2005/8/colors/colorful4" csCatId="colorful" phldr="1"/>
      <dgm:spPr/>
      <dgm:t>
        <a:bodyPr/>
        <a:lstStyle/>
        <a:p>
          <a:endParaRPr lang="es-ES"/>
        </a:p>
      </dgm:t>
    </dgm:pt>
    <dgm:pt modelId="{6432BC70-2D9C-4FA5-BD6E-7396F6E834E8}">
      <dgm:prSet phldrT="[Texto]" phldr="0" custT="1"/>
      <dgm:spPr>
        <a:solidFill>
          <a:srgbClr val="CC6600"/>
        </a:solidFill>
      </dgm:spPr>
      <dgm:t>
        <a:bodyPr/>
        <a:lstStyle/>
        <a:p>
          <a:r>
            <a:rPr lang="es-ES" sz="2400" b="1" dirty="0"/>
            <a:t>Ebreju </a:t>
          </a:r>
          <a:r>
            <a:rPr lang="lv-LV" sz="2400" b="1" dirty="0"/>
            <a:t> </a:t>
          </a:r>
          <a:r>
            <a:rPr lang="es-ES" sz="2400" b="1" dirty="0"/>
            <a:t>draudzes</a:t>
          </a:r>
        </a:p>
      </dgm:t>
    </dgm:pt>
    <dgm:pt modelId="{3C2782E7-0054-4A2B-8A87-A5D716432105}" type="parTrans" cxnId="{125911DD-CC9C-458B-A7CB-88A5242ADBDC}">
      <dgm:prSet/>
      <dgm:spPr/>
      <dgm:t>
        <a:bodyPr/>
        <a:lstStyle/>
        <a:p>
          <a:endParaRPr lang="es-ES" sz="2400" b="1"/>
        </a:p>
      </dgm:t>
    </dgm:pt>
    <dgm:pt modelId="{1BF316DC-45BF-4E3B-998D-C2E416CDC6C9}" type="sibTrans" cxnId="{125911DD-CC9C-458B-A7CB-88A5242ADBDC}">
      <dgm:prSet/>
      <dgm:spPr>
        <a:ln w="28575">
          <a:solidFill>
            <a:schemeClr val="tx1"/>
          </a:solidFill>
        </a:ln>
      </dgm:spPr>
      <dgm:t>
        <a:bodyPr/>
        <a:lstStyle/>
        <a:p>
          <a:endParaRPr lang="es-ES" sz="2400" b="1"/>
        </a:p>
      </dgm:t>
    </dgm:pt>
    <dgm:pt modelId="{8466BC56-73BF-4D20-8986-86ACE85173A2}">
      <dgm:prSet phldrT="[Texto]" phldr="0" custT="1"/>
      <dgm:spPr>
        <a:solidFill>
          <a:srgbClr val="007CA8"/>
        </a:solidFill>
      </dgm:spPr>
      <dgm:t>
        <a:bodyPr/>
        <a:lstStyle/>
        <a:p>
          <a:r>
            <a:rPr lang="lv-LV" sz="2400" b="1" dirty="0"/>
            <a:t>Viņi  nes  evaņģēliju</a:t>
          </a:r>
          <a:endParaRPr lang="es-ES" sz="2400" b="1" dirty="0"/>
        </a:p>
      </dgm:t>
    </dgm:pt>
    <dgm:pt modelId="{ED9A4BBE-9B2A-4644-8115-230A7CBE74B2}" type="parTrans" cxnId="{3F0B812C-FC9C-45E8-A1F8-16728525ED00}">
      <dgm:prSet/>
      <dgm:spPr/>
      <dgm:t>
        <a:bodyPr/>
        <a:lstStyle/>
        <a:p>
          <a:endParaRPr lang="es-ES" sz="2400" b="1"/>
        </a:p>
      </dgm:t>
    </dgm:pt>
    <dgm:pt modelId="{4938B6AA-4BF7-41D2-8E13-F84A919CEADD}" type="sibTrans" cxnId="{3F0B812C-FC9C-45E8-A1F8-16728525ED00}">
      <dgm:prSet/>
      <dgm:spPr>
        <a:ln w="28575">
          <a:solidFill>
            <a:schemeClr val="tx1"/>
          </a:solidFill>
        </a:ln>
      </dgm:spPr>
      <dgm:t>
        <a:bodyPr/>
        <a:lstStyle/>
        <a:p>
          <a:endParaRPr lang="es-ES" sz="2400" b="1"/>
        </a:p>
      </dgm:t>
    </dgm:pt>
    <dgm:pt modelId="{24B59420-38D6-455F-86E2-3D3BC8213632}">
      <dgm:prSet phldrT="[Texto]" phldr="0" custT="1"/>
      <dgm:spPr>
        <a:solidFill>
          <a:srgbClr val="D60093"/>
        </a:solidFill>
      </dgm:spPr>
      <dgm:t>
        <a:bodyPr/>
        <a:lstStyle/>
        <a:p>
          <a:r>
            <a:rPr lang="es-ES" sz="2400" b="1" dirty="0"/>
            <a:t>Pag</a:t>
          </a:r>
          <a:r>
            <a:rPr lang="lv-LV" sz="2400" b="1" dirty="0" err="1"/>
            <a:t>ānu</a:t>
          </a:r>
          <a:r>
            <a:rPr lang="lv-LV" sz="2400" b="1" dirty="0"/>
            <a:t>  draudzes</a:t>
          </a:r>
          <a:endParaRPr lang="es-ES" sz="2400" b="1" dirty="0"/>
        </a:p>
      </dgm:t>
    </dgm:pt>
    <dgm:pt modelId="{DE201EA4-3754-418E-BC8D-45850BE40E35}" type="parTrans" cxnId="{6B699207-81B0-4FF1-9218-4D96B9279392}">
      <dgm:prSet/>
      <dgm:spPr/>
      <dgm:t>
        <a:bodyPr/>
        <a:lstStyle/>
        <a:p>
          <a:endParaRPr lang="es-ES" sz="2400" b="1"/>
        </a:p>
      </dgm:t>
    </dgm:pt>
    <dgm:pt modelId="{EAD32804-8BCD-495A-BBA4-E5FD7B0AFED1}" type="sibTrans" cxnId="{6B699207-81B0-4FF1-9218-4D96B9279392}">
      <dgm:prSet/>
      <dgm:spPr>
        <a:ln w="28575">
          <a:solidFill>
            <a:schemeClr val="tx1"/>
          </a:solidFill>
        </a:ln>
      </dgm:spPr>
      <dgm:t>
        <a:bodyPr/>
        <a:lstStyle/>
        <a:p>
          <a:endParaRPr lang="es-ES" sz="2400" b="1"/>
        </a:p>
      </dgm:t>
    </dgm:pt>
    <dgm:pt modelId="{E82F6AE6-D306-4722-A731-3B3BEE4F59EF}">
      <dgm:prSet phldrT="[Texto]" phldr="0" custT="1"/>
      <dgm:spPr>
        <a:solidFill>
          <a:srgbClr val="808000"/>
        </a:solidFill>
      </dgm:spPr>
      <dgm:t>
        <a:bodyPr/>
        <a:lstStyle/>
        <a:p>
          <a:r>
            <a:rPr lang="pt-BR" sz="2400" b="1" dirty="0"/>
            <a:t>Viņi </a:t>
          </a:r>
          <a:r>
            <a:rPr lang="lv-LV" sz="2400" b="1" dirty="0"/>
            <a:t> </a:t>
          </a:r>
          <a:r>
            <a:rPr lang="pt-BR" sz="2400" b="1" dirty="0"/>
            <a:t>palīdz </a:t>
          </a:r>
          <a:r>
            <a:rPr lang="lv-LV" sz="2400" b="1" dirty="0"/>
            <a:t> </a:t>
          </a:r>
          <a:r>
            <a:rPr lang="pt-BR" sz="2400" b="1" dirty="0"/>
            <a:t>ar saviem </a:t>
          </a:r>
          <a:r>
            <a:rPr lang="lv-LV" sz="2400" b="1" dirty="0"/>
            <a:t> </a:t>
          </a:r>
          <a:r>
            <a:rPr lang="pt-BR" sz="2400" b="1" dirty="0"/>
            <a:t>resursiem</a:t>
          </a:r>
          <a:endParaRPr lang="es-ES" sz="2400" b="1" dirty="0"/>
        </a:p>
      </dgm:t>
    </dgm:pt>
    <dgm:pt modelId="{57276E7B-7B05-49F7-B9A9-433B867E15D3}" type="parTrans" cxnId="{95B88C35-2C36-4810-A687-F7148D973431}">
      <dgm:prSet/>
      <dgm:spPr/>
      <dgm:t>
        <a:bodyPr/>
        <a:lstStyle/>
        <a:p>
          <a:endParaRPr lang="es-ES" sz="2400" b="1"/>
        </a:p>
      </dgm:t>
    </dgm:pt>
    <dgm:pt modelId="{487C3BB8-38A7-43B3-B1F3-643EAA21ECA4}" type="sibTrans" cxnId="{95B88C35-2C36-4810-A687-F7148D973431}">
      <dgm:prSet/>
      <dgm:spPr>
        <a:ln w="28575">
          <a:solidFill>
            <a:schemeClr val="tx1"/>
          </a:solidFill>
        </a:ln>
      </dgm:spPr>
      <dgm:t>
        <a:bodyPr/>
        <a:lstStyle/>
        <a:p>
          <a:endParaRPr lang="es-ES" sz="2400" b="1"/>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84393" custScaleY="145842" custRadScaleRad="103968" custRadScaleInc="7156">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312832" custScaleY="160426"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84393" custScaleY="145842">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84393" custScaleY="145842" custRadScaleRad="132174" custRadScaleInc="-353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 qsCatId="3D" csTypeId="urn:microsoft.com/office/officeart/2005/8/colors/colorful3" csCatId="colorful" phldr="1"/>
      <dgm:spPr/>
      <dgm:t>
        <a:bodyPr/>
        <a:lstStyle/>
        <a:p>
          <a:endParaRPr lang="es-ES"/>
        </a:p>
      </dgm:t>
    </dgm:pt>
    <dgm:pt modelId="{CD7240CC-78C7-48D5-91F9-1319D8B37A27}">
      <dgm:prSet phldrT="[Texto]" phldr="0" custT="1"/>
      <dgm:spPr/>
      <dgm:t>
        <a:bodyPr/>
        <a:lstStyle/>
        <a:p>
          <a:r>
            <a:rPr lang="es-ES" sz="1800" b="1" dirty="0">
              <a:effectLst>
                <a:outerShdw blurRad="38100" dist="38100" dir="2700000" algn="tl">
                  <a:srgbClr val="000000"/>
                </a:outerShdw>
              </a:effectLst>
            </a:rPr>
            <a:t>Vietējā </a:t>
          </a:r>
          <a:r>
            <a:rPr lang="lv-LV" sz="1800" b="1" dirty="0">
              <a:effectLst>
                <a:outerShdw blurRad="38100" dist="38100" dir="2700000" algn="tl">
                  <a:srgbClr val="000000"/>
                </a:outerShdw>
              </a:effectLst>
            </a:rPr>
            <a:t>draudze</a:t>
          </a:r>
          <a:endParaRPr lang="es-ES" sz="1800" b="1" dirty="0">
            <a:effectLst>
              <a:outerShdw blurRad="38100" dist="38100" dir="2700000" algn="tl">
                <a:srgbClr val="000000"/>
              </a:outerShdw>
            </a:effectLst>
          </a:endParaRPr>
        </a:p>
      </dgm:t>
    </dgm:pt>
    <dgm:pt modelId="{A4333162-E4FB-4B38-8C41-761724880261}" type="parTrans" cxnId="{D474FC6B-7D4F-4D3A-B578-0DBFBEFCF0B9}">
      <dgm:prSet/>
      <dgm:spPr/>
      <dgm:t>
        <a:bodyPr/>
        <a:lstStyle/>
        <a:p>
          <a:endParaRPr lang="es-ES">
            <a:effectLst>
              <a:outerShdw blurRad="38100" dist="38100" dir="2700000" algn="tl">
                <a:srgbClr val="000000"/>
              </a:outerShdw>
            </a:effectLst>
          </a:endParaRPr>
        </a:p>
      </dgm:t>
    </dgm:pt>
    <dgm:pt modelId="{D6ABF602-0E77-4B5F-8014-83574A902942}" type="sibTrans" cxnId="{D474FC6B-7D4F-4D3A-B578-0DBFBEFCF0B9}">
      <dgm:prSet/>
      <dgm:spPr/>
      <dgm:t>
        <a:bodyPr/>
        <a:lstStyle/>
        <a:p>
          <a:endParaRPr lang="es-ES">
            <a:effectLst>
              <a:outerShdw blurRad="38100" dist="38100" dir="2700000" algn="tl">
                <a:srgbClr val="000000"/>
              </a:outerShdw>
            </a:effectLst>
          </a:endParaRPr>
        </a:p>
      </dgm:t>
    </dgm:pt>
    <dgm:pt modelId="{1ADE4262-5557-4D7B-AAD0-71916DE40C96}">
      <dgm:prSet phldrT="[Texto]" phldr="0" custT="1"/>
      <dgm:spPr/>
      <dgm:t>
        <a:bodyPr/>
        <a:lstStyle/>
        <a:p>
          <a:r>
            <a:rPr lang="lv-LV" sz="1800" b="1" dirty="0" err="1">
              <a:effectLst>
                <a:outerShdw blurRad="38100" dist="38100" dir="2700000" algn="tl">
                  <a:srgbClr val="000000"/>
                </a:outerShdw>
              </a:effectLst>
            </a:rPr>
            <a:t>Ģenerāl</a:t>
          </a:r>
          <a:r>
            <a:rPr lang="lv-LV" sz="1800" b="1" dirty="0">
              <a:effectLst>
                <a:outerShdw blurRad="38100" dist="38100" dir="2700000" algn="tl">
                  <a:srgbClr val="000000"/>
                </a:outerShdw>
              </a:effectLst>
            </a:rPr>
            <a:t>-</a:t>
          </a:r>
          <a:r>
            <a:rPr lang="es-ES" sz="1800" b="1" dirty="0">
              <a:effectLst>
                <a:outerShdw blurRad="38100" dist="38100" dir="2700000" algn="tl">
                  <a:srgbClr val="000000"/>
                </a:outerShdw>
              </a:effectLst>
            </a:rPr>
            <a:t> konference</a:t>
          </a:r>
        </a:p>
      </dgm:t>
    </dgm:pt>
    <dgm:pt modelId="{B9CE9B1F-0585-45EA-97E1-79C0538223BA}" type="parTrans" cxnId="{23868145-AFB2-4AD9-867F-50B38D233E4E}">
      <dgm:prSet/>
      <dgm:spPr/>
      <dgm:t>
        <a:bodyPr/>
        <a:lstStyle/>
        <a:p>
          <a:endParaRPr lang="es-ES">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a:effectLst>
              <a:outerShdw blurRad="38100" dist="38100" dir="2700000" algn="tl">
                <a:srgbClr val="000000"/>
              </a:outerShdw>
            </a:effectLst>
          </a:endParaRPr>
        </a:p>
      </dgm:t>
    </dgm:pt>
    <dgm:pt modelId="{1A396378-DEC4-46FF-86EB-44D43B693685}">
      <dgm:prSet phldrT="[Texto]" phldr="0" custT="1"/>
      <dgm:spPr/>
      <dgm:t>
        <a:bodyPr/>
        <a:lstStyle/>
        <a:p>
          <a:r>
            <a:rPr lang="lv-LV" sz="1800" b="1" dirty="0">
              <a:effectLst>
                <a:outerShdw blurRad="38100" dist="38100" dir="2700000" algn="tl">
                  <a:srgbClr val="000000"/>
                </a:outerShdw>
              </a:effectLst>
            </a:rPr>
            <a:t> </a:t>
          </a:r>
          <a:r>
            <a:rPr lang="es-ES" sz="1800" b="1" dirty="0">
              <a:effectLst>
                <a:outerShdw blurRad="38100" dist="38100" dir="2700000" algn="tl">
                  <a:srgbClr val="000000"/>
                </a:outerShdw>
              </a:effectLst>
            </a:rPr>
            <a:t>Savienība</a:t>
          </a:r>
          <a:r>
            <a:rPr lang="lv-LV" sz="1800" b="1" dirty="0">
              <a:effectLst>
                <a:outerShdw blurRad="38100" dist="38100" dir="2700000" algn="tl">
                  <a:srgbClr val="000000"/>
                </a:outerShdw>
              </a:effectLst>
            </a:rPr>
            <a:t> / Ūnija</a:t>
          </a:r>
          <a:endParaRPr lang="es-ES" sz="1800" b="1" dirty="0">
            <a:effectLst>
              <a:outerShdw blurRad="38100" dist="38100" dir="2700000" algn="tl">
                <a:srgbClr val="000000"/>
              </a:outerShdw>
            </a:effectLst>
          </a:endParaRPr>
        </a:p>
      </dgm:t>
    </dgm:pt>
    <dgm:pt modelId="{56AA232D-C14C-46C6-9715-E27B28EEAC6C}" type="parTrans" cxnId="{AAB942A3-E936-4FE5-A58A-685188D0FC4E}">
      <dgm:prSet/>
      <dgm:spPr/>
      <dgm:t>
        <a:bodyPr/>
        <a:lstStyle/>
        <a:p>
          <a:endParaRPr lang="es-ES">
            <a:effectLst>
              <a:outerShdw blurRad="38100" dist="38100" dir="2700000" algn="tl">
                <a:srgbClr val="000000"/>
              </a:outerShdw>
            </a:effectLst>
          </a:endParaRPr>
        </a:p>
      </dgm:t>
    </dgm:pt>
    <dgm:pt modelId="{289AA72B-044B-4287-BC50-BBC52E22D47E}" type="sibTrans" cxnId="{AAB942A3-E936-4FE5-A58A-685188D0FC4E}">
      <dgm:prSet/>
      <dgm:spPr/>
      <dgm:t>
        <a:bodyPr/>
        <a:lstStyle/>
        <a:p>
          <a:endParaRPr lang="es-ES">
            <a:effectLst>
              <a:outerShdw blurRad="38100" dist="38100" dir="2700000" algn="tl">
                <a:srgbClr val="000000"/>
              </a:outerShdw>
            </a:effectLst>
          </a:endParaRPr>
        </a:p>
      </dgm:t>
    </dgm:pt>
    <dgm:pt modelId="{1C4774FB-014D-4309-9978-4EFA3A7597D9}">
      <dgm:prSet phldrT="[Texto]" phldr="0" custT="1"/>
      <dgm:spPr/>
      <dgm:t>
        <a:bodyPr/>
        <a:lstStyle/>
        <a:p>
          <a:r>
            <a:rPr lang="es-ES" sz="1800" b="1" dirty="0">
              <a:effectLst>
                <a:outerShdw blurRad="38100" dist="38100" dir="2700000" algn="tl">
                  <a:srgbClr val="000000"/>
                </a:outerShdw>
              </a:effectLst>
            </a:rPr>
            <a:t>Div</a:t>
          </a:r>
          <a:r>
            <a:rPr lang="lv-LV" sz="1800" b="1" dirty="0" err="1">
              <a:effectLst>
                <a:outerShdw blurRad="38100" dist="38100" dir="2700000" algn="tl">
                  <a:srgbClr val="000000"/>
                </a:outerShdw>
              </a:effectLst>
            </a:rPr>
            <a:t>īzija</a:t>
          </a:r>
          <a:endParaRPr lang="es-ES" sz="1800" b="1" dirty="0">
            <a:effectLst>
              <a:outerShdw blurRad="38100" dist="38100" dir="2700000" algn="tl">
                <a:srgbClr val="000000"/>
              </a:outerShdw>
            </a:effectLst>
          </a:endParaRPr>
        </a:p>
      </dgm:t>
    </dgm:pt>
    <dgm:pt modelId="{39821BA7-1B84-48CB-B028-51D1F3D7F77A}" type="parTrans" cxnId="{7ADD2692-48CC-4088-AC88-8D503F0ACCE1}">
      <dgm:prSet/>
      <dgm:spPr/>
      <dgm:t>
        <a:bodyPr/>
        <a:lstStyle/>
        <a:p>
          <a:endParaRPr lang="es-ES">
            <a:effectLst>
              <a:outerShdw blurRad="38100" dist="38100" dir="2700000" algn="tl">
                <a:srgbClr val="000000"/>
              </a:outerShdw>
            </a:effectLst>
          </a:endParaRPr>
        </a:p>
      </dgm:t>
    </dgm:pt>
    <dgm:pt modelId="{1B8FCDCA-02DF-44EF-AEB3-1C6B8C6CA963}" type="sibTrans" cxnId="{7ADD2692-48CC-4088-AC88-8D503F0ACCE1}">
      <dgm:prSet/>
      <dgm:spPr/>
      <dgm:t>
        <a:bodyPr/>
        <a:lstStyle/>
        <a:p>
          <a:endParaRPr lang="es-ES">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57937" r="-57937"/>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a:srcRect/>
          <a:stretch>
            <a:fillRect l="-26732" t="-17754" r="-130256" b="-14008"/>
          </a:stretch>
        </a:blipFill>
      </dgm:spPr>
    </dgm:pt>
    <dgm:pt modelId="{CE8E6132-1985-4ABA-AB5A-4CB8263D47D8}" type="pres">
      <dgm:prSet presAssocID="{1A396378-DEC4-46FF-86EB-44D43B693685}" presName="txNode" presStyleLbl="node1" presStyleIdx="1" presStyleCnt="4" custScaleX="2000000" custScaleY="1260300" custLinFactY="500000" custLinFactNeighborX="-7812" custLinFactNeighborY="513335">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139348" t="-5118" r="-10876" b="-14786"/>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a:srcRect/>
          <a:stretch>
            <a:fillRect l="-69634" t="-18064" r="-90438" b="-2410"/>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3942"/>
          <a:ext cx="2303994" cy="1147851"/>
        </a:xfrm>
        <a:prstGeom prst="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3942"/>
          <a:ext cx="252000" cy="1147851"/>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89579" y="302168"/>
          <a:ext cx="3139402" cy="516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lv-LV" sz="2000" b="1" kern="1200" dirty="0">
              <a:solidFill>
                <a:srgbClr val="745E00"/>
              </a:solidFill>
            </a:rPr>
            <a:t>Būdams bagāts, Viņš kļuva nabags</a:t>
          </a:r>
          <a:br>
            <a:rPr lang="es-ES" sz="2000" b="1" kern="1200" dirty="0">
              <a:solidFill>
                <a:srgbClr val="745E00"/>
              </a:solidFill>
            </a:rPr>
          </a:br>
          <a:r>
            <a:rPr lang="lv-LV" sz="2000" b="1" kern="1200" dirty="0">
              <a:solidFill>
                <a:srgbClr val="745E00"/>
              </a:solidFill>
            </a:rPr>
            <a:t>(2. Korintiešiem 8:9)</a:t>
          </a:r>
          <a:endParaRPr lang="es-ES" sz="2000" kern="1200" dirty="0">
            <a:solidFill>
              <a:srgbClr val="745E00"/>
            </a:solidFill>
          </a:endParaRPr>
        </a:p>
      </dsp:txBody>
      <dsp:txXfrm>
        <a:off x="389579" y="302168"/>
        <a:ext cx="3139402" cy="516533"/>
      </dsp:txXfrm>
    </dsp:sp>
    <dsp:sp modelId="{9A9012AF-BDD8-4260-9D43-8D0286C05F1F}">
      <dsp:nvSpPr>
        <dsp:cNvPr id="0" name=""/>
        <dsp:cNvSpPr/>
      </dsp:nvSpPr>
      <dsp:spPr>
        <a:xfrm>
          <a:off x="389579" y="600825"/>
          <a:ext cx="3139402" cy="550968"/>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289536"/>
          <a:ext cx="2303994" cy="1147851"/>
        </a:xfrm>
        <a:prstGeom prst="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289536"/>
          <a:ext cx="252000" cy="1147851"/>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587762"/>
          <a:ext cx="3139402" cy="516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lv-LV" sz="2000" b="1" kern="1200" dirty="0">
              <a:solidFill>
                <a:srgbClr val="208438"/>
              </a:solidFill>
            </a:rPr>
            <a:t>Viņš pameta Debesis, lai dzīvotu uz zemes</a:t>
          </a:r>
          <a:endParaRPr lang="es-ES" sz="2000" kern="1200" dirty="0">
            <a:solidFill>
              <a:srgbClr val="208438"/>
            </a:solidFill>
          </a:endParaRPr>
        </a:p>
      </dsp:txBody>
      <dsp:txXfrm>
        <a:off x="389579" y="1587762"/>
        <a:ext cx="3139402" cy="516533"/>
      </dsp:txXfrm>
    </dsp:sp>
    <dsp:sp modelId="{3628C3B3-3306-4947-93D2-98E82D4D9398}">
      <dsp:nvSpPr>
        <dsp:cNvPr id="0" name=""/>
        <dsp:cNvSpPr/>
      </dsp:nvSpPr>
      <dsp:spPr>
        <a:xfrm>
          <a:off x="389579" y="1886419"/>
          <a:ext cx="3139402" cy="550968"/>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575129"/>
          <a:ext cx="2303994" cy="1147851"/>
        </a:xfrm>
        <a:prstGeom prst="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575129"/>
          <a:ext cx="252000" cy="1147851"/>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9579" y="2873356"/>
          <a:ext cx="3139402" cy="516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lv-LV" sz="2000" b="1" kern="1200" dirty="0">
              <a:solidFill>
                <a:schemeClr val="tx2">
                  <a:lumMod val="75000"/>
                </a:schemeClr>
              </a:solidFill>
            </a:rPr>
            <a:t>Viņš pārstāja valdīt Visumu, lai kļūtu par galdnieku</a:t>
          </a:r>
          <a:endParaRPr lang="es-ES" sz="2000" kern="1200" dirty="0">
            <a:solidFill>
              <a:schemeClr val="tx2">
                <a:lumMod val="75000"/>
              </a:schemeClr>
            </a:solidFill>
          </a:endParaRPr>
        </a:p>
      </dsp:txBody>
      <dsp:txXfrm>
        <a:off x="389579" y="2873356"/>
        <a:ext cx="3139402" cy="516533"/>
      </dsp:txXfrm>
    </dsp:sp>
    <dsp:sp modelId="{EC916E81-F37E-4B5E-A860-74B8CF51D690}">
      <dsp:nvSpPr>
        <dsp:cNvPr id="0" name=""/>
        <dsp:cNvSpPr/>
      </dsp:nvSpPr>
      <dsp:spPr>
        <a:xfrm>
          <a:off x="389579" y="3172012"/>
          <a:ext cx="3139402" cy="550968"/>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3870116"/>
          <a:ext cx="2303994" cy="1147851"/>
        </a:xfrm>
        <a:prstGeom prst="rect">
          <a:avLst/>
        </a:prstGeom>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1" y="3855080"/>
          <a:ext cx="252000" cy="1147851"/>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72092" y="3812970"/>
          <a:ext cx="3139402" cy="11915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lv-LV" sz="2000" b="1" kern="1200" dirty="0">
              <a:solidFill>
                <a:srgbClr val="1C97A8"/>
              </a:solidFill>
            </a:rPr>
            <a:t>Viņš pameta drošu dzīves vietu, lai dzīvotu ienaidnieka teritorijā</a:t>
          </a:r>
          <a:endParaRPr lang="es-ES" sz="2000" kern="1200" dirty="0">
            <a:solidFill>
              <a:srgbClr val="1C97A8"/>
            </a:solidFill>
          </a:endParaRPr>
        </a:p>
      </dsp:txBody>
      <dsp:txXfrm>
        <a:off x="372092" y="3812970"/>
        <a:ext cx="3139402" cy="1191523"/>
      </dsp:txXfrm>
    </dsp:sp>
    <dsp:sp modelId="{4D944891-2582-4A86-9E09-787E90A528BF}">
      <dsp:nvSpPr>
        <dsp:cNvPr id="0" name=""/>
        <dsp:cNvSpPr/>
      </dsp:nvSpPr>
      <dsp:spPr>
        <a:xfrm>
          <a:off x="389579" y="4737709"/>
          <a:ext cx="3139402" cy="550968"/>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197515"/>
          <a:ext cx="2303994" cy="1147851"/>
        </a:xfrm>
        <a:prstGeom prst="rect">
          <a:avLst/>
        </a:prstGeom>
        <a:blipFill dpi="0" rotWithShape="1">
          <a:blip xmlns:r="http://schemas.openxmlformats.org/officeDocument/2006/relationships" r:embed="rId5" cstate="hqprint">
            <a:extLst>
              <a:ext uri="{28A0092B-C50C-407E-A947-70E740481C1C}">
                <a14:useLocalDpi xmlns:a14="http://schemas.microsoft.com/office/drawing/2010/main"/>
              </a:ext>
            </a:extLst>
          </a:blip>
          <a:srcRect/>
          <a:stretch>
            <a:fillRect t="-5334" b="-5334"/>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9986" y="5104711"/>
          <a:ext cx="252000" cy="1147851"/>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72092" y="5440950"/>
          <a:ext cx="3139402" cy="516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lv-LV" sz="2000" b="1" kern="1200" dirty="0">
              <a:solidFill>
                <a:schemeClr val="accent5">
                  <a:lumMod val="75000"/>
                </a:schemeClr>
              </a:solidFill>
            </a:rPr>
            <a:t>Viņš apmainīja karalisko kroni pret ērkšķu kroni</a:t>
          </a:r>
          <a:endParaRPr lang="es-ES" sz="2000" kern="1200" dirty="0">
            <a:solidFill>
              <a:schemeClr val="accent5">
                <a:lumMod val="75000"/>
              </a:schemeClr>
            </a:solidFill>
          </a:endParaRPr>
        </a:p>
      </dsp:txBody>
      <dsp:txXfrm>
        <a:off x="372092" y="5440950"/>
        <a:ext cx="3139402" cy="516533"/>
      </dsp:txXfrm>
    </dsp:sp>
    <dsp:sp modelId="{14548C3F-1643-4892-86FA-521F0AAC21DF}">
      <dsp:nvSpPr>
        <dsp:cNvPr id="0" name=""/>
        <dsp:cNvSpPr/>
      </dsp:nvSpPr>
      <dsp:spPr>
        <a:xfrm>
          <a:off x="389579" y="6023302"/>
          <a:ext cx="3139402" cy="550968"/>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877" y="2327"/>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Pateicīb</a:t>
          </a:r>
          <a:r>
            <a:rPr lang="lv-LV" sz="2000" b="1" kern="1200" dirty="0">
              <a:effectLst>
                <a:outerShdw blurRad="38100" dist="38100" dir="2700000" algn="tl">
                  <a:srgbClr val="000000">
                    <a:alpha val="43137"/>
                  </a:srgbClr>
                </a:outerShdw>
              </a:effectLst>
            </a:rPr>
            <a:t>u</a:t>
          </a:r>
          <a:r>
            <a:rPr lang="es-ES" sz="2000" b="1" kern="1200" dirty="0">
              <a:effectLst>
                <a:outerShdw blurRad="38100" dist="38100" dir="2700000" algn="tl">
                  <a:srgbClr val="000000">
                    <a:alpha val="43137"/>
                  </a:srgbClr>
                </a:outerShdw>
              </a:effectLst>
            </a:rPr>
            <a:t> par Dieva žēlastību (2. Kor</a:t>
          </a:r>
          <a:r>
            <a:rPr lang="lv-LV" sz="2000" b="1" kern="1200" dirty="0">
              <a:effectLst>
                <a:outerShdw blurRad="38100" dist="38100" dir="2700000" algn="tl">
                  <a:srgbClr val="000000">
                    <a:alpha val="43137"/>
                  </a:srgbClr>
                </a:outerShdw>
              </a:effectLst>
            </a:rPr>
            <a:t>.</a:t>
          </a:r>
          <a:r>
            <a:rPr lang="es-ES" sz="2000" b="1" kern="1200" dirty="0">
              <a:effectLst>
                <a:outerShdw blurRad="38100" dist="38100" dir="2700000" algn="tl">
                  <a:srgbClr val="000000">
                    <a:alpha val="43137"/>
                  </a:srgbClr>
                </a:outerShdw>
              </a:effectLst>
            </a:rPr>
            <a:t> 9:15)</a:t>
          </a:r>
          <a:endParaRPr lang="es-ES" sz="2000" kern="1200" dirty="0">
            <a:effectLst>
              <a:outerShdw blurRad="38100" dist="38100" dir="2700000" algn="tl">
                <a:srgbClr val="000000">
                  <a:alpha val="43137"/>
                </a:srgbClr>
              </a:outerShdw>
            </a:effectLst>
          </a:endParaRPr>
        </a:p>
      </dsp:txBody>
      <dsp:txXfrm>
        <a:off x="877" y="2327"/>
        <a:ext cx="2688907" cy="890078"/>
      </dsp:txXfrm>
    </dsp:sp>
    <dsp:sp modelId="{1FED0ED4-56D9-421E-9A63-B78BB2B88190}">
      <dsp:nvSpPr>
        <dsp:cNvPr id="0" name=""/>
        <dsp:cNvSpPr/>
      </dsp:nvSpPr>
      <dsp:spPr>
        <a:xfrm>
          <a:off x="2623027" y="15366"/>
          <a:ext cx="5192912" cy="864001"/>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dirty="0"/>
            <a:t>Jēzus atdeva visu mūsu labā. Mūsu pateicība izpaužas vēlmē pilnībā veltīt sevi Viņam</a:t>
          </a:r>
          <a:endParaRPr lang="es-ES" sz="2000" kern="1200" dirty="0"/>
        </a:p>
      </dsp:txBody>
      <dsp:txXfrm>
        <a:off x="3055028" y="15366"/>
        <a:ext cx="4328911" cy="864001"/>
      </dsp:txXfrm>
    </dsp:sp>
    <dsp:sp modelId="{8D21C6B2-6F6B-4D22-B4F2-5AD97FF58ABA}">
      <dsp:nvSpPr>
        <dsp:cNvPr id="0" name=""/>
        <dsp:cNvSpPr/>
      </dsp:nvSpPr>
      <dsp:spPr>
        <a:xfrm>
          <a:off x="0" y="1006131"/>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Vēlm</a:t>
          </a:r>
          <a:r>
            <a:rPr lang="lv-LV" sz="2000" b="1" kern="1200" dirty="0">
              <a:effectLst>
                <a:outerShdw blurRad="38100" dist="38100" dir="2700000" algn="tl">
                  <a:srgbClr val="000000">
                    <a:alpha val="43137"/>
                  </a:srgbClr>
                </a:outerShdw>
              </a:effectLst>
            </a:rPr>
            <a:t>i</a:t>
          </a:r>
          <a:r>
            <a:rPr lang="es-ES" sz="2000" b="1" kern="1200" dirty="0">
              <a:effectLst>
                <a:outerShdw blurRad="38100" dist="38100" dir="2700000" algn="tl">
                  <a:srgbClr val="000000">
                    <a:alpha val="43137"/>
                  </a:srgbClr>
                </a:outerShdw>
              </a:effectLst>
            </a:rPr>
            <a:t> dalīties </a:t>
          </a:r>
          <a:r>
            <a:rPr lang="lv-LV" sz="2000" b="1" kern="1200" dirty="0">
              <a:effectLst>
                <a:outerShdw blurRad="38100" dist="38100" dir="2700000" algn="tl">
                  <a:srgbClr val="000000">
                    <a:alpha val="43137"/>
                  </a:srgbClr>
                </a:outerShdw>
              </a:effectLst>
            </a:rPr>
            <a:t>ar </a:t>
          </a:r>
          <a:r>
            <a:rPr lang="es-ES" sz="2000" b="1" kern="1200" dirty="0">
              <a:effectLst>
                <a:outerShdw blurRad="38100" dist="38100" dir="2700000" algn="tl">
                  <a:srgbClr val="000000">
                    <a:alpha val="43137"/>
                  </a:srgbClr>
                </a:outerShdw>
              </a:effectLst>
            </a:rPr>
            <a:t>Dieva svētībā</a:t>
          </a:r>
          <a:r>
            <a:rPr lang="lv-LV" sz="2000" b="1" kern="1200" dirty="0">
              <a:effectLst>
                <a:outerShdw blurRad="38100" dist="38100" dir="2700000" algn="tl">
                  <a:srgbClr val="000000">
                    <a:alpha val="43137"/>
                  </a:srgbClr>
                </a:outerShdw>
              </a:effectLst>
            </a:rPr>
            <a:t>m</a:t>
          </a:r>
          <a:r>
            <a:rPr lang="es-ES" sz="2000" b="1" kern="1200" dirty="0">
              <a:effectLst>
                <a:outerShdw blurRad="38100" dist="38100" dir="2700000" algn="tl">
                  <a:srgbClr val="000000">
                    <a:alpha val="43137"/>
                  </a:srgbClr>
                </a:outerShdw>
              </a:effectLst>
            </a:rPr>
            <a:t> (2. Kor</a:t>
          </a:r>
          <a:r>
            <a:rPr lang="lv-LV" sz="2000" b="1" kern="1200" dirty="0">
              <a:effectLst>
                <a:outerShdw blurRad="38100" dist="38100" dir="2700000" algn="tl">
                  <a:srgbClr val="000000">
                    <a:alpha val="43137"/>
                  </a:srgbClr>
                </a:outerShdw>
              </a:effectLst>
            </a:rPr>
            <a:t>.</a:t>
          </a:r>
          <a:r>
            <a:rPr lang="es-ES" sz="2000" b="1" kern="1200" dirty="0">
              <a:effectLst>
                <a:outerShdw blurRad="38100" dist="38100" dir="2700000" algn="tl">
                  <a:srgbClr val="000000">
                    <a:alpha val="43137"/>
                  </a:srgbClr>
                </a:outerShdw>
              </a:effectLst>
            </a:rPr>
            <a:t> 9:11a)</a:t>
          </a:r>
          <a:endParaRPr lang="es-ES" sz="2000" kern="1200" dirty="0">
            <a:effectLst>
              <a:outerShdw blurRad="38100" dist="38100" dir="2700000" algn="tl">
                <a:srgbClr val="000000">
                  <a:alpha val="43137"/>
                </a:srgbClr>
              </a:outerShdw>
            </a:effectLst>
          </a:endParaRPr>
        </a:p>
      </dsp:txBody>
      <dsp:txXfrm>
        <a:off x="0" y="1006131"/>
        <a:ext cx="2688907" cy="890078"/>
      </dsp:txXfrm>
    </dsp:sp>
    <dsp:sp modelId="{C0C24EC1-C44B-43A8-B691-1F5F04610D3A}">
      <dsp:nvSpPr>
        <dsp:cNvPr id="0" name=""/>
        <dsp:cNvSpPr/>
      </dsp:nvSpPr>
      <dsp:spPr>
        <a:xfrm>
          <a:off x="2623027"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pt-BR" sz="2000" b="1" kern="1200" dirty="0"/>
            <a:t>Mēs dodam citiem, jo vispirms </a:t>
          </a:r>
          <a:r>
            <a:rPr lang="lv-LV" sz="2000" b="1" kern="1200" dirty="0"/>
            <a:t>esam </a:t>
          </a:r>
          <a:r>
            <a:rPr lang="pt-BR" sz="2000" b="1" kern="1200" dirty="0"/>
            <a:t>saņ</a:t>
          </a:r>
          <a:r>
            <a:rPr lang="lv-LV" sz="2000" b="1" kern="1200" dirty="0"/>
            <a:t>ē</a:t>
          </a:r>
          <a:r>
            <a:rPr lang="pt-BR" sz="2000" b="1" kern="1200" dirty="0"/>
            <a:t>m</a:t>
          </a:r>
          <a:r>
            <a:rPr lang="lv-LV" sz="2000" b="1" kern="1200" dirty="0" err="1"/>
            <a:t>uši</a:t>
          </a:r>
          <a:r>
            <a:rPr lang="pt-BR" sz="2000" b="1" kern="1200" dirty="0"/>
            <a:t> no Dieva</a:t>
          </a:r>
          <a:endParaRPr lang="es-ES" sz="2000" kern="1200" dirty="0"/>
        </a:p>
      </dsp:txBody>
      <dsp:txXfrm>
        <a:off x="2992410" y="1092674"/>
        <a:ext cx="4344218" cy="738765"/>
      </dsp:txXfrm>
    </dsp:sp>
    <dsp:sp modelId="{0A93A2B4-3F7C-4657-9FC3-637F69F13A13}">
      <dsp:nvSpPr>
        <dsp:cNvPr id="0" name=""/>
        <dsp:cNvSpPr/>
      </dsp:nvSpPr>
      <dsp:spPr>
        <a:xfrm>
          <a:off x="877" y="2031707"/>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fi-FI" sz="2000" b="1" kern="1200" dirty="0">
              <a:effectLst>
                <a:outerShdw blurRad="38100" dist="38100" dir="2700000" algn="tl">
                  <a:srgbClr val="000000">
                    <a:alpha val="43137"/>
                  </a:srgbClr>
                </a:outerShdw>
              </a:effectLst>
            </a:rPr>
            <a:t>Paties</a:t>
          </a:r>
          <a:r>
            <a:rPr lang="lv-LV" sz="2000" b="1" kern="1200" dirty="0">
              <a:effectLst>
                <a:outerShdw blurRad="38100" dist="38100" dir="2700000" algn="tl">
                  <a:srgbClr val="000000">
                    <a:alpha val="43137"/>
                  </a:srgbClr>
                </a:outerShdw>
              </a:effectLst>
            </a:rPr>
            <a:t>u</a:t>
          </a:r>
          <a:r>
            <a:rPr lang="fi-FI" sz="2000" b="1" kern="1200" dirty="0">
              <a:effectLst>
                <a:outerShdw blurRad="38100" dist="38100" dir="2700000" algn="tl">
                  <a:srgbClr val="000000">
                    <a:alpha val="43137"/>
                  </a:srgbClr>
                </a:outerShdw>
              </a:effectLst>
            </a:rPr>
            <a:t> mīlestīb</a:t>
          </a:r>
          <a:r>
            <a:rPr lang="lv-LV" sz="2000" b="1" kern="1200" dirty="0">
              <a:effectLst>
                <a:outerShdw blurRad="38100" dist="38100" dir="2700000" algn="tl">
                  <a:srgbClr val="000000">
                    <a:alpha val="43137"/>
                  </a:srgbClr>
                </a:outerShdw>
              </a:effectLst>
            </a:rPr>
            <a:t>u</a:t>
          </a:r>
          <a:br>
            <a:rPr lang="fi-FI" sz="2000" b="1" kern="1200" dirty="0">
              <a:effectLst>
                <a:outerShdw blurRad="38100" dist="38100" dir="2700000" algn="tl">
                  <a:srgbClr val="000000">
                    <a:alpha val="43137"/>
                  </a:srgbClr>
                </a:outerShdw>
              </a:effectLst>
            </a:rPr>
          </a:br>
          <a:r>
            <a:rPr lang="fi-FI" sz="2000" b="1" kern="1200" dirty="0">
              <a:effectLst>
                <a:outerShdw blurRad="38100" dist="38100" dir="2700000" algn="tl">
                  <a:srgbClr val="000000">
                    <a:alpha val="43137"/>
                  </a:srgbClr>
                </a:outerShdw>
              </a:effectLst>
            </a:rPr>
            <a:t>(2. Kor</a:t>
          </a:r>
          <a:r>
            <a:rPr lang="lv-LV" sz="2000" b="1" kern="1200" dirty="0">
              <a:effectLst>
                <a:outerShdw blurRad="38100" dist="38100" dir="2700000" algn="tl">
                  <a:srgbClr val="000000">
                    <a:alpha val="43137"/>
                  </a:srgbClr>
                </a:outerShdw>
              </a:effectLst>
            </a:rPr>
            <a:t>.</a:t>
          </a:r>
          <a:r>
            <a:rPr lang="fi-FI" sz="2000" b="1" kern="1200" dirty="0">
              <a:effectLst>
                <a:outerShdw blurRad="38100" dist="38100" dir="2700000" algn="tl">
                  <a:srgbClr val="000000">
                    <a:alpha val="43137"/>
                  </a:srgbClr>
                </a:outerShdw>
              </a:effectLst>
            </a:rPr>
            <a:t> 8:24)</a:t>
          </a:r>
          <a:endParaRPr lang="es-ES" sz="2000" kern="1200" dirty="0">
            <a:effectLst>
              <a:outerShdw blurRad="38100" dist="38100" dir="2700000" algn="tl">
                <a:srgbClr val="000000">
                  <a:alpha val="43137"/>
                </a:srgbClr>
              </a:outerShdw>
            </a:effectLst>
          </a:endParaRPr>
        </a:p>
      </dsp:txBody>
      <dsp:txXfrm>
        <a:off x="877" y="2031707"/>
        <a:ext cx="2688907" cy="890078"/>
      </dsp:txXfrm>
    </dsp:sp>
    <dsp:sp modelId="{C606BF0D-BD59-4E31-A4A0-E5082F883447}">
      <dsp:nvSpPr>
        <dsp:cNvPr id="0" name=""/>
        <dsp:cNvSpPr/>
      </dsp:nvSpPr>
      <dsp:spPr>
        <a:xfrm>
          <a:off x="2623027"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de-DE" sz="2000" b="1" kern="1200" dirty="0" err="1"/>
            <a:t>Dāsnums</a:t>
          </a:r>
          <a:r>
            <a:rPr lang="de-DE" sz="2000" b="1" kern="1200" dirty="0"/>
            <a:t> </a:t>
          </a:r>
          <a:r>
            <a:rPr lang="de-DE" sz="2000" b="1" kern="1200" dirty="0" err="1"/>
            <a:t>ir</a:t>
          </a:r>
          <a:r>
            <a:rPr lang="de-DE" sz="2000" b="1" kern="1200" dirty="0"/>
            <a:t> </a:t>
          </a:r>
          <a:r>
            <a:rPr lang="de-DE" sz="2000" b="1" kern="1200" dirty="0" err="1"/>
            <a:t>pierādījums</a:t>
          </a:r>
          <a:r>
            <a:rPr lang="de-DE" sz="2000" b="1" kern="1200" dirty="0"/>
            <a:t> </a:t>
          </a:r>
          <a:r>
            <a:rPr lang="de-DE" sz="2000" b="1" kern="1200" dirty="0" err="1"/>
            <a:t>tam</a:t>
          </a:r>
          <a:r>
            <a:rPr lang="de-DE" sz="2000" b="1" kern="1200" dirty="0"/>
            <a:t>, </a:t>
          </a:r>
          <a:r>
            <a:rPr lang="de-DE" sz="2000" b="1" kern="1200" dirty="0" err="1"/>
            <a:t>ka</a:t>
          </a:r>
          <a:r>
            <a:rPr lang="de-DE" sz="2000" b="1" kern="1200" dirty="0"/>
            <a:t> </a:t>
          </a:r>
          <a:r>
            <a:rPr lang="de-DE" sz="2000" b="1" kern="1200" dirty="0" err="1"/>
            <a:t>mīlestība</a:t>
          </a:r>
          <a:r>
            <a:rPr lang="de-DE" sz="2000" b="1" kern="1200" dirty="0"/>
            <a:t> </a:t>
          </a:r>
          <a:r>
            <a:rPr lang="de-DE" sz="2000" b="1" kern="1200" dirty="0" err="1"/>
            <a:t>mājo</a:t>
          </a:r>
          <a:r>
            <a:rPr lang="de-DE" sz="2000" b="1" kern="1200" dirty="0"/>
            <a:t> </a:t>
          </a:r>
          <a:r>
            <a:rPr lang="de-DE" sz="2000" b="1" kern="1200" dirty="0" err="1"/>
            <a:t>mūsu</a:t>
          </a:r>
          <a:r>
            <a:rPr lang="de-DE" sz="2000" b="1" kern="1200" dirty="0"/>
            <a:t> </a:t>
          </a:r>
          <a:r>
            <a:rPr lang="de-DE" sz="2000" b="1" kern="1200" dirty="0" err="1"/>
            <a:t>sirdīs</a:t>
          </a:r>
          <a:endParaRPr lang="es-ES" sz="2000" kern="1200" dirty="0"/>
        </a:p>
      </dsp:txBody>
      <dsp:txXfrm>
        <a:off x="3019027"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36"/>
          <a:ext cx="3848099" cy="655748"/>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outerShdw>
              </a:effectLst>
              <a:latin typeface="Aptos" panose="02110004020202020204"/>
              <a:ea typeface="+mn-ea"/>
              <a:cs typeface="+mn-cs"/>
            </a:rPr>
            <a:t>Viņi lūdza privilēģiju palīdzēt citiem (2. Kor. 8:4)</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sp:txBody>
      <dsp:txXfrm>
        <a:off x="32011" y="32047"/>
        <a:ext cx="3784077" cy="591726"/>
      </dsp:txXfrm>
    </dsp:sp>
    <dsp:sp modelId="{F8F6F75F-1573-4DA0-ACC3-3D93CED1CD83}">
      <dsp:nvSpPr>
        <dsp:cNvPr id="0" name=""/>
        <dsp:cNvSpPr/>
      </dsp:nvSpPr>
      <dsp:spPr>
        <a:xfrm>
          <a:off x="0" y="667653"/>
          <a:ext cx="3848099" cy="655748"/>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outerShdw>
              </a:effectLst>
              <a:latin typeface="Aptos" panose="02110004020202020204"/>
              <a:ea typeface="+mn-ea"/>
              <a:cs typeface="+mn-cs"/>
            </a:rPr>
            <a:t>Savā nabadzībā viņi </a:t>
          </a:r>
          <a:r>
            <a:rPr lang="de-DE" sz="2000" b="1" kern="1200" dirty="0" err="1">
              <a:solidFill>
                <a:prstClr val="white"/>
              </a:solidFill>
              <a:effectLst>
                <a:outerShdw blurRad="38100" dist="38100" dir="2700000" algn="tl">
                  <a:srgbClr val="000000"/>
                </a:outerShdw>
              </a:effectLst>
              <a:latin typeface="Aptos" panose="02110004020202020204"/>
              <a:ea typeface="+mn-ea"/>
              <a:cs typeface="+mn-cs"/>
            </a:rPr>
            <a:t>deva</a:t>
          </a:r>
          <a:r>
            <a:rPr lang="de-DE" sz="2000" b="1" kern="1200" dirty="0">
              <a:solidFill>
                <a:prstClr val="white"/>
              </a:solidFill>
              <a:effectLst>
                <a:outerShdw blurRad="38100" dist="38100" dir="2700000" algn="tl">
                  <a:srgbClr val="000000"/>
                </a:outerShdw>
              </a:effectLst>
              <a:latin typeface="Aptos" panose="02110004020202020204"/>
              <a:ea typeface="+mn-ea"/>
              <a:cs typeface="+mn-cs"/>
            </a:rPr>
            <a:t> </a:t>
          </a:r>
          <a:r>
            <a:rPr lang="de-DE" sz="2000" b="1" kern="1200" dirty="0" err="1">
              <a:solidFill>
                <a:prstClr val="white"/>
              </a:solidFill>
              <a:effectLst>
                <a:outerShdw blurRad="38100" dist="38100" dir="2700000" algn="tl">
                  <a:srgbClr val="000000"/>
                </a:outerShdw>
              </a:effectLst>
              <a:latin typeface="Aptos" panose="02110004020202020204"/>
              <a:ea typeface="+mn-ea"/>
              <a:cs typeface="+mn-cs"/>
            </a:rPr>
            <a:t>pāri</a:t>
          </a:r>
          <a:r>
            <a:rPr lang="de-DE" sz="2000" b="1" kern="1200" dirty="0">
              <a:solidFill>
                <a:prstClr val="white"/>
              </a:solidFill>
              <a:effectLst>
                <a:outerShdw blurRad="38100" dist="38100" dir="2700000" algn="tl">
                  <a:srgbClr val="000000"/>
                </a:outerShdw>
              </a:effectLst>
              <a:latin typeface="Aptos" panose="02110004020202020204"/>
              <a:ea typeface="+mn-ea"/>
              <a:cs typeface="+mn-cs"/>
            </a:rPr>
            <a:t> </a:t>
          </a:r>
          <a:r>
            <a:rPr lang="de-DE" sz="2000" b="1" kern="1200" dirty="0" err="1">
              <a:solidFill>
                <a:prstClr val="white"/>
              </a:solidFill>
              <a:effectLst>
                <a:outerShdw blurRad="38100" dist="38100" dir="2700000" algn="tl">
                  <a:srgbClr val="000000"/>
                </a:outerShdw>
              </a:effectLst>
              <a:latin typeface="Aptos" panose="02110004020202020204"/>
              <a:ea typeface="+mn-ea"/>
              <a:cs typeface="+mn-cs"/>
            </a:rPr>
            <a:t>savām</a:t>
          </a:r>
          <a:r>
            <a:rPr lang="de-DE" sz="2000" b="1" kern="1200" dirty="0">
              <a:solidFill>
                <a:prstClr val="white"/>
              </a:solidFill>
              <a:effectLst>
                <a:outerShdw blurRad="38100" dist="38100" dir="2700000" algn="tl">
                  <a:srgbClr val="000000"/>
                </a:outerShdw>
              </a:effectLst>
              <a:latin typeface="Aptos" panose="02110004020202020204"/>
              <a:ea typeface="+mn-ea"/>
              <a:cs typeface="+mn-cs"/>
            </a:rPr>
            <a:t> </a:t>
          </a:r>
          <a:r>
            <a:rPr lang="de-DE" sz="2000" b="1" kern="1200" dirty="0" err="1">
              <a:solidFill>
                <a:prstClr val="white"/>
              </a:solidFill>
              <a:effectLst>
                <a:outerShdw blurRad="38100" dist="38100" dir="2700000" algn="tl">
                  <a:srgbClr val="000000"/>
                </a:outerShdw>
              </a:effectLst>
              <a:latin typeface="Aptos" panose="02110004020202020204"/>
              <a:ea typeface="+mn-ea"/>
              <a:cs typeface="+mn-cs"/>
            </a:rPr>
            <a:t>spējām</a:t>
          </a:r>
          <a:r>
            <a:rPr lang="de-DE" sz="2000" b="1" kern="1200" dirty="0">
              <a:solidFill>
                <a:prstClr val="white"/>
              </a:solidFill>
              <a:effectLst>
                <a:outerShdw blurRad="38100" dist="38100" dir="2700000" algn="tl">
                  <a:srgbClr val="000000"/>
                </a:outerShdw>
              </a:effectLst>
              <a:latin typeface="Aptos" panose="02110004020202020204"/>
              <a:ea typeface="+mn-ea"/>
              <a:cs typeface="+mn-cs"/>
            </a:rPr>
            <a:t> </a:t>
          </a:r>
          <a:r>
            <a:rPr lang="lv-LV" sz="2000" b="1" kern="1200" dirty="0">
              <a:solidFill>
                <a:prstClr val="white"/>
              </a:solidFill>
              <a:effectLst>
                <a:outerShdw blurRad="38100" dist="38100" dir="2700000" algn="tl">
                  <a:srgbClr val="000000"/>
                </a:outerShdw>
              </a:effectLst>
              <a:latin typeface="Aptos" panose="02110004020202020204"/>
              <a:ea typeface="+mn-ea"/>
              <a:cs typeface="+mn-cs"/>
            </a:rPr>
            <a:t> (2. Kor. 8:2-3)</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sp:txBody>
      <dsp:txXfrm>
        <a:off x="32011" y="699664"/>
        <a:ext cx="3784077" cy="5917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36"/>
          <a:ext cx="3457574" cy="655748"/>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outerShdw>
              </a:effectLst>
            </a:rPr>
            <a:t>Viņi saņēma Jēzus žēlastību (2. Kor. 8:9)</a:t>
          </a:r>
          <a:endParaRPr lang="es-ES" sz="2000" kern="1200" dirty="0">
            <a:effectLst>
              <a:outerShdw blurRad="38100" dist="38100" dir="2700000" algn="tl">
                <a:srgbClr val="000000"/>
              </a:outerShdw>
            </a:effectLst>
          </a:endParaRPr>
        </a:p>
      </dsp:txBody>
      <dsp:txXfrm>
        <a:off x="32011" y="32047"/>
        <a:ext cx="3393552" cy="591726"/>
      </dsp:txXfrm>
    </dsp:sp>
    <dsp:sp modelId="{B9DDC8E8-E407-48D4-8111-818FA67DBE63}">
      <dsp:nvSpPr>
        <dsp:cNvPr id="0" name=""/>
        <dsp:cNvSpPr/>
      </dsp:nvSpPr>
      <dsp:spPr>
        <a:xfrm>
          <a:off x="0" y="667653"/>
          <a:ext cx="3457574" cy="655748"/>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outerShdw>
              </a:effectLst>
            </a:rPr>
            <a:t>Viņi atdeva sevi Jēzum            (2. Kor. 8:5)</a:t>
          </a:r>
          <a:endParaRPr lang="es-ES" sz="2000" kern="1200" dirty="0">
            <a:effectLst>
              <a:outerShdw blurRad="38100" dist="38100" dir="2700000" algn="tl">
                <a:srgbClr val="000000"/>
              </a:outerShdw>
            </a:effectLst>
          </a:endParaRPr>
        </a:p>
      </dsp:txBody>
      <dsp:txXfrm>
        <a:off x="32011" y="699664"/>
        <a:ext cx="3393552" cy="5917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528954" y="-1910632"/>
          <a:ext cx="626981"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lv-LV" sz="2000" b="1" kern="1200" dirty="0"/>
            <a:t>Viņi bija priecīgi dot</a:t>
          </a:r>
          <a:endParaRPr lang="es-ES" sz="2000" kern="1200" dirty="0"/>
        </a:p>
      </dsp:txBody>
      <dsp:txXfrm rot="-5400000">
        <a:off x="2538157" y="110772"/>
        <a:ext cx="4577969" cy="565767"/>
      </dsp:txXfrm>
    </dsp:sp>
    <dsp:sp modelId="{B711DD2F-11E1-4BB3-968C-25BA0DB1901D}">
      <dsp:nvSpPr>
        <dsp:cNvPr id="0" name=""/>
        <dsp:cNvSpPr/>
      </dsp:nvSpPr>
      <dsp:spPr>
        <a:xfrm>
          <a:off x="34718" y="34450"/>
          <a:ext cx="2483990"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outerShdw>
              </a:effectLst>
            </a:rPr>
            <a:t>a</a:t>
          </a:r>
          <a:r>
            <a:rPr lang="pt-BR" sz="2000" b="1" kern="1200" dirty="0">
              <a:effectLst>
                <a:outerShdw blurRad="38100" dist="38100" dir="2700000" algn="tl">
                  <a:srgbClr val="000000"/>
                </a:outerShdw>
              </a:effectLst>
            </a:rPr>
            <a:t>r prieku</a:t>
          </a:r>
          <a:br>
            <a:rPr lang="pt-BR" sz="2000" b="1" kern="1200" dirty="0">
              <a:effectLst>
                <a:outerShdw blurRad="38100" dist="38100" dir="2700000" algn="tl">
                  <a:srgbClr val="000000"/>
                </a:outerShdw>
              </a:effectLst>
            </a:rPr>
          </a:br>
          <a:r>
            <a:rPr lang="pt-BR" sz="2000" b="1" kern="1200" dirty="0">
              <a:effectLst>
                <a:outerShdw blurRad="38100" dist="38100" dir="2700000" algn="tl">
                  <a:srgbClr val="000000"/>
                </a:outerShdw>
              </a:effectLst>
            </a:rPr>
            <a:t>(2. Kor</a:t>
          </a:r>
          <a:r>
            <a:rPr lang="lv-LV" sz="2000" b="1" kern="1200" dirty="0">
              <a:effectLst>
                <a:outerShdw blurRad="38100" dist="38100" dir="2700000" algn="tl">
                  <a:srgbClr val="000000"/>
                </a:outerShdw>
              </a:effectLst>
            </a:rPr>
            <a:t>. </a:t>
          </a:r>
          <a:r>
            <a:rPr lang="pt-BR" sz="2000" b="1" kern="1200" dirty="0">
              <a:effectLst>
                <a:outerShdw blurRad="38100" dist="38100" dir="2700000" algn="tl">
                  <a:srgbClr val="000000"/>
                </a:outerShdw>
              </a:effectLst>
            </a:rPr>
            <a:t>8:2a)</a:t>
          </a:r>
          <a:endParaRPr lang="es-ES" sz="2000" kern="1200" dirty="0">
            <a:effectLst>
              <a:outerShdw blurRad="38100" dist="38100" dir="2700000" algn="tl">
                <a:srgbClr val="000000"/>
              </a:outerShdw>
            </a:effectLst>
          </a:endParaRPr>
        </a:p>
      </dsp:txBody>
      <dsp:txXfrm>
        <a:off x="72976" y="72708"/>
        <a:ext cx="2407474" cy="707210"/>
      </dsp:txXfrm>
    </dsp:sp>
    <dsp:sp modelId="{168EF5E1-1817-41C6-821F-2CD9D8F90BAC}">
      <dsp:nvSpPr>
        <dsp:cNvPr id="0" name=""/>
        <dsp:cNvSpPr/>
      </dsp:nvSpPr>
      <dsp:spPr>
        <a:xfrm rot="5400000">
          <a:off x="4528954" y="-1087719"/>
          <a:ext cx="626981"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lv-LV" sz="2000" b="1" kern="1200"/>
            <a:t>Viņu nabadzība nebija šķērslis</a:t>
          </a:r>
          <a:endParaRPr lang="es-ES" sz="2000" kern="1200" dirty="0"/>
        </a:p>
      </dsp:txBody>
      <dsp:txXfrm rot="-5400000">
        <a:off x="2538157" y="933685"/>
        <a:ext cx="4577969" cy="565767"/>
      </dsp:txXfrm>
    </dsp:sp>
    <dsp:sp modelId="{6F5A290D-5C74-4728-B73F-8BFA2A3C1AA1}">
      <dsp:nvSpPr>
        <dsp:cNvPr id="0" name=""/>
        <dsp:cNvSpPr/>
      </dsp:nvSpPr>
      <dsp:spPr>
        <a:xfrm>
          <a:off x="54166" y="824705"/>
          <a:ext cx="2483990"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fi-FI" sz="2000" b="1" kern="1200" dirty="0">
              <a:effectLst>
                <a:outerShdw blurRad="38100" dist="38100" dir="2700000" algn="tl">
                  <a:srgbClr val="000000"/>
                </a:outerShdw>
              </a:effectLst>
            </a:rPr>
            <a:t>ar dāsnumu</a:t>
          </a:r>
          <a:br>
            <a:rPr lang="fi-FI" sz="2000" b="1" kern="1200" dirty="0">
              <a:effectLst>
                <a:outerShdw blurRad="38100" dist="38100" dir="2700000" algn="tl">
                  <a:srgbClr val="000000"/>
                </a:outerShdw>
              </a:effectLst>
            </a:rPr>
          </a:br>
          <a:r>
            <a:rPr lang="fi-FI" sz="2000" b="1" kern="1200" dirty="0">
              <a:effectLst>
                <a:outerShdw blurRad="38100" dist="38100" dir="2700000" algn="tl">
                  <a:srgbClr val="000000"/>
                </a:outerShdw>
              </a:effectLst>
            </a:rPr>
            <a:t>(2. Kor</a:t>
          </a:r>
          <a:r>
            <a:rPr lang="lv-LV" sz="2000" b="1" kern="1200" dirty="0">
              <a:effectLst>
                <a:outerShdw blurRad="38100" dist="38100" dir="2700000" algn="tl">
                  <a:srgbClr val="000000"/>
                </a:outerShdw>
              </a:effectLst>
            </a:rPr>
            <a:t>. </a:t>
          </a:r>
          <a:r>
            <a:rPr lang="fi-FI" sz="2000" b="1" kern="1200" dirty="0">
              <a:effectLst>
                <a:outerShdw blurRad="38100" dist="38100" dir="2700000" algn="tl">
                  <a:srgbClr val="000000"/>
                </a:outerShdw>
              </a:effectLst>
            </a:rPr>
            <a:t>8:2b)</a:t>
          </a:r>
          <a:endParaRPr lang="es-ES" sz="2000" kern="1200" dirty="0">
            <a:effectLst>
              <a:outerShdw blurRad="38100" dist="38100" dir="2700000" algn="tl">
                <a:srgbClr val="000000"/>
              </a:outerShdw>
            </a:effectLst>
          </a:endParaRPr>
        </a:p>
      </dsp:txBody>
      <dsp:txXfrm>
        <a:off x="92424" y="862963"/>
        <a:ext cx="2407474" cy="707210"/>
      </dsp:txXfrm>
    </dsp:sp>
    <dsp:sp modelId="{42BA8455-6A61-4E36-9477-4EEBC64C151B}">
      <dsp:nvSpPr>
        <dsp:cNvPr id="0" name=""/>
        <dsp:cNvSpPr/>
      </dsp:nvSpPr>
      <dsp:spPr>
        <a:xfrm rot="5400000">
          <a:off x="4528954" y="-264806"/>
          <a:ext cx="626981"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lv-LV" sz="2000" b="1" kern="1200"/>
            <a:t>Viņi to darīja brīvprātīgi un spontāni</a:t>
          </a:r>
          <a:endParaRPr lang="es-ES" sz="2000" kern="1200" dirty="0"/>
        </a:p>
      </dsp:txBody>
      <dsp:txXfrm rot="-5400000">
        <a:off x="2538157" y="1756598"/>
        <a:ext cx="4577969" cy="565767"/>
      </dsp:txXfrm>
    </dsp:sp>
    <dsp:sp modelId="{58547A2F-B6AB-4634-B301-C2DA1D84FDF8}">
      <dsp:nvSpPr>
        <dsp:cNvPr id="0" name=""/>
        <dsp:cNvSpPr/>
      </dsp:nvSpPr>
      <dsp:spPr>
        <a:xfrm>
          <a:off x="54166" y="1647618"/>
          <a:ext cx="2483990"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outerShdw>
              </a:effectLst>
            </a:rPr>
            <a:t>brīvprātīgi</a:t>
          </a:r>
          <a:br>
            <a:rPr lang="es-ES" sz="2000" b="1" kern="1200" dirty="0">
              <a:effectLst>
                <a:outerShdw blurRad="38100" dist="38100" dir="2700000" algn="tl">
                  <a:srgbClr val="000000"/>
                </a:outerShdw>
              </a:effectLst>
            </a:rPr>
          </a:br>
          <a:r>
            <a:rPr lang="es-ES" sz="2000" b="1" kern="1200" dirty="0">
              <a:effectLst>
                <a:outerShdw blurRad="38100" dist="38100" dir="2700000" algn="tl">
                  <a:srgbClr val="000000"/>
                </a:outerShdw>
              </a:effectLst>
            </a:rPr>
            <a:t>(2. Kor</a:t>
          </a:r>
          <a:r>
            <a:rPr lang="lv-LV" sz="2000" b="1" kern="1200" dirty="0">
              <a:effectLst>
                <a:outerShdw blurRad="38100" dist="38100" dir="2700000" algn="tl">
                  <a:srgbClr val="000000"/>
                </a:outerShdw>
              </a:effectLst>
            </a:rPr>
            <a:t>.</a:t>
          </a:r>
          <a:r>
            <a:rPr lang="es-ES" sz="2000" b="1" kern="1200" dirty="0">
              <a:effectLst>
                <a:outerShdw blurRad="38100" dist="38100" dir="2700000" algn="tl">
                  <a:srgbClr val="000000"/>
                </a:outerShdw>
              </a:effectLst>
            </a:rPr>
            <a:t> 8:3)</a:t>
          </a:r>
          <a:endParaRPr lang="es-ES" sz="2000" kern="1200" dirty="0">
            <a:effectLst>
              <a:outerShdw blurRad="38100" dist="38100" dir="2700000" algn="tl">
                <a:srgbClr val="000000"/>
              </a:outerShdw>
            </a:effectLst>
          </a:endParaRPr>
        </a:p>
      </dsp:txBody>
      <dsp:txXfrm>
        <a:off x="92424" y="1685876"/>
        <a:ext cx="2407474" cy="707210"/>
      </dsp:txXfrm>
    </dsp:sp>
    <dsp:sp modelId="{29C5E9AD-C784-4A3B-BEFA-F251D9EB017F}">
      <dsp:nvSpPr>
        <dsp:cNvPr id="0" name=""/>
        <dsp:cNvSpPr/>
      </dsp:nvSpPr>
      <dsp:spPr>
        <a:xfrm rot="5400000">
          <a:off x="4528954" y="558106"/>
          <a:ext cx="626981" cy="4608576"/>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lv-LV" sz="2000" b="1" kern="1200" dirty="0"/>
            <a:t>Šis rīcība ļāva viņiem parādīt savu mīlestību pret Dievu un draudzi</a:t>
          </a:r>
          <a:endParaRPr lang="es-ES" sz="2000" kern="1200" dirty="0"/>
        </a:p>
      </dsp:txBody>
      <dsp:txXfrm rot="-5400000">
        <a:off x="2538157" y="2579511"/>
        <a:ext cx="4577969" cy="565767"/>
      </dsp:txXfrm>
    </dsp:sp>
    <dsp:sp modelId="{80BB0345-422F-461E-9362-F74C1675D04F}">
      <dsp:nvSpPr>
        <dsp:cNvPr id="0" name=""/>
        <dsp:cNvSpPr/>
      </dsp:nvSpPr>
      <dsp:spPr>
        <a:xfrm>
          <a:off x="54166" y="2470531"/>
          <a:ext cx="2483990"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outerShdw>
              </a:effectLst>
            </a:rPr>
            <a:t>kā privilēģiju</a:t>
          </a:r>
          <a:br>
            <a:rPr lang="es-ES" sz="2000" b="1" kern="1200" dirty="0">
              <a:effectLst>
                <a:outerShdw blurRad="38100" dist="38100" dir="2700000" algn="tl">
                  <a:srgbClr val="000000"/>
                </a:outerShdw>
              </a:effectLst>
            </a:rPr>
          </a:br>
          <a:r>
            <a:rPr lang="lv-LV" sz="2000" b="1" kern="1200" dirty="0">
              <a:effectLst>
                <a:outerShdw blurRad="38100" dist="38100" dir="2700000" algn="tl">
                  <a:srgbClr val="000000"/>
                </a:outerShdw>
              </a:effectLst>
            </a:rPr>
            <a:t>(2. Kor. 8:4)</a:t>
          </a:r>
          <a:endParaRPr lang="es-ES" sz="2000" kern="1200" dirty="0">
            <a:effectLst>
              <a:outerShdw blurRad="38100" dist="38100" dir="2700000" algn="tl">
                <a:srgbClr val="000000"/>
              </a:outerShdw>
            </a:effectLst>
          </a:endParaRPr>
        </a:p>
      </dsp:txBody>
      <dsp:txXfrm>
        <a:off x="92424" y="2508789"/>
        <a:ext cx="2407474" cy="707210"/>
      </dsp:txXfrm>
    </dsp:sp>
    <dsp:sp modelId="{CFB8DF9A-D7A6-4817-8A22-63A62AFE7A08}">
      <dsp:nvSpPr>
        <dsp:cNvPr id="0" name=""/>
        <dsp:cNvSpPr/>
      </dsp:nvSpPr>
      <dsp:spPr>
        <a:xfrm rot="5400000">
          <a:off x="4528954" y="1381019"/>
          <a:ext cx="626981" cy="4608576"/>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lv-LV" sz="2000" b="1" kern="1200" dirty="0"/>
            <a:t>Viņu uzticība Dievam noveda pie viņu uzticības citiem</a:t>
          </a:r>
          <a:endParaRPr lang="es-ES" sz="2000" kern="1200" dirty="0"/>
        </a:p>
      </dsp:txBody>
      <dsp:txXfrm rot="-5400000">
        <a:off x="2538157" y="3402424"/>
        <a:ext cx="4577969" cy="565767"/>
      </dsp:txXfrm>
    </dsp:sp>
    <dsp:sp modelId="{8908E5C1-994F-4C76-9558-D91D04817A93}">
      <dsp:nvSpPr>
        <dsp:cNvPr id="0" name=""/>
        <dsp:cNvSpPr/>
      </dsp:nvSpPr>
      <dsp:spPr>
        <a:xfrm>
          <a:off x="54166" y="3293443"/>
          <a:ext cx="2483990"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outerShdw>
              </a:effectLst>
            </a:rPr>
            <a:t>kā </a:t>
          </a:r>
          <a:r>
            <a:rPr lang="lv-LV" sz="2000" b="1" kern="1200" dirty="0">
              <a:effectLst>
                <a:outerShdw blurRad="38100" dist="38100" dir="2700000" algn="tl">
                  <a:srgbClr val="000000"/>
                </a:outerShdw>
              </a:effectLst>
            </a:rPr>
            <a:t>iesvētīšanas aktu</a:t>
          </a:r>
          <a:r>
            <a:rPr lang="es-ES" sz="2000" b="1" kern="1200" dirty="0">
              <a:effectLst>
                <a:outerShdw blurRad="38100" dist="38100" dir="2700000" algn="tl">
                  <a:srgbClr val="000000"/>
                </a:outerShdw>
              </a:effectLst>
            </a:rPr>
            <a:t> (2. Kor</a:t>
          </a:r>
          <a:r>
            <a:rPr lang="lv-LV" sz="2000" b="1" kern="1200" dirty="0">
              <a:effectLst>
                <a:outerShdw blurRad="38100" dist="38100" dir="2700000" algn="tl">
                  <a:srgbClr val="000000"/>
                </a:outerShdw>
              </a:effectLst>
            </a:rPr>
            <a:t>.</a:t>
          </a:r>
          <a:r>
            <a:rPr lang="es-ES" sz="2000" b="1" kern="1200" dirty="0">
              <a:effectLst>
                <a:outerShdw blurRad="38100" dist="38100" dir="2700000" algn="tl">
                  <a:srgbClr val="000000"/>
                </a:outerShdw>
              </a:effectLst>
            </a:rPr>
            <a:t> 8:5)</a:t>
          </a:r>
          <a:endParaRPr lang="es-ES" sz="2000" kern="1200" dirty="0">
            <a:effectLst>
              <a:outerShdw blurRad="38100" dist="38100" dir="2700000" algn="tl">
                <a:srgbClr val="000000"/>
              </a:outerShdw>
            </a:effectLst>
          </a:endParaRPr>
        </a:p>
      </dsp:txBody>
      <dsp:txXfrm>
        <a:off x="92424" y="3331701"/>
        <a:ext cx="2407474"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418778" y="-140382"/>
          <a:ext cx="2698028" cy="899339"/>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t>Ebreju </a:t>
          </a:r>
          <a:r>
            <a:rPr lang="lv-LV" sz="2400" b="1" kern="1200" dirty="0"/>
            <a:t> </a:t>
          </a:r>
          <a:r>
            <a:rPr lang="es-ES" sz="2400" b="1" kern="1200" dirty="0"/>
            <a:t>draudzes</a:t>
          </a:r>
        </a:p>
      </dsp:txBody>
      <dsp:txXfrm>
        <a:off x="1462680" y="-96480"/>
        <a:ext cx="2610224" cy="811535"/>
      </dsp:txXfrm>
    </dsp:sp>
    <dsp:sp modelId="{9900FF47-5011-4F50-9CF2-908AE9AC66F4}">
      <dsp:nvSpPr>
        <dsp:cNvPr id="0" name=""/>
        <dsp:cNvSpPr/>
      </dsp:nvSpPr>
      <dsp:spPr>
        <a:xfrm>
          <a:off x="1774600" y="586836"/>
          <a:ext cx="2036483" cy="2036483"/>
        </a:xfrm>
        <a:custGeom>
          <a:avLst/>
          <a:gdLst/>
          <a:ahLst/>
          <a:cxnLst/>
          <a:rect l="0" t="0" r="0" b="0"/>
          <a:pathLst>
            <a:path>
              <a:moveTo>
                <a:pt x="1604857" y="185956"/>
              </a:moveTo>
              <a:arcTo wR="1018241" hR="1018241" stAng="18310629" swAng="24773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623342" y="832892"/>
          <a:ext cx="2967829" cy="989272"/>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b="1" kern="1200" dirty="0"/>
            <a:t>Viņi  nes  evaņģēliju</a:t>
          </a:r>
          <a:endParaRPr lang="es-ES" sz="2400" b="1" kern="1200" dirty="0"/>
        </a:p>
      </dsp:txBody>
      <dsp:txXfrm>
        <a:off x="2671634" y="881184"/>
        <a:ext cx="2871245" cy="892688"/>
      </dsp:txXfrm>
    </dsp:sp>
    <dsp:sp modelId="{675040D4-5C01-43D5-B921-468D641AC2B7}">
      <dsp:nvSpPr>
        <dsp:cNvPr id="0" name=""/>
        <dsp:cNvSpPr/>
      </dsp:nvSpPr>
      <dsp:spPr>
        <a:xfrm>
          <a:off x="1765326" y="23262"/>
          <a:ext cx="2036483" cy="2036483"/>
        </a:xfrm>
        <a:custGeom>
          <a:avLst/>
          <a:gdLst/>
          <a:ahLst/>
          <a:cxnLst/>
          <a:rect l="0" t="0" r="0" b="0"/>
          <a:pathLst>
            <a:path>
              <a:moveTo>
                <a:pt x="1652708" y="1814651"/>
              </a:moveTo>
              <a:arcTo wR="1018241" hR="1018241" stAng="3087427" swAng="252415"/>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79121" y="1896101"/>
          <a:ext cx="2698028" cy="899339"/>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t>Pag</a:t>
          </a:r>
          <a:r>
            <a:rPr lang="lv-LV" sz="2400" b="1" kern="1200" dirty="0" err="1"/>
            <a:t>ānu</a:t>
          </a:r>
          <a:r>
            <a:rPr lang="lv-LV" sz="2400" b="1" kern="1200" dirty="0"/>
            <a:t>  draudzes</a:t>
          </a:r>
          <a:endParaRPr lang="es-ES" sz="2400" b="1" kern="1200" dirty="0"/>
        </a:p>
      </dsp:txBody>
      <dsp:txXfrm>
        <a:off x="1423023" y="1940003"/>
        <a:ext cx="2610224" cy="811535"/>
      </dsp:txXfrm>
    </dsp:sp>
    <dsp:sp modelId="{F4AABA60-5AA7-44DF-8C72-9FB8C33B35CA}">
      <dsp:nvSpPr>
        <dsp:cNvPr id="0" name=""/>
        <dsp:cNvSpPr/>
      </dsp:nvSpPr>
      <dsp:spPr>
        <a:xfrm>
          <a:off x="1640001" y="14125"/>
          <a:ext cx="2036483" cy="2036483"/>
        </a:xfrm>
        <a:custGeom>
          <a:avLst/>
          <a:gdLst/>
          <a:ahLst/>
          <a:cxnLst/>
          <a:rect l="0" t="0" r="0" b="0"/>
          <a:pathLst>
            <a:path>
              <a:moveTo>
                <a:pt x="452410" y="1864794"/>
              </a:moveTo>
              <a:arcTo wR="1018241" hR="1018241" stAng="7425512" swAng="321200"/>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33500" y="902747"/>
          <a:ext cx="2698028" cy="899339"/>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1" kern="1200" dirty="0"/>
            <a:t>Viņi </a:t>
          </a:r>
          <a:r>
            <a:rPr lang="lv-LV" sz="2400" b="1" kern="1200" dirty="0"/>
            <a:t> </a:t>
          </a:r>
          <a:r>
            <a:rPr lang="pt-BR" sz="2400" b="1" kern="1200" dirty="0"/>
            <a:t>palīdz </a:t>
          </a:r>
          <a:r>
            <a:rPr lang="lv-LV" sz="2400" b="1" kern="1200" dirty="0"/>
            <a:t> </a:t>
          </a:r>
          <a:r>
            <a:rPr lang="pt-BR" sz="2400" b="1" kern="1200" dirty="0"/>
            <a:t>ar saviem </a:t>
          </a:r>
          <a:r>
            <a:rPr lang="lv-LV" sz="2400" b="1" kern="1200" dirty="0"/>
            <a:t> </a:t>
          </a:r>
          <a:r>
            <a:rPr lang="pt-BR" sz="2400" b="1" kern="1200" dirty="0"/>
            <a:t>resursiem</a:t>
          </a:r>
          <a:endParaRPr lang="es-ES" sz="2400" b="1" kern="1200" dirty="0"/>
        </a:p>
      </dsp:txBody>
      <dsp:txXfrm>
        <a:off x="77402" y="946649"/>
        <a:ext cx="2610224" cy="811535"/>
      </dsp:txXfrm>
    </dsp:sp>
    <dsp:sp modelId="{FAB292DC-95FB-492F-83CC-D12DC7FD950F}">
      <dsp:nvSpPr>
        <dsp:cNvPr id="0" name=""/>
        <dsp:cNvSpPr/>
      </dsp:nvSpPr>
      <dsp:spPr>
        <a:xfrm>
          <a:off x="1665189" y="620403"/>
          <a:ext cx="2036483" cy="2036483"/>
        </a:xfrm>
        <a:custGeom>
          <a:avLst/>
          <a:gdLst/>
          <a:ahLst/>
          <a:cxnLst/>
          <a:rect l="0" t="0" r="0" b="0"/>
          <a:pathLst>
            <a:path>
              <a:moveTo>
                <a:pt x="349801" y="250124"/>
              </a:moveTo>
              <a:arcTo wR="1018241" hR="1018241" stAng="13738149" swAng="48608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5337" y="123823"/>
          <a:ext cx="1007999" cy="1224000"/>
        </a:xfrm>
        <a:prstGeom prst="roundRect">
          <a:avLst>
            <a:gd name="adj" fmla="val 1000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57937" r="-57937"/>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2680" y="1449988"/>
          <a:ext cx="1115999" cy="878123"/>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effectLst>
                <a:outerShdw blurRad="38100" dist="38100" dir="2700000" algn="tl">
                  <a:srgbClr val="000000"/>
                </a:outerShdw>
              </a:effectLst>
            </a:rPr>
            <a:t>Vietējā </a:t>
          </a:r>
          <a:r>
            <a:rPr lang="lv-LV" sz="1800" b="1" kern="1200" dirty="0">
              <a:effectLst>
                <a:outerShdw blurRad="38100" dist="38100" dir="2700000" algn="tl">
                  <a:srgbClr val="000000"/>
                </a:outerShdw>
              </a:effectLst>
            </a:rPr>
            <a:t>draudze</a:t>
          </a:r>
          <a:endParaRPr lang="es-ES" sz="1800" b="1" kern="1200" dirty="0">
            <a:effectLst>
              <a:outerShdw blurRad="38100" dist="38100" dir="2700000" algn="tl">
                <a:srgbClr val="000000"/>
              </a:outerShdw>
            </a:effectLst>
          </a:endParaRPr>
        </a:p>
      </dsp:txBody>
      <dsp:txXfrm>
        <a:off x="28399" y="1475707"/>
        <a:ext cx="1064561" cy="826685"/>
      </dsp:txXfrm>
    </dsp:sp>
    <dsp:sp modelId="{6240A3A8-9023-4AE9-B435-120214A01AB4}">
      <dsp:nvSpPr>
        <dsp:cNvPr id="0" name=""/>
        <dsp:cNvSpPr/>
      </dsp:nvSpPr>
      <dsp:spPr>
        <a:xfrm>
          <a:off x="1089061" y="645824"/>
          <a:ext cx="215999" cy="179999"/>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ES" sz="700" kern="1200">
            <a:effectLst>
              <a:outerShdw blurRad="38100" dist="38100" dir="2700000" algn="tl">
                <a:srgbClr val="000000"/>
              </a:outerShdw>
            </a:effectLst>
          </a:endParaRPr>
        </a:p>
      </dsp:txBody>
      <dsp:txXfrm>
        <a:off x="1089061" y="681824"/>
        <a:ext cx="161999" cy="107999"/>
      </dsp:txXfrm>
    </dsp:sp>
    <dsp:sp modelId="{A2402C1F-908A-4044-83A7-8258DB8C0B00}">
      <dsp:nvSpPr>
        <dsp:cNvPr id="0" name=""/>
        <dsp:cNvSpPr/>
      </dsp:nvSpPr>
      <dsp:spPr>
        <a:xfrm>
          <a:off x="1327098" y="123823"/>
          <a:ext cx="1007999" cy="1224000"/>
        </a:xfrm>
        <a:prstGeom prst="roundRect">
          <a:avLst>
            <a:gd name="adj" fmla="val 10000"/>
          </a:avLst>
        </a:prstGeom>
        <a:blipFill dpi="0" rotWithShape="1">
          <a:blip xmlns:r="http://schemas.openxmlformats.org/officeDocument/2006/relationships" r:embed="rId2"/>
          <a:srcRect/>
          <a:stretch>
            <a:fillRect l="-26732" t="-17754" r="-130256" b="-14008"/>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140240" y="1449988"/>
          <a:ext cx="1393514" cy="878123"/>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b="1" kern="1200" dirty="0">
              <a:effectLst>
                <a:outerShdw blurRad="38100" dist="38100" dir="2700000" algn="tl">
                  <a:srgbClr val="000000"/>
                </a:outerShdw>
              </a:effectLst>
            </a:rPr>
            <a:t> </a:t>
          </a:r>
          <a:r>
            <a:rPr lang="es-ES" sz="1800" b="1" kern="1200" dirty="0">
              <a:effectLst>
                <a:outerShdw blurRad="38100" dist="38100" dir="2700000" algn="tl">
                  <a:srgbClr val="000000"/>
                </a:outerShdw>
              </a:effectLst>
            </a:rPr>
            <a:t>Savienība</a:t>
          </a:r>
          <a:r>
            <a:rPr lang="lv-LV" sz="1800" b="1" kern="1200" dirty="0">
              <a:effectLst>
                <a:outerShdw blurRad="38100" dist="38100" dir="2700000" algn="tl">
                  <a:srgbClr val="000000"/>
                </a:outerShdw>
              </a:effectLst>
            </a:rPr>
            <a:t> / Ūnija</a:t>
          </a:r>
          <a:endParaRPr lang="es-ES" sz="1800" b="1" kern="1200" dirty="0">
            <a:effectLst>
              <a:outerShdw blurRad="38100" dist="38100" dir="2700000" algn="tl">
                <a:srgbClr val="000000"/>
              </a:outerShdw>
            </a:effectLst>
          </a:endParaRPr>
        </a:p>
      </dsp:txBody>
      <dsp:txXfrm>
        <a:off x="1165959" y="1475707"/>
        <a:ext cx="1342076" cy="826685"/>
      </dsp:txXfrm>
    </dsp:sp>
    <dsp:sp modelId="{0C29B168-0B11-47E0-A26F-288917C37C3F}">
      <dsp:nvSpPr>
        <dsp:cNvPr id="0" name=""/>
        <dsp:cNvSpPr/>
      </dsp:nvSpPr>
      <dsp:spPr>
        <a:xfrm>
          <a:off x="2370822" y="645824"/>
          <a:ext cx="215999" cy="179999"/>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ES" sz="700" kern="1200">
            <a:effectLst>
              <a:outerShdw blurRad="38100" dist="38100" dir="2700000" algn="tl">
                <a:srgbClr val="000000"/>
              </a:outerShdw>
            </a:effectLst>
          </a:endParaRPr>
        </a:p>
      </dsp:txBody>
      <dsp:txXfrm>
        <a:off x="2370822" y="681824"/>
        <a:ext cx="161999" cy="107999"/>
      </dsp:txXfrm>
    </dsp:sp>
    <dsp:sp modelId="{CB36F94E-AE41-4191-A389-815E236637CC}">
      <dsp:nvSpPr>
        <dsp:cNvPr id="0" name=""/>
        <dsp:cNvSpPr/>
      </dsp:nvSpPr>
      <dsp:spPr>
        <a:xfrm>
          <a:off x="2608859" y="123823"/>
          <a:ext cx="1007999" cy="1224000"/>
        </a:xfrm>
        <a:prstGeom prst="roundRect">
          <a:avLst>
            <a:gd name="adj" fmla="val 10000"/>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139348" t="-5118" r="-10876" b="-14786"/>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566201" y="1449988"/>
          <a:ext cx="1115999" cy="878123"/>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effectLst>
                <a:outerShdw blurRad="38100" dist="38100" dir="2700000" algn="tl">
                  <a:srgbClr val="000000"/>
                </a:outerShdw>
              </a:effectLst>
            </a:rPr>
            <a:t>Div</a:t>
          </a:r>
          <a:r>
            <a:rPr lang="lv-LV" sz="1800" b="1" kern="1200" dirty="0" err="1">
              <a:effectLst>
                <a:outerShdw blurRad="38100" dist="38100" dir="2700000" algn="tl">
                  <a:srgbClr val="000000"/>
                </a:outerShdw>
              </a:effectLst>
            </a:rPr>
            <a:t>īzija</a:t>
          </a:r>
          <a:endParaRPr lang="es-ES" sz="1800" b="1" kern="1200" dirty="0">
            <a:effectLst>
              <a:outerShdw blurRad="38100" dist="38100" dir="2700000" algn="tl">
                <a:srgbClr val="000000"/>
              </a:outerShdw>
            </a:effectLst>
          </a:endParaRPr>
        </a:p>
      </dsp:txBody>
      <dsp:txXfrm>
        <a:off x="2591920" y="1475707"/>
        <a:ext cx="1064561" cy="826685"/>
      </dsp:txXfrm>
    </dsp:sp>
    <dsp:sp modelId="{8F5B832C-EFCC-42E3-845F-991653AD55B3}">
      <dsp:nvSpPr>
        <dsp:cNvPr id="0" name=""/>
        <dsp:cNvSpPr/>
      </dsp:nvSpPr>
      <dsp:spPr>
        <a:xfrm>
          <a:off x="3652583" y="645824"/>
          <a:ext cx="215999" cy="179999"/>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ES" sz="700" kern="1200">
            <a:effectLst>
              <a:outerShdw blurRad="38100" dist="38100" dir="2700000" algn="tl">
                <a:srgbClr val="000000"/>
              </a:outerShdw>
            </a:effectLst>
          </a:endParaRPr>
        </a:p>
      </dsp:txBody>
      <dsp:txXfrm>
        <a:off x="3652583" y="681824"/>
        <a:ext cx="161999" cy="107999"/>
      </dsp:txXfrm>
    </dsp:sp>
    <dsp:sp modelId="{A014DCC8-BC27-40F3-AF66-E9A5DD6BBA5D}">
      <dsp:nvSpPr>
        <dsp:cNvPr id="0" name=""/>
        <dsp:cNvSpPr/>
      </dsp:nvSpPr>
      <dsp:spPr>
        <a:xfrm>
          <a:off x="3890620" y="123823"/>
          <a:ext cx="1007999" cy="1224000"/>
        </a:xfrm>
        <a:prstGeom prst="roundRect">
          <a:avLst>
            <a:gd name="adj" fmla="val 10000"/>
          </a:avLst>
        </a:prstGeom>
        <a:blipFill dpi="0" rotWithShape="1">
          <a:blip xmlns:r="http://schemas.openxmlformats.org/officeDocument/2006/relationships" r:embed="rId4"/>
          <a:srcRect/>
          <a:stretch>
            <a:fillRect l="-69634" t="-18064" r="-90438" b="-2410"/>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3709205" y="1449988"/>
          <a:ext cx="1393514" cy="878123"/>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b="1" kern="1200" dirty="0" err="1">
              <a:effectLst>
                <a:outerShdw blurRad="38100" dist="38100" dir="2700000" algn="tl">
                  <a:srgbClr val="000000"/>
                </a:outerShdw>
              </a:effectLst>
            </a:rPr>
            <a:t>Ģenerāl</a:t>
          </a:r>
          <a:r>
            <a:rPr lang="lv-LV" sz="1800" b="1" kern="1200" dirty="0">
              <a:effectLst>
                <a:outerShdw blurRad="38100" dist="38100" dir="2700000" algn="tl">
                  <a:srgbClr val="000000"/>
                </a:outerShdw>
              </a:effectLst>
            </a:rPr>
            <a:t>-</a:t>
          </a:r>
          <a:r>
            <a:rPr lang="es-ES" sz="1800" b="1" kern="1200" dirty="0">
              <a:effectLst>
                <a:outerShdw blurRad="38100" dist="38100" dir="2700000" algn="tl">
                  <a:srgbClr val="000000"/>
                </a:outerShdw>
              </a:effectLst>
            </a:rPr>
            <a:t> konference</a:t>
          </a:r>
        </a:p>
      </dsp:txBody>
      <dsp:txXfrm>
        <a:off x="3734924" y="1475707"/>
        <a:ext cx="1342076" cy="82668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Lst>
  <dgm:sampData>
    <dgm:dataModel>
      <dgm:ptLst>
        <dgm:pt modelId="0" type="doc"/>
        <dgm:pt modelId="10">
          <dgm:prSet phldrT="Title" phldr="1">
            <dgm:extLst>
              <a:ext uri="{C7F2D5A4-9E3B-4C8F-A7D2-1F8E9B6C4A30}">
                <msodIdLoc:phldrLoc xmlns:msodIdLoc="http://schemas.microsoft.com/office/drawing/2026/04/diagram/placeholderloc" id="msoidsIgxPlaceholderTitle"/>
              </a:ext>
            </dgm:extLst>
          </dgm:prSet>
        </dgm:pt>
        <dgm:pt modelId="11">
          <dgm:prSet phldrT="Description" phldr="1">
            <dgm:extLst>
              <a:ext uri="{C7F2D5A4-9E3B-4C8F-A7D2-1F8E9B6C4A30}">
                <msodIdLoc:phldrLoc xmlns:msodIdLoc="http://schemas.microsoft.com/office/drawing/2026/04/diagram/placeholderloc" id="msoidsIgxPlaceholderDescription"/>
              </a:ext>
            </dgm:extLst>
          </dgm:prSet>
        </dgm:pt>
        <dgm:pt modelId="20">
          <dgm:prSet phldrT="Title" phldr="1">
            <dgm:extLst>
              <a:ext uri="{C7F2D5A4-9E3B-4C8F-A7D2-1F8E9B6C4A30}">
                <msodIdLoc:phldrLoc xmlns:msodIdLoc="http://schemas.microsoft.com/office/drawing/2026/04/diagram/placeholderloc" id="msoidsIgxPlaceholderTitle"/>
              </a:ext>
            </dgm:extLst>
          </dgm:prSet>
        </dgm:pt>
        <dgm:pt modelId="21">
          <dgm:prSet phldrT="Description" phldr="1">
            <dgm:extLst>
              <a:ext uri="{C7F2D5A4-9E3B-4C8F-A7D2-1F8E9B6C4A30}">
                <msodIdLoc:phldrLoc xmlns:msodIdLoc="http://schemas.microsoft.com/office/drawing/2026/04/diagram/placeholderloc" id="msoidsIgxPlaceholderDescription"/>
              </a:ext>
            </dgm:extLst>
          </dgm:prSet>
        </dgm:pt>
        <dgm:pt modelId="30">
          <dgm:prSet phldrT="Title" phldr="1">
            <dgm:extLst>
              <a:ext uri="{C7F2D5A4-9E3B-4C8F-A7D2-1F8E9B6C4A30}">
                <msodIdLoc:phldrLoc xmlns:msodIdLoc="http://schemas.microsoft.com/office/drawing/2026/04/diagram/placeholderloc" id="msoidsIgxPlaceholderTitle"/>
              </a:ext>
            </dgm:extLst>
          </dgm:prSet>
        </dgm:pt>
        <dgm:pt modelId="31">
          <dgm:prSet phldrT="Description" phldr="1">
            <dgm:extLst>
              <a:ext uri="{C7F2D5A4-9E3B-4C8F-A7D2-1F8E9B6C4A30}">
                <msodIdLoc:phldrLoc xmlns:msodIdLoc="http://schemas.microsoft.com/office/drawing/2026/04/diagram/placeholderloc" id="msoidsIgxPlaceholderDescription"/>
              </a:ext>
            </dgm:extLst>
          </dgm:prSet>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DEB8F3-1756-4ABD-B91F-F252E89B9875}" type="datetimeFigureOut">
              <a:rPr lang="de-DE" smtClean="0"/>
              <a:t>09.08.2026</a:t>
            </a:fld>
            <a:endParaRPr lang="de-DE"/>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de-DE"/>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38AAB7-E604-40FD-95D0-38B652732888}" type="slidenum">
              <a:rPr lang="de-DE" smtClean="0"/>
              <a:t>‹Nº›</a:t>
            </a:fld>
            <a:endParaRPr lang="de-DE"/>
          </a:p>
        </p:txBody>
      </p:sp>
    </p:spTree>
    <p:extLst>
      <p:ext uri="{BB962C8B-B14F-4D97-AF65-F5344CB8AC3E}">
        <p14:creationId xmlns:p14="http://schemas.microsoft.com/office/powerpoint/2010/main" val="554623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de-DE" dirty="0"/>
          </a:p>
        </p:txBody>
      </p:sp>
      <p:sp>
        <p:nvSpPr>
          <p:cNvPr id="4" name="Slaida numura vietturis 3"/>
          <p:cNvSpPr>
            <a:spLocks noGrp="1"/>
          </p:cNvSpPr>
          <p:nvPr>
            <p:ph type="sldNum" sz="quarter" idx="5"/>
          </p:nvPr>
        </p:nvSpPr>
        <p:spPr/>
        <p:txBody>
          <a:bodyPr/>
          <a:lstStyle/>
          <a:p>
            <a:fld id="{D938AAB7-E604-40FD-95D0-38B652732888}" type="slidenum">
              <a:rPr lang="de-DE" smtClean="0"/>
              <a:t>6</a:t>
            </a:fld>
            <a:endParaRPr lang="de-DE"/>
          </a:p>
        </p:txBody>
      </p:sp>
    </p:spTree>
    <p:extLst>
      <p:ext uri="{BB962C8B-B14F-4D97-AF65-F5344CB8AC3E}">
        <p14:creationId xmlns:p14="http://schemas.microsoft.com/office/powerpoint/2010/main" val="1447303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de-DE" dirty="0"/>
          </a:p>
        </p:txBody>
      </p:sp>
      <p:sp>
        <p:nvSpPr>
          <p:cNvPr id="4" name="Slaida numura vietturis 3"/>
          <p:cNvSpPr>
            <a:spLocks noGrp="1"/>
          </p:cNvSpPr>
          <p:nvPr>
            <p:ph type="sldNum" sz="quarter" idx="5"/>
          </p:nvPr>
        </p:nvSpPr>
        <p:spPr/>
        <p:txBody>
          <a:bodyPr/>
          <a:lstStyle/>
          <a:p>
            <a:fld id="{D938AAB7-E604-40FD-95D0-38B652732888}" type="slidenum">
              <a:rPr lang="de-DE" smtClean="0"/>
              <a:t>11</a:t>
            </a:fld>
            <a:endParaRPr lang="de-DE"/>
          </a:p>
        </p:txBody>
      </p:sp>
    </p:spTree>
    <p:extLst>
      <p:ext uri="{BB962C8B-B14F-4D97-AF65-F5344CB8AC3E}">
        <p14:creationId xmlns:p14="http://schemas.microsoft.com/office/powerpoint/2010/main" val="994658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09/08/2026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09/08/2026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09/08/2026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09/08/2026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09/08/2026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09/08/2026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09/08/2026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09/08/2026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09/08/2026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09/08/2026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09/08/2026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09/08/2026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microsoft.com/office/2007/relationships/diagramDrawing" Target="../diagrams/drawing6.xml"/><Relationship Id="rId13" Type="http://schemas.openxmlformats.org/officeDocument/2006/relationships/diagramColors" Target="../diagrams/colors7.xml"/><Relationship Id="rId3" Type="http://schemas.openxmlformats.org/officeDocument/2006/relationships/image" Target="../media/image34.jpg"/><Relationship Id="rId7" Type="http://schemas.openxmlformats.org/officeDocument/2006/relationships/diagramColors" Target="../diagrams/colors6.xml"/><Relationship Id="rId12" Type="http://schemas.openxmlformats.org/officeDocument/2006/relationships/diagramQuickStyle" Target="../diagrams/quickStyle7.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6.xml"/><Relationship Id="rId11" Type="http://schemas.openxmlformats.org/officeDocument/2006/relationships/diagramLayout" Target="../diagrams/layout7.xml"/><Relationship Id="rId5" Type="http://schemas.openxmlformats.org/officeDocument/2006/relationships/diagramLayout" Target="../diagrams/layout6.xml"/><Relationship Id="rId10" Type="http://schemas.openxmlformats.org/officeDocument/2006/relationships/diagramData" Target="../diagrams/data7.xml"/><Relationship Id="rId4" Type="http://schemas.openxmlformats.org/officeDocument/2006/relationships/diagramData" Target="../diagrams/data6.xml"/><Relationship Id="rId9" Type="http://schemas.openxmlformats.org/officeDocument/2006/relationships/image" Target="../media/image35.jpeg"/><Relationship Id="rId14" Type="http://schemas.microsoft.com/office/2007/relationships/diagramDrawing" Target="../diagrams/drawing7.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diagramQuickStyle" Target="../diagrams/quickStyle3.xml"/><Relationship Id="rId18" Type="http://schemas.openxmlformats.org/officeDocument/2006/relationships/diagramQuickStyle" Target="../diagrams/quickStyle4.xml"/><Relationship Id="rId3" Type="http://schemas.openxmlformats.org/officeDocument/2006/relationships/image" Target="../media/image22.jpg"/><Relationship Id="rId21" Type="http://schemas.openxmlformats.org/officeDocument/2006/relationships/image" Target="../media/image25.jpeg"/><Relationship Id="rId7" Type="http://schemas.openxmlformats.org/officeDocument/2006/relationships/diagramQuickStyle" Target="../diagrams/quickStyle2.xml"/><Relationship Id="rId12" Type="http://schemas.openxmlformats.org/officeDocument/2006/relationships/diagramLayout" Target="../diagrams/layout3.xml"/><Relationship Id="rId17" Type="http://schemas.openxmlformats.org/officeDocument/2006/relationships/diagramLayout" Target="../diagrams/layout4.xml"/><Relationship Id="rId2" Type="http://schemas.openxmlformats.org/officeDocument/2006/relationships/notesSlide" Target="../notesSlides/notesSlide1.xml"/><Relationship Id="rId16" Type="http://schemas.openxmlformats.org/officeDocument/2006/relationships/diagramData" Target="../diagrams/data4.xml"/><Relationship Id="rId20" Type="http://schemas.microsoft.com/office/2007/relationships/diagramDrawing" Target="../diagrams/drawing4.xml"/><Relationship Id="rId1" Type="http://schemas.openxmlformats.org/officeDocument/2006/relationships/slideLayout" Target="../slideLayouts/slideLayout7.xml"/><Relationship Id="rId6" Type="http://schemas.openxmlformats.org/officeDocument/2006/relationships/diagramLayout" Target="../diagrams/layout2.xml"/><Relationship Id="rId11" Type="http://schemas.openxmlformats.org/officeDocument/2006/relationships/diagramData" Target="../diagrams/data3.xml"/><Relationship Id="rId5" Type="http://schemas.openxmlformats.org/officeDocument/2006/relationships/diagramData" Target="../diagrams/data2.xml"/><Relationship Id="rId15" Type="http://schemas.microsoft.com/office/2007/relationships/diagramDrawing" Target="../diagrams/drawing3.xml"/><Relationship Id="rId10" Type="http://schemas.openxmlformats.org/officeDocument/2006/relationships/image" Target="../media/image24.jpeg"/><Relationship Id="rId19" Type="http://schemas.openxmlformats.org/officeDocument/2006/relationships/diagramColors" Target="../diagrams/colors4.xml"/><Relationship Id="rId4" Type="http://schemas.openxmlformats.org/officeDocument/2006/relationships/image" Target="../media/image23.jpeg"/><Relationship Id="rId9" Type="http://schemas.microsoft.com/office/2007/relationships/diagramDrawing" Target="../diagrams/drawing2.xml"/><Relationship Id="rId14" Type="http://schemas.openxmlformats.org/officeDocument/2006/relationships/diagramColors" Target="../diagrams/colors3.xml"/></Relationships>
</file>

<file path=ppt/slides/_rels/slide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jp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4158614" y="95250"/>
            <a:ext cx="7715251" cy="830997"/>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lv-LV" sz="4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NAMTURĪB</a:t>
            </a:r>
            <a:r>
              <a:rPr lang="es-ES" sz="4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A UN MISIJA</a:t>
            </a:r>
          </a:p>
        </p:txBody>
      </p:sp>
      <p:sp>
        <p:nvSpPr>
          <p:cNvPr id="5" name="CuadroTexto 4">
            <a:extLst>
              <a:ext uri="{FF2B5EF4-FFF2-40B4-BE49-F238E27FC236}">
                <a16:creationId xmlns:a16="http://schemas.microsoft.com/office/drawing/2014/main" id="{1FE56E24-9A9C-CB18-C2B9-86F16A6DBF9B}"/>
              </a:ext>
            </a:extLst>
          </p:cNvPr>
          <p:cNvSpPr txBox="1"/>
          <p:nvPr/>
        </p:nvSpPr>
        <p:spPr>
          <a:xfrm>
            <a:off x="8926287" y="6027003"/>
            <a:ext cx="3265714" cy="584775"/>
          </a:xfrm>
          <a:prstGeom prst="rect">
            <a:avLst/>
          </a:prstGeom>
          <a:noFill/>
        </p:spPr>
        <p:txBody>
          <a:bodyPr wrap="square" rtlCol="0">
            <a:spAutoFit/>
          </a:bodyPr>
          <a:lstStyle/>
          <a:p>
            <a:pPr algn="r"/>
            <a:r>
              <a:rPr lang="pt-BR" sz="1600" b="1" dirty="0">
                <a:solidFill>
                  <a:srgbClr val="FFEBC9"/>
                </a:solidFill>
                <a:effectLst>
                  <a:outerShdw blurRad="38100" dist="38100" dir="2700000" algn="tl">
                    <a:srgbClr val="000000">
                      <a:alpha val="43137"/>
                    </a:srgbClr>
                  </a:outerShdw>
                </a:effectLst>
              </a:rPr>
              <a:t>11. </a:t>
            </a:r>
            <a:r>
              <a:rPr lang="lv-LV" sz="1600" b="1" dirty="0">
                <a:solidFill>
                  <a:srgbClr val="FFEBC9"/>
                </a:solidFill>
                <a:effectLst>
                  <a:outerShdw blurRad="38100" dist="38100" dir="2700000" algn="tl">
                    <a:srgbClr val="000000">
                      <a:alpha val="43137"/>
                    </a:srgbClr>
                  </a:outerShdw>
                </a:effectLst>
              </a:rPr>
              <a:t>tēma</a:t>
            </a:r>
            <a:r>
              <a:rPr lang="pt-BR" sz="1600" b="1" dirty="0">
                <a:solidFill>
                  <a:srgbClr val="FFEBC9"/>
                </a:solidFill>
                <a:effectLst>
                  <a:outerShdw blurRad="38100" dist="38100" dir="2700000" algn="tl">
                    <a:srgbClr val="000000">
                      <a:alpha val="43137"/>
                    </a:srgbClr>
                  </a:outerShdw>
                </a:effectLst>
              </a:rPr>
              <a:t> </a:t>
            </a:r>
            <a:r>
              <a:rPr lang="lv-LV" sz="1600" b="1" dirty="0">
                <a:solidFill>
                  <a:srgbClr val="FFEBC9"/>
                </a:solidFill>
                <a:effectLst>
                  <a:outerShdw blurRad="38100" dist="38100" dir="2700000" algn="tl">
                    <a:srgbClr val="000000">
                      <a:alpha val="43137"/>
                    </a:srgbClr>
                  </a:outerShdw>
                </a:effectLst>
              </a:rPr>
              <a:t> </a:t>
            </a:r>
          </a:p>
          <a:p>
            <a:pPr algn="r"/>
            <a:r>
              <a:rPr lang="lv-LV" sz="1600" b="1" dirty="0">
                <a:solidFill>
                  <a:srgbClr val="FFEBC9"/>
                </a:solidFill>
                <a:effectLst>
                  <a:outerShdw blurRad="38100" dist="38100" dir="2700000" algn="tl">
                    <a:srgbClr val="000000">
                      <a:alpha val="43137"/>
                    </a:srgbClr>
                  </a:outerShdw>
                </a:effectLst>
              </a:rPr>
              <a:t>12.</a:t>
            </a:r>
            <a:r>
              <a:rPr lang="pt-BR" sz="1600" b="1" dirty="0">
                <a:solidFill>
                  <a:srgbClr val="FFEBC9"/>
                </a:solidFill>
                <a:effectLst>
                  <a:outerShdw blurRad="38100" dist="38100" dir="2700000" algn="tl">
                    <a:srgbClr val="000000">
                      <a:alpha val="43137"/>
                    </a:srgbClr>
                  </a:outerShdw>
                </a:effectLst>
              </a:rPr>
              <a:t> septembr</a:t>
            </a:r>
            <a:r>
              <a:rPr lang="lv-LV" sz="1600" b="1" dirty="0">
                <a:solidFill>
                  <a:srgbClr val="FFEBC9"/>
                </a:solidFill>
                <a:effectLst>
                  <a:outerShdw blurRad="38100" dist="38100" dir="2700000" algn="tl">
                    <a:srgbClr val="000000">
                      <a:alpha val="43137"/>
                    </a:srgbClr>
                  </a:outerShdw>
                </a:effectLst>
              </a:rPr>
              <a:t>Ī, 2026</a:t>
            </a:r>
            <a:endParaRPr lang="es-ES" sz="1600" b="1" dirty="0">
              <a:solidFill>
                <a:srgbClr val="FFEBC9"/>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lv-LV" sz="6000" b="1" dirty="0">
                <a:ln w="15875">
                  <a:noFill/>
                  <a:prstDash val="solid"/>
                </a:ln>
                <a:solidFill>
                  <a:srgbClr val="297F75"/>
                </a:solidFill>
                <a:effectLst>
                  <a:outerShdw dist="38100" dir="2700000" algn="bl" rotWithShape="0">
                    <a:srgbClr val="DD8E4B"/>
                  </a:outerShdw>
                </a:effectLst>
              </a:rPr>
              <a:t>NAMTUR</a:t>
            </a:r>
            <a:r>
              <a:rPr lang="es-ES" sz="6000" b="1" dirty="0">
                <a:ln w="15875">
                  <a:noFill/>
                  <a:prstDash val="solid"/>
                </a:ln>
                <a:solidFill>
                  <a:srgbClr val="297F75"/>
                </a:solidFill>
                <a:effectLst>
                  <a:outerShdw dist="38100" dir="2700000" algn="bl" rotWithShape="0">
                    <a:srgbClr val="DD8E4B"/>
                  </a:outerShdw>
                </a:effectLst>
              </a:rPr>
              <a:t>ĪBAS</a:t>
            </a:r>
            <a:r>
              <a:rPr lang="lv-LV" sz="6000" b="1" dirty="0">
                <a:ln w="15875">
                  <a:noFill/>
                  <a:prstDash val="solid"/>
                </a:ln>
                <a:solidFill>
                  <a:srgbClr val="297F75"/>
                </a:solidFill>
                <a:effectLst>
                  <a:outerShdw dist="38100" dir="2700000" algn="bl" rotWithShape="0">
                    <a:srgbClr val="DD8E4B"/>
                  </a:outerShdw>
                </a:effectLst>
              </a:rPr>
              <a:t> </a:t>
            </a:r>
            <a:r>
              <a:rPr lang="es-ES" sz="6000" b="1" dirty="0">
                <a:ln w="15875">
                  <a:noFill/>
                  <a:prstDash val="solid"/>
                </a:ln>
                <a:solidFill>
                  <a:srgbClr val="297F75"/>
                </a:solidFill>
                <a:effectLst>
                  <a:outerShdw dist="38100" dir="2700000" algn="bl" rotWithShape="0">
                    <a:srgbClr val="DD8E4B"/>
                  </a:outerShdw>
                </a:effectLst>
              </a:rPr>
              <a:t> REZULTĀTI</a:t>
            </a: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48125"/>
            <a:ext cx="8943975" cy="769441"/>
          </a:xfrm>
          <a:prstGeom prst="rect">
            <a:avLst/>
          </a:prstGeom>
          <a:noFill/>
        </p:spPr>
        <p:txBody>
          <a:bodyPr wrap="square">
            <a:spAutoFit/>
            <a:scene3d>
              <a:camera prst="orthographicFront"/>
              <a:lightRig rig="threePt" dir="t"/>
            </a:scene3d>
            <a:sp3d extrusionH="57150">
              <a:bevelT w="38100" h="38100"/>
            </a:sp3d>
          </a:bodyPr>
          <a:lstStyle/>
          <a:p>
            <a:pPr algn="ctr"/>
            <a:r>
              <a:rPr lang="lv-LV"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DRAUDZES</a:t>
            </a:r>
            <a:r>
              <a:rPr lang="es-ES"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 VIENOTĪBA</a:t>
            </a: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95536"/>
            <a:ext cx="8450981" cy="646331"/>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lv-LV" b="1" dirty="0">
                <a:latin typeface="Comic Sans MS" panose="030F0702030302020204" pitchFamily="66" charset="0"/>
              </a:rPr>
              <a:t>"Jo šīs palīdzības sagādāšana ne vien atvieglina trūkumu svētajiem, bet ir arīdzan bagāta caur to, ka daudzi pateicās Dievam.</a:t>
            </a:r>
            <a:r>
              <a:rPr lang="de-DE" b="1" dirty="0">
                <a:latin typeface="Comic Sans MS" panose="030F0702030302020204" pitchFamily="66" charset="0"/>
              </a:rPr>
              <a:t>“</a:t>
            </a:r>
            <a:r>
              <a:rPr lang="lv-LV" b="1" dirty="0">
                <a:latin typeface="Comic Sans MS" panose="030F0702030302020204" pitchFamily="66" charset="0"/>
              </a:rPr>
              <a:t> (2. Kor. 9:12)</a:t>
            </a:r>
            <a:endParaRPr lang="es-ES" b="1" dirty="0">
              <a:latin typeface="Comic Sans MS" panose="030F0702030302020204" pitchFamily="66"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2953268065"/>
              </p:ext>
            </p:extLst>
          </p:nvPr>
        </p:nvGraphicFramePr>
        <p:xfrm>
          <a:off x="3248029" y="1691942"/>
          <a:ext cx="5591172" cy="26550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49" y="1476709"/>
            <a:ext cx="4405311" cy="1015663"/>
          </a:xfrm>
          <a:prstGeom prst="rect">
            <a:avLst/>
          </a:prstGeom>
          <a:noFill/>
        </p:spPr>
        <p:txBody>
          <a:bodyPr wrap="square" rtlCol="0">
            <a:spAutoFit/>
          </a:bodyPr>
          <a:lstStyle/>
          <a:p>
            <a:pPr>
              <a:spcBef>
                <a:spcPts val="600"/>
              </a:spcBef>
            </a:pPr>
            <a:r>
              <a:rPr lang="lv-LV" sz="2000" b="1" dirty="0"/>
              <a:t>Ziedojuma upurim</a:t>
            </a:r>
            <a:r>
              <a:rPr lang="es-ES" sz="2000" b="1" dirty="0"/>
              <a:t>, kas tika atnests uz Jeruzalemi, bija arī citas pozitīvas sekas (2. Kor</a:t>
            </a:r>
            <a:r>
              <a:rPr lang="lv-LV" sz="2000" b="1" dirty="0"/>
              <a:t>.</a:t>
            </a:r>
            <a:r>
              <a:rPr lang="es-ES" sz="2000" b="1" dirty="0"/>
              <a:t> 9:12).</a:t>
            </a:r>
          </a:p>
        </p:txBody>
      </p:sp>
      <p:sp>
        <p:nvSpPr>
          <p:cNvPr id="8" name="CuadroTexto 7">
            <a:extLst>
              <a:ext uri="{FF2B5EF4-FFF2-40B4-BE49-F238E27FC236}">
                <a16:creationId xmlns:a16="http://schemas.microsoft.com/office/drawing/2014/main" id="{FD61DE22-E213-B397-222C-4730F2595A65}"/>
              </a:ext>
            </a:extLst>
          </p:cNvPr>
          <p:cNvSpPr txBox="1"/>
          <p:nvPr/>
        </p:nvSpPr>
        <p:spPr>
          <a:xfrm>
            <a:off x="5276850" y="4491481"/>
            <a:ext cx="6915149" cy="1015663"/>
          </a:xfrm>
          <a:prstGeom prst="rect">
            <a:avLst/>
          </a:prstGeom>
          <a:noFill/>
        </p:spPr>
        <p:txBody>
          <a:bodyPr wrap="square" rtlCol="0">
            <a:spAutoFit/>
          </a:bodyPr>
          <a:lstStyle/>
          <a:p>
            <a:pPr>
              <a:spcBef>
                <a:spcPts val="600"/>
              </a:spcBef>
            </a:pPr>
            <a:r>
              <a:rPr lang="es-ES" sz="2000" b="1" dirty="0"/>
              <a:t>Vēl viena pozitīva ietekme ir tā, ka veids, kā tika organizēts </a:t>
            </a:r>
            <a:r>
              <a:rPr lang="lv-LV" sz="2000" b="1" dirty="0"/>
              <a:t>ziedojums</a:t>
            </a:r>
            <a:r>
              <a:rPr lang="es-ES" sz="2000" b="1" dirty="0"/>
              <a:t>, mums šodien sniedz īpašu mācību: viss jādara </a:t>
            </a:r>
            <a:r>
              <a:rPr lang="lv-LV" sz="2000" b="1" dirty="0"/>
              <a:t>kārtīgi</a:t>
            </a:r>
            <a:r>
              <a:rPr lang="es-ES" sz="2000" b="1" dirty="0"/>
              <a:t> un </a:t>
            </a:r>
            <a:r>
              <a:rPr lang="lv-LV" sz="2000" b="1" dirty="0"/>
              <a:t>ievērojot pareizās procedūras</a:t>
            </a:r>
            <a:r>
              <a:rPr lang="es-ES" sz="2000" b="1" dirty="0"/>
              <a:t>.</a:t>
            </a:r>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3230350593"/>
              </p:ext>
            </p:extLst>
          </p:nvPr>
        </p:nvGraphicFramePr>
        <p:xfrm>
          <a:off x="171450" y="4347000"/>
          <a:ext cx="5105400" cy="232811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171450" y="2660719"/>
            <a:ext cx="4300537" cy="1631216"/>
          </a:xfrm>
          <a:prstGeom prst="rect">
            <a:avLst/>
          </a:prstGeom>
          <a:noFill/>
        </p:spPr>
        <p:txBody>
          <a:bodyPr wrap="square">
            <a:spAutoFit/>
          </a:bodyPr>
          <a:lstStyle/>
          <a:p>
            <a:pPr lvl="0">
              <a:spcBef>
                <a:spcPts val="600"/>
              </a:spcBef>
              <a:defRPr/>
            </a:pPr>
            <a:r>
              <a:rPr lang="lv-LV" sz="2000" b="1" dirty="0">
                <a:solidFill>
                  <a:prstClr val="black"/>
                </a:solidFill>
              </a:rPr>
              <a:t>Ebreji un cittautiešus vienoja palīdzības un pateicības saites (Rom. 15:26-27). Tādējādi tika sasniegts apustuļa galvenais mērķis: vienotība draudzē.</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486399" y="5511056"/>
            <a:ext cx="6705601" cy="1323439"/>
          </a:xfrm>
          <a:prstGeom prst="rect">
            <a:avLst/>
          </a:prstGeom>
          <a:noFill/>
        </p:spPr>
        <p:txBody>
          <a:bodyPr wrap="square">
            <a:spAutoFit/>
          </a:bodyPr>
          <a:lstStyle/>
          <a:p>
            <a:pPr lvl="0">
              <a:spcBef>
                <a:spcPts val="600"/>
              </a:spcBef>
              <a:defRPr/>
            </a:pPr>
            <a:r>
              <a:rPr lang="lv-LV" sz="2000" b="1" dirty="0">
                <a:solidFill>
                  <a:prstClr val="black"/>
                </a:solidFill>
              </a:rPr>
              <a:t>Pāvils iecēla </a:t>
            </a:r>
            <a:r>
              <a:rPr lang="lv-LV" sz="2000" b="1" dirty="0" err="1">
                <a:solidFill>
                  <a:prstClr val="black"/>
                </a:solidFill>
              </a:rPr>
              <a:t>Titu</a:t>
            </a:r>
            <a:r>
              <a:rPr lang="lv-LV" sz="2000" b="1" dirty="0">
                <a:solidFill>
                  <a:prstClr val="black"/>
                </a:solidFill>
              </a:rPr>
              <a:t> pārraudzīt ziedojumu vākšanu, un draudzes iecēla brāļus, lai tie viņam palīdzētu šajā uzdevumā (2. Kor. 8:16-24). </a:t>
            </a:r>
            <a:r>
              <a:rPr lang="es-ES" sz="2000" b="1" dirty="0">
                <a:solidFill>
                  <a:prstClr val="black"/>
                </a:solidFill>
              </a:rPr>
              <a:t>Nebija cita pareiza veida, kā vākt un nosūtīt </a:t>
            </a:r>
            <a:r>
              <a:rPr lang="lv-LV" sz="2000" b="1" dirty="0">
                <a:solidFill>
                  <a:prstClr val="black"/>
                </a:solidFill>
              </a:rPr>
              <a:t>ziedojumus uz Jeruzalemi.</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l="-4000" t="-9000" b="-9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711146" y="701316"/>
            <a:ext cx="10156804" cy="5416868"/>
          </a:xfrm>
          <a:prstGeom prst="rect">
            <a:avLst/>
          </a:prstGeom>
          <a:noFill/>
        </p:spPr>
        <p:txBody>
          <a:bodyPr wrap="square">
            <a:spAutoFit/>
          </a:bodyPr>
          <a:lstStyle/>
          <a:p>
            <a:pPr>
              <a:spcBef>
                <a:spcPts val="600"/>
              </a:spcBef>
            </a:pPr>
            <a:r>
              <a:rPr lang="lv-LV" sz="2400" b="1" dirty="0">
                <a:solidFill>
                  <a:schemeClr val="bg2">
                    <a:lumMod val="40000"/>
                    <a:lumOff val="60000"/>
                  </a:schemeClr>
                </a:solidFill>
                <a:latin typeface="Constantia" panose="02030602050306030303" pitchFamily="18" charset="0"/>
              </a:rPr>
              <a:t>"Dieva darbs ir jāatbalsta ar desmito tiesu, ziedojumiem un upuriem. Tagad Kungs lūdz līdzekļus, ko Viņš ir uzticējis Saviem pārvaldniekiem. […]
Kungs no Saviem sekotājiem neprasa neko vairāk kā to, ko Viņš pats paveica. […] Viņš nolika malā Savas karaliskās drēbes un Savu karalisko kroni un, nokāpdams no Sava augstā stāvokļa, kļuva nabags, lai caur Viņa nabadzību mēs varētu iegūt mūžīgus dārgumus. Viņš atdeva ne tikai Savu bagātību, bet arī Savu dzīvību sevis noliegšanā un upurēšanās, lai novērstu visus šķēršļus tiem, kas vēlas ieiet Dieva valstībā.
[…] Kungs Jēzus aicina mūs būt Viņa līdzstrādniekiem. Viņš ir visa, kas mums pieder, īpašnieks un Viņam ir tiesības uz to. Ar savu vēlmi palīdzēt Viņa darbā mēs tagad varam parādīt savu mīlestību pret Viņu."</a:t>
            </a:r>
            <a:endParaRPr lang="es-ES" sz="2400" b="1" dirty="0">
              <a:solidFill>
                <a:schemeClr val="bg2">
                  <a:lumMod val="40000"/>
                  <a:lumOff val="60000"/>
                </a:schemeClr>
              </a:solidFill>
              <a:latin typeface="Constantia" panose="02030602050306030303" pitchFamily="18" charset="0"/>
            </a:endParaRPr>
          </a:p>
        </p:txBody>
      </p:sp>
      <p:sp>
        <p:nvSpPr>
          <p:cNvPr id="4" name="CuadroTexto 3">
            <a:extLst>
              <a:ext uri="{FF2B5EF4-FFF2-40B4-BE49-F238E27FC236}">
                <a16:creationId xmlns:a16="http://schemas.microsoft.com/office/drawing/2014/main" id="{13C0A81D-41AB-95D4-9521-D3CB43F35894}"/>
              </a:ext>
            </a:extLst>
          </p:cNvPr>
          <p:cNvSpPr txBox="1"/>
          <p:nvPr/>
        </p:nvSpPr>
        <p:spPr>
          <a:xfrm>
            <a:off x="8709764" y="5948907"/>
            <a:ext cx="3482236" cy="338554"/>
          </a:xfrm>
          <a:prstGeom prst="rect">
            <a:avLst/>
          </a:prstGeom>
          <a:noFill/>
        </p:spPr>
        <p:txBody>
          <a:bodyPr wrap="none" rtlCol="0">
            <a:spAutoFit/>
          </a:bodyPr>
          <a:lstStyle/>
          <a:p>
            <a:pPr algn="r"/>
            <a:r>
              <a:rPr lang="es-ES" sz="1600" b="1" dirty="0">
                <a:solidFill>
                  <a:schemeClr val="bg2">
                    <a:lumMod val="40000"/>
                    <a:lumOff val="60000"/>
                  </a:schemeClr>
                </a:solidFill>
              </a:rPr>
              <a:t>E. G. W. (Pacel acis</a:t>
            </a:r>
            <a:r>
              <a:rPr lang="lv-LV" sz="1600" b="1" dirty="0">
                <a:solidFill>
                  <a:schemeClr val="bg2">
                    <a:lumMod val="40000"/>
                    <a:lumOff val="60000"/>
                  </a:schemeClr>
                </a:solidFill>
              </a:rPr>
              <a:t> augšup</a:t>
            </a:r>
            <a:r>
              <a:rPr lang="es-ES" sz="1600" b="1" dirty="0">
                <a:solidFill>
                  <a:schemeClr val="bg2">
                    <a:lumMod val="40000"/>
                    <a:lumOff val="60000"/>
                  </a:schemeClr>
                </a:solidFill>
              </a:rPr>
              <a:t>, 9. aprīlis)</a:t>
            </a: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734174" y="128111"/>
            <a:ext cx="5457825" cy="1323439"/>
          </a:xfrm>
          <a:prstGeom prst="rect">
            <a:avLst/>
          </a:prstGeom>
          <a:noFill/>
        </p:spPr>
        <p:txBody>
          <a:bodyPr wrap="square">
            <a:spAutoFit/>
          </a:bodyPr>
          <a:lstStyle/>
          <a:p>
            <a:pPr lvl="0" algn="ctr">
              <a:defRPr/>
            </a:pPr>
            <a:r>
              <a:rPr lang="lv-LV" sz="2000" b="1" dirty="0">
                <a:solidFill>
                  <a:prstClr val="white"/>
                </a:solidFill>
                <a:effectLst>
                  <a:outerShdw blurRad="38100" dist="38100" dir="2700000" algn="tl">
                    <a:srgbClr val="000000"/>
                  </a:outerShdw>
                </a:effectLst>
                <a:latin typeface="Comic Sans MS" panose="030F0702030302020204" pitchFamily="66" charset="0"/>
              </a:rPr>
              <a:t>"Jo jūs zināt mūsu Kunga Jēzus Kristus žēlastību, ka Viņš, bagāts būdams, jūsu dēļ ir tapis nabags, lai jūs caur Viņa nabadzību kļūtu bagāti. " (2. Kor. 8:9)</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624745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4057650" y="3190873"/>
            <a:ext cx="4855900" cy="3339376"/>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lv-LV" sz="2200" b="1" u="sng" dirty="0">
                <a:solidFill>
                  <a:srgbClr val="FF0000"/>
                </a:solidFill>
              </a:rPr>
              <a:t>Namturības izcelsme:</a:t>
            </a:r>
            <a:endParaRPr lang="es-ES" sz="2200" b="1" u="sng" dirty="0">
              <a:solidFill>
                <a:srgbClr val="FF0000"/>
              </a:solidFill>
            </a:endParaRPr>
          </a:p>
          <a:p>
            <a:pPr lvl="1">
              <a:spcBef>
                <a:spcPts val="600"/>
              </a:spcBef>
            </a:pPr>
            <a:r>
              <a:rPr lang="lv-LV" sz="2200" b="1" dirty="0"/>
              <a:t>Jēzus piemērs.</a:t>
            </a:r>
            <a:endParaRPr lang="es-ES" sz="2200" b="1" dirty="0"/>
          </a:p>
          <a:p>
            <a:pPr lvl="1">
              <a:spcBef>
                <a:spcPts val="600"/>
              </a:spcBef>
            </a:pPr>
            <a:r>
              <a:rPr lang="lv-LV" sz="2200" b="1" dirty="0"/>
              <a:t>Atbilde uz saņemto žēlastību.</a:t>
            </a:r>
            <a:endParaRPr lang="es-ES" sz="2200" b="1" dirty="0"/>
          </a:p>
          <a:p>
            <a:pPr>
              <a:spcBef>
                <a:spcPts val="600"/>
              </a:spcBef>
            </a:pPr>
            <a:r>
              <a:rPr lang="lv-LV" sz="2200" b="1" u="sng" dirty="0">
                <a:solidFill>
                  <a:schemeClr val="tx2">
                    <a:lumMod val="75000"/>
                  </a:schemeClr>
                </a:solidFill>
              </a:rPr>
              <a:t>Kā praktizēt namturību:</a:t>
            </a:r>
            <a:endParaRPr lang="es-ES" sz="2200" b="1" u="sng" dirty="0">
              <a:solidFill>
                <a:schemeClr val="tx2">
                  <a:lumMod val="75000"/>
                </a:schemeClr>
              </a:solidFill>
            </a:endParaRPr>
          </a:p>
          <a:p>
            <a:pPr lvl="1">
              <a:spcBef>
                <a:spcPts val="600"/>
              </a:spcBef>
            </a:pPr>
            <a:r>
              <a:rPr lang="lv-LV" sz="2200" b="1" dirty="0"/>
              <a:t>Pareiza plānošana.</a:t>
            </a:r>
            <a:endParaRPr lang="es-ES" sz="2200" b="1" dirty="0"/>
          </a:p>
          <a:p>
            <a:pPr lvl="1">
              <a:spcBef>
                <a:spcPts val="600"/>
              </a:spcBef>
            </a:pPr>
            <a:r>
              <a:rPr lang="lv-LV" sz="2200" b="1" dirty="0"/>
              <a:t>Pareiza attieksme.</a:t>
            </a:r>
            <a:endParaRPr lang="es-ES" sz="2200" b="1" dirty="0"/>
          </a:p>
          <a:p>
            <a:pPr>
              <a:spcBef>
                <a:spcPts val="600"/>
              </a:spcBef>
            </a:pPr>
            <a:r>
              <a:rPr lang="lv-LV" sz="2200" b="1" u="sng" dirty="0">
                <a:solidFill>
                  <a:schemeClr val="accent6">
                    <a:lumMod val="75000"/>
                  </a:schemeClr>
                </a:solidFill>
              </a:rPr>
              <a:t>Namturības rezultāti:</a:t>
            </a:r>
            <a:endParaRPr lang="es-ES" sz="2200" b="1" u="sng" dirty="0">
              <a:solidFill>
                <a:schemeClr val="accent6">
                  <a:lumMod val="75000"/>
                </a:schemeClr>
              </a:solidFill>
            </a:endParaRPr>
          </a:p>
          <a:p>
            <a:pPr lvl="1">
              <a:spcBef>
                <a:spcPts val="600"/>
              </a:spcBef>
            </a:pPr>
            <a:r>
              <a:rPr lang="lv-LV" sz="2200" b="1" dirty="0"/>
              <a:t>Draudzes vienotība.</a:t>
            </a:r>
            <a:endParaRPr lang="es-ES" sz="2200" b="1" dirty="0"/>
          </a:p>
        </p:txBody>
      </p:sp>
      <p:sp>
        <p:nvSpPr>
          <p:cNvPr id="3" name="CuadroTexto 2">
            <a:extLst>
              <a:ext uri="{FF2B5EF4-FFF2-40B4-BE49-F238E27FC236}">
                <a16:creationId xmlns:a16="http://schemas.microsoft.com/office/drawing/2014/main" id="{6794C4E7-CADD-4E75-9179-F10ADB2E9A2B}"/>
              </a:ext>
            </a:extLst>
          </p:cNvPr>
          <p:cNvSpPr txBox="1"/>
          <p:nvPr/>
        </p:nvSpPr>
        <p:spPr>
          <a:xfrm>
            <a:off x="123824" y="85689"/>
            <a:ext cx="11944351" cy="461665"/>
          </a:xfrm>
          <a:prstGeom prst="rect">
            <a:avLst/>
          </a:prstGeom>
          <a:noFill/>
        </p:spPr>
        <p:txBody>
          <a:bodyPr wrap="square" rtlCol="0">
            <a:spAutoFit/>
          </a:bodyPr>
          <a:lstStyle/>
          <a:p>
            <a:pPr>
              <a:spcBef>
                <a:spcPts val="600"/>
              </a:spcBef>
            </a:pPr>
            <a:r>
              <a:rPr lang="lv-LV" sz="2400" b="1" dirty="0" err="1"/>
              <a:t>Namturība</a:t>
            </a:r>
            <a:r>
              <a:rPr lang="lv-LV" sz="2400" b="1" dirty="0"/>
              <a:t> ir veids, kā cilvēks pārvalda to, kas ir uzticēts viņa aprūpē.</a:t>
            </a:r>
            <a:endParaRPr lang="es-ES" sz="2400" b="1" dirty="0"/>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662521" y="3144664"/>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662521" y="5581715"/>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3662521" y="4367952"/>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4252132" y="4022807"/>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252132" y="3641428"/>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4252132" y="6085638"/>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4252132" y="4859354"/>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4252132" y="5240147"/>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hq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123824" y="1514965"/>
            <a:ext cx="12068176" cy="1015663"/>
          </a:xfrm>
          <a:prstGeom prst="rect">
            <a:avLst/>
          </a:prstGeom>
          <a:noFill/>
        </p:spPr>
        <p:txBody>
          <a:bodyPr wrap="square">
            <a:spAutoFit/>
          </a:bodyPr>
          <a:lstStyle/>
          <a:p>
            <a:pPr lvl="0">
              <a:spcBef>
                <a:spcPts val="600"/>
              </a:spcBef>
              <a:defRPr/>
            </a:pPr>
            <a:r>
              <a:rPr lang="lv-LV" sz="2000" b="1" dirty="0">
                <a:solidFill>
                  <a:prstClr val="black"/>
                </a:solidFill>
              </a:rPr>
              <a:t>Korintieši jau bija apņēmušies palīdzēt, un tuvojās laiks, kad šī apņemšanās bija jāīsteno. Maķedonijas draudzes jau bija sākušas piedalīties. Pāvilu neinteresēja saziedotā naudas summa, bet gan motivācija un entuziasms, ar kādu ticīgie piedalīsies šajā iespējā atsaukties uz saņemto žēlastību.</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FA269756-2339-3328-7C77-D61D94ABD9FA}"/>
              </a:ext>
            </a:extLst>
          </p:cNvPr>
          <p:cNvSpPr txBox="1"/>
          <p:nvPr/>
        </p:nvSpPr>
        <p:spPr>
          <a:xfrm>
            <a:off x="123825" y="635233"/>
            <a:ext cx="12068175" cy="707886"/>
          </a:xfrm>
          <a:prstGeom prst="rect">
            <a:avLst/>
          </a:prstGeom>
          <a:noFill/>
        </p:spPr>
        <p:txBody>
          <a:bodyPr wrap="square">
            <a:spAutoFit/>
          </a:bodyPr>
          <a:lstStyle/>
          <a:p>
            <a:pPr lvl="0">
              <a:spcBef>
                <a:spcPts val="600"/>
              </a:spcBef>
              <a:defRPr/>
            </a:pPr>
            <a:r>
              <a:rPr lang="lv-LV" sz="2000" b="1" dirty="0">
                <a:solidFill>
                  <a:prstClr val="black"/>
                </a:solidFill>
              </a:rPr>
              <a:t>Pāvila otrās vēstules korintiešiem kontekstā pārvaldība attiecas uz konkrētu apustuļa projektu: lai pagānu draudzes savāktu naudu, lai palīdzētu draudzei Jeruzālemē, kas piedzīvoja ļoti grūtus laikus.</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lv-LV" sz="6000" b="1" dirty="0">
                <a:ln w="15875">
                  <a:noFill/>
                  <a:prstDash val="solid"/>
                </a:ln>
                <a:solidFill>
                  <a:schemeClr val="accent3">
                    <a:lumMod val="75000"/>
                  </a:schemeClr>
                </a:solidFill>
                <a:effectLst>
                  <a:outerShdw dist="38100" dir="2700000" algn="bl" rotWithShape="0">
                    <a:srgbClr val="00DA9C"/>
                  </a:outerShdw>
                </a:effectLst>
              </a:rPr>
              <a:t>NAMTURĪBAS </a:t>
            </a:r>
            <a:r>
              <a:rPr lang="es-ES" sz="6000" b="1" dirty="0">
                <a:ln w="15875">
                  <a:noFill/>
                  <a:prstDash val="solid"/>
                </a:ln>
                <a:solidFill>
                  <a:schemeClr val="accent3">
                    <a:lumMod val="75000"/>
                  </a:schemeClr>
                </a:solidFill>
                <a:effectLst>
                  <a:outerShdw dist="38100" dir="2700000" algn="bl" rotWithShape="0">
                    <a:srgbClr val="00DA9C"/>
                  </a:outerShdw>
                </a:effectLst>
              </a:rPr>
              <a:t> IZCELSME</a:t>
            </a: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0" y="0"/>
            <a:ext cx="57239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000" b="1">
                <a:ln/>
                <a:solidFill>
                  <a:schemeClr val="accent5"/>
                </a:solidFill>
              </a:rPr>
              <a:t>JĒZUS PIEMĒRS</a:t>
            </a:r>
            <a:endParaRPr lang="es-ES" sz="4000" b="1" dirty="0">
              <a:ln/>
              <a:solidFill>
                <a:schemeClr val="accent5"/>
              </a:solidFill>
            </a:endParaRPr>
          </a:p>
        </p:txBody>
      </p:sp>
      <p:sp>
        <p:nvSpPr>
          <p:cNvPr id="5" name="CuadroTexto 4">
            <a:extLst>
              <a:ext uri="{FF2B5EF4-FFF2-40B4-BE49-F238E27FC236}">
                <a16:creationId xmlns:a16="http://schemas.microsoft.com/office/drawing/2014/main" id="{622EC8D6-0F26-3262-4FE3-162A25F19036}"/>
              </a:ext>
            </a:extLst>
          </p:cNvPr>
          <p:cNvSpPr txBox="1"/>
          <p:nvPr/>
        </p:nvSpPr>
        <p:spPr>
          <a:xfrm>
            <a:off x="228288" y="704980"/>
            <a:ext cx="5267325" cy="1477328"/>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lv-LV" b="1" dirty="0">
                <a:effectLst>
                  <a:outerShdw blurRad="38100" dist="38100" dir="2700000" algn="tl">
                    <a:srgbClr val="000000">
                      <a:alpha val="43137"/>
                    </a:srgbClr>
                  </a:outerShdw>
                </a:effectLst>
                <a:latin typeface="Comic Sans MS" panose="030F0702030302020204" pitchFamily="66" charset="0"/>
              </a:rPr>
              <a:t>"Jo jūs zināt mūsu Kunga Jēzus Kristus žēlastību, ka Viņš, bagāts būdams, jūsu dēļ ir tapis nabags, lai jūs caur Viņa nabadzību kļūtu bagāti."
(2. Korintiešiem 8:9)</a:t>
            </a:r>
            <a:endParaRPr lang="es-ES" sz="1400" b="1" dirty="0">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52031096-49C0-EA19-367C-27B22ADA3369}"/>
              </a:ext>
            </a:extLst>
          </p:cNvPr>
          <p:cNvSpPr txBox="1"/>
          <p:nvPr/>
        </p:nvSpPr>
        <p:spPr>
          <a:xfrm>
            <a:off x="110064" y="2156346"/>
            <a:ext cx="5491839" cy="707886"/>
          </a:xfrm>
          <a:prstGeom prst="rect">
            <a:avLst/>
          </a:prstGeom>
          <a:noFill/>
        </p:spPr>
        <p:txBody>
          <a:bodyPr wrap="square" rtlCol="0">
            <a:spAutoFit/>
          </a:bodyPr>
          <a:lstStyle/>
          <a:p>
            <a:pPr>
              <a:spcBef>
                <a:spcPts val="600"/>
              </a:spcBef>
            </a:pPr>
            <a:r>
              <a:rPr lang="es-ES" sz="2000" b="1" dirty="0"/>
              <a:t>Kāda ir saistība starp Dieva žēlastību un dāsnumu? (2. Kor. 8:1–2)</a:t>
            </a:r>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2726262596"/>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194304" y="4100822"/>
            <a:ext cx="3468598" cy="1323439"/>
          </a:xfrm>
          <a:prstGeom prst="rect">
            <a:avLst/>
          </a:prstGeom>
          <a:noFill/>
        </p:spPr>
        <p:txBody>
          <a:bodyPr wrap="square" rtlCol="0">
            <a:spAutoFit/>
          </a:bodyPr>
          <a:lstStyle/>
          <a:p>
            <a:pPr>
              <a:spcBef>
                <a:spcPts val="600"/>
              </a:spcBef>
            </a:pPr>
            <a:r>
              <a:rPr lang="lv-LV" sz="2000" b="1" dirty="0"/>
              <a:t>Un Viņš to visu darīja mīlestības dēļ pret mums! (Jāņa 15:13; </a:t>
            </a:r>
            <a:r>
              <a:rPr lang="lv-LV" sz="2000" b="1" dirty="0" err="1"/>
              <a:t>Ef</a:t>
            </a:r>
            <a:r>
              <a:rPr lang="lv-LV" sz="2000" b="1" dirty="0"/>
              <a:t>. 5:2; Gal. 2:20; 1. Jāņa 3:16).</a:t>
            </a:r>
            <a:endParaRPr lang="es-ES" sz="2000" b="1" dirty="0"/>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78000" y="4219371"/>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110064" y="2864232"/>
            <a:ext cx="5491839" cy="1323439"/>
          </a:xfrm>
          <a:prstGeom prst="rect">
            <a:avLst/>
          </a:prstGeom>
          <a:noFill/>
        </p:spPr>
        <p:txBody>
          <a:bodyPr wrap="square">
            <a:spAutoFit/>
          </a:bodyPr>
          <a:lstStyle/>
          <a:p>
            <a:pPr lvl="0">
              <a:spcBef>
                <a:spcPts val="600"/>
              </a:spcBef>
              <a:defRPr/>
            </a:pPr>
            <a:r>
              <a:rPr lang="lv-LV" sz="2000" b="1" dirty="0">
                <a:solidFill>
                  <a:prstClr val="black"/>
                </a:solidFill>
              </a:rPr>
              <a:t>Dievs deva savu žēlastību Maķedonijas draudzēm, un tās "bagāti devušas pēc savas sirds labprātības." (2. Kor. 8:2). Un tā ir Jēzus žēlastība viņām un mums:</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1C3C5DDD-6B2F-9B89-E5EB-7863B8337C75}"/>
              </a:ext>
            </a:extLst>
          </p:cNvPr>
          <p:cNvSpPr txBox="1"/>
          <p:nvPr/>
        </p:nvSpPr>
        <p:spPr>
          <a:xfrm>
            <a:off x="2224714" y="5337412"/>
            <a:ext cx="3604586" cy="1323439"/>
          </a:xfrm>
          <a:prstGeom prst="rect">
            <a:avLst/>
          </a:prstGeom>
          <a:noFill/>
        </p:spPr>
        <p:txBody>
          <a:bodyPr wrap="square">
            <a:spAutoFit/>
          </a:bodyPr>
          <a:lstStyle/>
          <a:p>
            <a:pPr lvl="0">
              <a:spcBef>
                <a:spcPts val="600"/>
              </a:spcBef>
              <a:defRPr/>
            </a:pPr>
            <a:r>
              <a:rPr lang="lv-LV" sz="2000" b="1" dirty="0">
                <a:solidFill>
                  <a:prstClr val="black"/>
                </a:solidFill>
              </a:rPr>
              <a:t>Kā mēs atsauksimies uz Jēzus žēlastību? “Bez maksas jūs esat dabūjuši, bez maksas dodiet” (</a:t>
            </a:r>
            <a:r>
              <a:rPr lang="lv-LV" sz="2000" b="1" dirty="0" err="1">
                <a:solidFill>
                  <a:prstClr val="black"/>
                </a:solidFill>
              </a:rPr>
              <a:t>Mt</a:t>
            </a:r>
            <a:r>
              <a:rPr lang="lv-LV" sz="2000" b="1" dirty="0">
                <a:solidFill>
                  <a:prstClr val="black"/>
                </a:solidFill>
              </a:rPr>
              <a:t>. 10:8).</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8000"/>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12669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dirty="0">
                <a:ln/>
                <a:solidFill>
                  <a:schemeClr val="accent3"/>
                </a:solidFill>
              </a:rPr>
              <a:t>ATBILDE </a:t>
            </a:r>
            <a:r>
              <a:rPr lang="lv-LV" sz="4400" b="1" dirty="0">
                <a:ln/>
                <a:solidFill>
                  <a:schemeClr val="accent3"/>
                </a:solidFill>
              </a:rPr>
              <a:t> </a:t>
            </a:r>
            <a:r>
              <a:rPr lang="es-ES" sz="4400" b="1" dirty="0">
                <a:ln/>
                <a:solidFill>
                  <a:schemeClr val="accent3"/>
                </a:solidFill>
              </a:rPr>
              <a:t>UZ</a:t>
            </a:r>
            <a:r>
              <a:rPr lang="lv-LV" sz="4400" b="1" dirty="0">
                <a:ln/>
                <a:solidFill>
                  <a:schemeClr val="accent3"/>
                </a:solidFill>
              </a:rPr>
              <a:t> </a:t>
            </a:r>
            <a:r>
              <a:rPr lang="es-ES" sz="4400" b="1" dirty="0">
                <a:ln/>
                <a:solidFill>
                  <a:schemeClr val="accent3"/>
                </a:solidFill>
              </a:rPr>
              <a:t> SAŅEMTO </a:t>
            </a:r>
            <a:r>
              <a:rPr lang="lv-LV" sz="4400" b="1" dirty="0">
                <a:ln/>
                <a:solidFill>
                  <a:schemeClr val="accent3"/>
                </a:solidFill>
              </a:rPr>
              <a:t> </a:t>
            </a:r>
            <a:r>
              <a:rPr lang="es-ES" sz="4400" b="1" dirty="0">
                <a:ln/>
                <a:solidFill>
                  <a:schemeClr val="accent3"/>
                </a:solidFill>
              </a:rPr>
              <a:t>ŽĒLASTĪBU</a:t>
            </a:r>
          </a:p>
        </p:txBody>
      </p:sp>
      <p:sp>
        <p:nvSpPr>
          <p:cNvPr id="5" name="CuadroTexto 4">
            <a:extLst>
              <a:ext uri="{FF2B5EF4-FFF2-40B4-BE49-F238E27FC236}">
                <a16:creationId xmlns:a16="http://schemas.microsoft.com/office/drawing/2014/main" id="{8D0E5AA8-40DC-2455-03A8-251EB453CE8D}"/>
              </a:ext>
            </a:extLst>
          </p:cNvPr>
          <p:cNvSpPr txBox="1"/>
          <p:nvPr/>
        </p:nvSpPr>
        <p:spPr>
          <a:xfrm>
            <a:off x="85727" y="667047"/>
            <a:ext cx="12039596" cy="769441"/>
          </a:xfrm>
          <a:prstGeom prst="rect">
            <a:avLst/>
          </a:prstGeom>
          <a:noFill/>
        </p:spPr>
        <p:txBody>
          <a:bodyPr wrap="square">
            <a:spAutoFit/>
          </a:bodyPr>
          <a:lstStyle/>
          <a:p>
            <a:pPr algn="ctr"/>
            <a:r>
              <a:rPr lang="lv-LV" sz="2200" b="1" dirty="0">
                <a:solidFill>
                  <a:schemeClr val="accent1">
                    <a:lumMod val="50000"/>
                  </a:schemeClr>
                </a:solidFill>
                <a:latin typeface="Comic Sans MS" panose="030F0702030302020204" pitchFamily="66" charset="0"/>
              </a:rPr>
              <a:t>"Un tie ne vien deva, kā cerējām, bet viņi arī paši nodevās vispirms Tam KUNGAM un arī mums caur Dieva prātu," (2. Korintiešiem 8:5)</a:t>
            </a:r>
            <a:endParaRPr lang="es-ES" sz="2200" b="1"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6" y="1361003"/>
            <a:ext cx="9039224" cy="400110"/>
          </a:xfrm>
          <a:prstGeom prst="rect">
            <a:avLst/>
          </a:prstGeom>
          <a:noFill/>
        </p:spPr>
        <p:txBody>
          <a:bodyPr wrap="square" rtlCol="0">
            <a:spAutoFit/>
          </a:bodyPr>
          <a:lstStyle/>
          <a:p>
            <a:pPr>
              <a:spcBef>
                <a:spcPts val="600"/>
              </a:spcBef>
            </a:pPr>
            <a:r>
              <a:rPr lang="lv-LV" sz="2000" b="1" dirty="0"/>
              <a:t>Pievērsiet uzmanību maķedoniešu reakcijai uz žēlastību:</a:t>
            </a:r>
            <a:endParaRPr lang="es-ES" sz="2000" b="1" dirty="0"/>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392328"/>
            <a:ext cx="6362700" cy="400110"/>
          </a:xfrm>
          <a:prstGeom prst="rect">
            <a:avLst/>
          </a:prstGeom>
          <a:noFill/>
        </p:spPr>
        <p:txBody>
          <a:bodyPr wrap="square" rtlCol="0">
            <a:spAutoFit/>
          </a:bodyPr>
          <a:lstStyle/>
          <a:p>
            <a:pPr>
              <a:spcBef>
                <a:spcPts val="600"/>
              </a:spcBef>
            </a:pPr>
            <a:r>
              <a:rPr lang="es-ES" sz="2000" b="1" dirty="0"/>
              <a:t>Ko tas mums māca?</a:t>
            </a:r>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2181749870"/>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1185697884"/>
              </p:ext>
            </p:extLst>
          </p:nvPr>
        </p:nvGraphicFramePr>
        <p:xfrm>
          <a:off x="8277224" y="1948754"/>
          <a:ext cx="3848099" cy="1323439"/>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3388597599"/>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1">
            <a:extLst>
              <a:ext uri="{28A0092B-C50C-407E-A947-70E740481C1C}">
                <a14:useLocalDpi xmlns:a14="http://schemas.microsoft.com/office/drawing/2010/main"/>
              </a:ext>
            </a:extLst>
          </a:blip>
          <a:srcRect l="1206" r="1206"/>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716220" y="225244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s-ES" sz="6000" b="1" dirty="0">
                <a:ln w="15875">
                  <a:noFill/>
                  <a:prstDash val="solid"/>
                </a:ln>
                <a:solidFill>
                  <a:srgbClr val="6C8329"/>
                </a:solidFill>
                <a:effectLst>
                  <a:outerShdw dist="38100" dir="2700000" algn="bl" rotWithShape="0">
                    <a:schemeClr val="tx2">
                      <a:lumMod val="50000"/>
                    </a:schemeClr>
                  </a:outerShdw>
                </a:effectLst>
              </a:rPr>
              <a:t>KĀ</a:t>
            </a:r>
            <a:r>
              <a:rPr lang="lv-LV" sz="6000" b="1" dirty="0">
                <a:ln w="15875">
                  <a:noFill/>
                  <a:prstDash val="solid"/>
                </a:ln>
                <a:solidFill>
                  <a:srgbClr val="6C8329"/>
                </a:solidFill>
                <a:effectLst>
                  <a:outerShdw dist="38100" dir="2700000" algn="bl" rotWithShape="0">
                    <a:schemeClr val="tx2">
                      <a:lumMod val="50000"/>
                    </a:schemeClr>
                  </a:outerShdw>
                </a:effectLst>
              </a:rPr>
              <a:t> </a:t>
            </a:r>
            <a:r>
              <a:rPr lang="es-ES" sz="6000" b="1" dirty="0">
                <a:ln w="15875">
                  <a:noFill/>
                  <a:prstDash val="solid"/>
                </a:ln>
                <a:solidFill>
                  <a:srgbClr val="6C8329"/>
                </a:solidFill>
                <a:effectLst>
                  <a:outerShdw dist="38100" dir="2700000" algn="bl" rotWithShape="0">
                    <a:schemeClr val="tx2">
                      <a:lumMod val="50000"/>
                    </a:schemeClr>
                  </a:outerShdw>
                </a:effectLst>
              </a:rPr>
              <a:t> ĪSTENOT </a:t>
            </a:r>
            <a:r>
              <a:rPr lang="lv-LV" sz="6000" b="1" dirty="0">
                <a:ln w="15875">
                  <a:noFill/>
                  <a:prstDash val="solid"/>
                </a:ln>
                <a:solidFill>
                  <a:srgbClr val="6C8329"/>
                </a:solidFill>
                <a:effectLst>
                  <a:outerShdw dist="38100" dir="2700000" algn="bl" rotWithShape="0">
                    <a:schemeClr val="tx2">
                      <a:lumMod val="50000"/>
                    </a:schemeClr>
                  </a:outerShdw>
                </a:effectLst>
              </a:rPr>
              <a:t> NAMTURĪBU</a:t>
            </a:r>
            <a:endParaRPr lang="es-ES" sz="6000" b="1" dirty="0">
              <a:ln w="15875">
                <a:noFill/>
                <a:prstDash val="solid"/>
              </a:ln>
              <a:solidFill>
                <a:srgbClr val="6C8329"/>
              </a:solidFill>
              <a:effectLst>
                <a:outerShdw dist="38100" dir="2700000" algn="bl" rotWithShape="0">
                  <a:schemeClr val="tx2">
                    <a:lumMod val="50000"/>
                  </a:schemeClr>
                </a:outerShdw>
              </a:effectLst>
            </a:endParaRP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r="-50000" b="-6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s-ES" sz="4400" b="1" spc="300" dirty="0">
                <a:ln/>
                <a:solidFill>
                  <a:schemeClr val="accent4"/>
                </a:solidFill>
                <a:effectLst>
                  <a:outerShdw blurRad="38100" dist="25400" dir="2700000" algn="tl">
                    <a:srgbClr val="002060">
                      <a:alpha val="99000"/>
                    </a:srgbClr>
                  </a:outerShdw>
                </a:effectLst>
              </a:rPr>
              <a:t>PAREIZA</a:t>
            </a:r>
            <a:r>
              <a:rPr lang="lv-LV" sz="4400" b="1" spc="300" dirty="0">
                <a:ln/>
                <a:solidFill>
                  <a:schemeClr val="accent4"/>
                </a:solidFill>
                <a:effectLst>
                  <a:outerShdw blurRad="38100" dist="25400" dir="2700000" algn="tl">
                    <a:srgbClr val="002060">
                      <a:alpha val="99000"/>
                    </a:srgbClr>
                  </a:outerShdw>
                </a:effectLst>
              </a:rPr>
              <a:t> </a:t>
            </a:r>
            <a:r>
              <a:rPr lang="es-ES" sz="4400" b="1" spc="300" dirty="0">
                <a:ln/>
                <a:solidFill>
                  <a:schemeClr val="accent4"/>
                </a:solidFill>
                <a:effectLst>
                  <a:outerShdw blurRad="38100" dist="25400" dir="2700000" algn="tl">
                    <a:srgbClr val="002060">
                      <a:alpha val="99000"/>
                    </a:srgbClr>
                  </a:outerShdw>
                </a:effectLst>
              </a:rPr>
              <a:t> PLĀNOŠANA</a:t>
            </a:r>
          </a:p>
        </p:txBody>
      </p:sp>
      <p:sp>
        <p:nvSpPr>
          <p:cNvPr id="5" name="CuadroTexto 4">
            <a:extLst>
              <a:ext uri="{FF2B5EF4-FFF2-40B4-BE49-F238E27FC236}">
                <a16:creationId xmlns:a16="http://schemas.microsoft.com/office/drawing/2014/main" id="{D18F6505-6E32-73E3-ACA5-27AEC9223AF8}"/>
              </a:ext>
            </a:extLst>
          </p:cNvPr>
          <p:cNvSpPr txBox="1"/>
          <p:nvPr/>
        </p:nvSpPr>
        <p:spPr>
          <a:xfrm>
            <a:off x="55059" y="569231"/>
            <a:ext cx="7993077" cy="707886"/>
          </a:xfrm>
          <a:prstGeom prst="rect">
            <a:avLst/>
          </a:prstGeom>
          <a:noFill/>
        </p:spPr>
        <p:txBody>
          <a:bodyPr wrap="square">
            <a:spAutoFit/>
            <a:scene3d>
              <a:camera prst="orthographicFront"/>
              <a:lightRig rig="threePt" dir="t"/>
            </a:scene3d>
            <a:sp3d extrusionH="57150">
              <a:bevelT w="38100" h="38100"/>
            </a:sp3d>
          </a:bodyPr>
          <a:lstStyle/>
          <a:p>
            <a:pPr algn="ctr"/>
            <a:r>
              <a:rPr lang="lv-LV" sz="2000" b="1" dirty="0">
                <a:solidFill>
                  <a:schemeClr val="accent5"/>
                </a:solidFill>
                <a:latin typeface="Comic Sans MS" panose="030F0702030302020204" pitchFamily="66" charset="0"/>
              </a:rPr>
              <a:t>"Ikviens, kā tas savā sirdī apņemas, ne noskumis nedz piespiests; jo priecīgu devēju Dievs mīļo. " (2. Kor. 9:7)</a:t>
            </a:r>
            <a:endParaRPr lang="es-ES" sz="1600" b="1" dirty="0">
              <a:solidFill>
                <a:schemeClr val="accent5"/>
              </a:solidFill>
              <a:latin typeface="Comic Sans MS" panose="030F0702030302020204" pitchFamily="66" charset="0"/>
            </a:endParaRPr>
          </a:p>
        </p:txBody>
      </p:sp>
      <p:sp>
        <p:nvSpPr>
          <p:cNvPr id="6" name="CuadroTexto 5">
            <a:extLst>
              <a:ext uri="{FF2B5EF4-FFF2-40B4-BE49-F238E27FC236}">
                <a16:creationId xmlns:a16="http://schemas.microsoft.com/office/drawing/2014/main" id="{71BB64F6-75D4-A567-A2C2-64AB59433367}"/>
              </a:ext>
            </a:extLst>
          </p:cNvPr>
          <p:cNvSpPr txBox="1"/>
          <p:nvPr/>
        </p:nvSpPr>
        <p:spPr>
          <a:xfrm>
            <a:off x="126725" y="1484607"/>
            <a:ext cx="7921411" cy="1015663"/>
          </a:xfrm>
          <a:prstGeom prst="rect">
            <a:avLst/>
          </a:prstGeom>
          <a:noFill/>
        </p:spPr>
        <p:txBody>
          <a:bodyPr wrap="square" rtlCol="0">
            <a:spAutoFit/>
          </a:bodyPr>
          <a:lstStyle/>
          <a:p>
            <a:pPr>
              <a:spcBef>
                <a:spcPts val="600"/>
              </a:spcBef>
            </a:pPr>
            <a:r>
              <a:rPr lang="lv-LV" sz="2000" b="1" dirty="0"/>
              <a:t>Pāvila ierosinātais plāns bija savākt īpašu ziedojumu no draudzēm Maķedonijā un Ahajā (provincēm, kuras atradās Kolosā), lai palīdzētu Jeruzalemes draudzei (Rom. 15:26).</a:t>
            </a:r>
            <a:endParaRPr lang="es-ES" sz="2000" b="1" dirty="0"/>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48136" y="812394"/>
            <a:ext cx="4004586" cy="2245519"/>
            <a:chOff x="7977864" y="1468050"/>
            <a:chExt cx="4004586"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977864" y="1468050"/>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038041" y="2502635"/>
              <a:ext cx="856325" cy="338554"/>
            </a:xfrm>
            <a:prstGeom prst="rect">
              <a:avLst/>
            </a:prstGeom>
            <a:noFill/>
          </p:spPr>
          <p:txBody>
            <a:bodyPr wrap="square" rtlCol="0">
              <a:spAutoFit/>
            </a:bodyPr>
            <a:lstStyle/>
            <a:p>
              <a:pPr algn="ctr"/>
              <a:r>
                <a:rPr lang="lv-LV" sz="1600" b="1" dirty="0">
                  <a:solidFill>
                    <a:schemeClr val="bg1"/>
                  </a:solidFill>
                  <a:highlight>
                    <a:srgbClr val="000000"/>
                  </a:highlight>
                </a:rPr>
                <a:t>Korinta</a:t>
              </a:r>
              <a:endParaRPr lang="es-ES" sz="1400" b="1" dirty="0">
                <a:solidFill>
                  <a:schemeClr val="bg1"/>
                </a:solidFill>
                <a:highlight>
                  <a:srgbClr val="000000"/>
                </a:highlight>
              </a:endParaRPr>
            </a:p>
          </p:txBody>
        </p:sp>
        <p:sp>
          <p:nvSpPr>
            <p:cNvPr id="10" name="CuadroTexto 9">
              <a:extLst>
                <a:ext uri="{FF2B5EF4-FFF2-40B4-BE49-F238E27FC236}">
                  <a16:creationId xmlns:a16="http://schemas.microsoft.com/office/drawing/2014/main" id="{7C3C3D67-D138-5BA5-41BD-3ED6BFC7CD1E}"/>
                </a:ext>
              </a:extLst>
            </p:cNvPr>
            <p:cNvSpPr txBox="1"/>
            <p:nvPr/>
          </p:nvSpPr>
          <p:spPr>
            <a:xfrm>
              <a:off x="8512734" y="2833666"/>
              <a:ext cx="1007562" cy="307777"/>
            </a:xfrm>
            <a:prstGeom prst="rect">
              <a:avLst/>
            </a:prstGeom>
            <a:noFill/>
          </p:spPr>
          <p:txBody>
            <a:bodyPr wrap="square" rtlCol="0">
              <a:spAutoFit/>
            </a:bodyPr>
            <a:lstStyle/>
            <a:p>
              <a:pPr algn="ctr"/>
              <a:r>
                <a:rPr lang="es-ES" sz="1400" b="1" dirty="0">
                  <a:solidFill>
                    <a:schemeClr val="bg2"/>
                  </a:solidFill>
                  <a:highlight>
                    <a:srgbClr val="000000"/>
                  </a:highlight>
                </a:rPr>
                <a:t>AHAJA</a:t>
              </a:r>
              <a:endParaRPr lang="es-ES" sz="1200" b="1" dirty="0">
                <a:solidFill>
                  <a:schemeClr val="bg2"/>
                </a:solidFill>
                <a:highlight>
                  <a:srgbClr val="000000"/>
                </a:highlight>
              </a:endParaRPr>
            </a:p>
          </p:txBody>
        </p:sp>
        <p:sp>
          <p:nvSpPr>
            <p:cNvPr id="12" name="CuadroTexto 11">
              <a:extLst>
                <a:ext uri="{FF2B5EF4-FFF2-40B4-BE49-F238E27FC236}">
                  <a16:creationId xmlns:a16="http://schemas.microsoft.com/office/drawing/2014/main" id="{3530F009-63B0-D948-4FF4-53D55A9090BC}"/>
                </a:ext>
              </a:extLst>
            </p:cNvPr>
            <p:cNvSpPr txBox="1"/>
            <p:nvPr/>
          </p:nvSpPr>
          <p:spPr>
            <a:xfrm>
              <a:off x="7977864" y="1632587"/>
              <a:ext cx="1474776" cy="307777"/>
            </a:xfrm>
            <a:prstGeom prst="rect">
              <a:avLst/>
            </a:prstGeom>
            <a:noFill/>
          </p:spPr>
          <p:txBody>
            <a:bodyPr wrap="square" rtlCol="0">
              <a:spAutoFit/>
            </a:bodyPr>
            <a:lstStyle/>
            <a:p>
              <a:pPr algn="ctr"/>
              <a:r>
                <a:rPr lang="es-ES" sz="1400" b="1" dirty="0">
                  <a:solidFill>
                    <a:schemeClr val="bg2"/>
                  </a:solidFill>
                  <a:highlight>
                    <a:srgbClr val="000000"/>
                  </a:highlight>
                </a:rPr>
                <a:t>MAĶEDONIJA</a:t>
              </a: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651068" y="2486074"/>
              <a:ext cx="1331382" cy="369332"/>
            </a:xfrm>
            <a:prstGeom prst="rect">
              <a:avLst/>
            </a:prstGeom>
            <a:noFill/>
          </p:spPr>
          <p:txBody>
            <a:bodyPr wrap="square" rtlCol="0">
              <a:spAutoFit/>
            </a:bodyPr>
            <a:lstStyle/>
            <a:p>
              <a:pPr algn="ctr"/>
              <a:r>
                <a:rPr lang="es-ES" b="1" dirty="0">
                  <a:solidFill>
                    <a:schemeClr val="bg1"/>
                  </a:solidFill>
                  <a:highlight>
                    <a:srgbClr val="000000"/>
                  </a:highlight>
                </a:rPr>
                <a:t>Jeruzaleme</a:t>
              </a: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39278" y="4589174"/>
            <a:ext cx="3867150" cy="2175272"/>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192989" y="3160616"/>
            <a:ext cx="2859733" cy="355001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4129284" y="4641582"/>
            <a:ext cx="5066759" cy="2246769"/>
          </a:xfrm>
          <a:prstGeom prst="rect">
            <a:avLst/>
          </a:prstGeom>
          <a:noFill/>
        </p:spPr>
        <p:txBody>
          <a:bodyPr wrap="square">
            <a:spAutoFit/>
          </a:bodyPr>
          <a:lstStyle/>
          <a:p>
            <a:pPr>
              <a:spcBef>
                <a:spcPts val="600"/>
              </a:spcBef>
            </a:pPr>
            <a:r>
              <a:rPr lang="lv-LV" sz="2000" b="1" dirty="0"/>
              <a:t>Vēl viens punkts, ko Pāvils iekļauj savā ierosinājumā, ir tas, ka viņš negaida, lai visu ziedotu uzreiz, bet gan katru nedēļu atlikt nedaudz, līdz noteiktā summu tiek sasniegta (1. Kor. 16:2). Tādējādi, kad Pāvils ieradīsies, visu ziedojumu varētu ar prieku savākt (2. Kor. 9:3-5).</a:t>
            </a:r>
            <a:endParaRPr lang="es-ES" sz="2000" b="1" dirty="0"/>
          </a:p>
        </p:txBody>
      </p:sp>
      <p:sp>
        <p:nvSpPr>
          <p:cNvPr id="23" name="CuadroTexto 22">
            <a:extLst>
              <a:ext uri="{FF2B5EF4-FFF2-40B4-BE49-F238E27FC236}">
                <a16:creationId xmlns:a16="http://schemas.microsoft.com/office/drawing/2014/main" id="{454C2B0A-44C1-6F33-C866-506DF84A0522}"/>
              </a:ext>
            </a:extLst>
          </p:cNvPr>
          <p:cNvSpPr txBox="1"/>
          <p:nvPr/>
        </p:nvSpPr>
        <p:spPr>
          <a:xfrm>
            <a:off x="126725" y="3874044"/>
            <a:ext cx="9066264" cy="707886"/>
          </a:xfrm>
          <a:prstGeom prst="rect">
            <a:avLst/>
          </a:prstGeom>
          <a:noFill/>
        </p:spPr>
        <p:txBody>
          <a:bodyPr wrap="square">
            <a:spAutoFit/>
          </a:bodyPr>
          <a:lstStyle/>
          <a:p>
            <a:pPr>
              <a:spcBef>
                <a:spcPts val="600"/>
              </a:spcBef>
            </a:pPr>
            <a:r>
              <a:rPr lang="lv-LV" sz="2000" b="1" dirty="0"/>
              <a:t>Plānojot ziedojumu, katrai ģimenei vajadzētu izvērtēt sevi un izvirzīt reālistiskus mērķus, kas atbilstu viņu finansiālajam stāvoklim.</a:t>
            </a:r>
            <a:endParaRPr lang="es-ES" sz="2000" b="1" dirty="0"/>
          </a:p>
        </p:txBody>
      </p:sp>
      <p:sp>
        <p:nvSpPr>
          <p:cNvPr id="25" name="CuadroTexto 24">
            <a:extLst>
              <a:ext uri="{FF2B5EF4-FFF2-40B4-BE49-F238E27FC236}">
                <a16:creationId xmlns:a16="http://schemas.microsoft.com/office/drawing/2014/main" id="{98C5D352-C64C-8116-3000-5E901B75517B}"/>
              </a:ext>
            </a:extLst>
          </p:cNvPr>
          <p:cNvSpPr txBox="1"/>
          <p:nvPr/>
        </p:nvSpPr>
        <p:spPr>
          <a:xfrm>
            <a:off x="132746" y="2496530"/>
            <a:ext cx="7993077" cy="1323439"/>
          </a:xfrm>
          <a:prstGeom prst="rect">
            <a:avLst/>
          </a:prstGeom>
          <a:noFill/>
        </p:spPr>
        <p:txBody>
          <a:bodyPr wrap="square">
            <a:spAutoFit/>
          </a:bodyPr>
          <a:lstStyle/>
          <a:p>
            <a:pPr>
              <a:spcBef>
                <a:spcPts val="600"/>
              </a:spcBef>
            </a:pPr>
            <a:r>
              <a:rPr lang="lv-LV" sz="2000" b="1" dirty="0"/>
              <a:t>Kad apustulis pirms gada ierosināja šo plānu Kolosā, tas tika uzņemts ar lielu entuziasmu, lai gan tajā reizē netika izvirzīti konkrēti mērķi (2. Kor. 9:1-2). Tomēr katrs loceklis savā sirdī apņēmās ziedot konkrētu summu (2. Kor. 9:7a).</a:t>
            </a:r>
            <a:endParaRPr lang="es-ES" sz="2000" b="1" dirty="0"/>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19050"/>
            <a:ext cx="12192000" cy="830997"/>
          </a:xfrm>
          <a:prstGeom prst="rect">
            <a:avLst/>
          </a:prstGeom>
          <a:noFill/>
        </p:spPr>
        <p:txBody>
          <a:bodyPr wrap="square">
            <a:spAutoFit/>
          </a:bodyPr>
          <a:lstStyle/>
          <a:p>
            <a:pPr algn="ctr"/>
            <a:r>
              <a:rPr lang="es-ES" sz="4800" b="1" spc="600">
                <a:ln w="10160">
                  <a:solidFill>
                    <a:schemeClr val="accent5"/>
                  </a:solidFill>
                  <a:prstDash val="solid"/>
                </a:ln>
                <a:solidFill>
                  <a:srgbClr val="FFFFFF"/>
                </a:solidFill>
                <a:effectLst>
                  <a:outerShdw blurRad="38100" dist="22860" dir="5400000" algn="tl" rotWithShape="0">
                    <a:srgbClr val="000000">
                      <a:alpha val="30000"/>
                    </a:srgbClr>
                  </a:outerShdw>
                </a:effectLst>
              </a:rPr>
              <a:t>PAREIZA ATTIEKSME</a:t>
            </a:r>
            <a:endParaRPr lang="es-ES"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5" name="CuadroTexto 4">
            <a:extLst>
              <a:ext uri="{FF2B5EF4-FFF2-40B4-BE49-F238E27FC236}">
                <a16:creationId xmlns:a16="http://schemas.microsoft.com/office/drawing/2014/main" id="{D9388E2E-2EC8-3FCC-9CDA-078551FD9E2E}"/>
              </a:ext>
            </a:extLst>
          </p:cNvPr>
          <p:cNvSpPr txBox="1"/>
          <p:nvPr/>
        </p:nvSpPr>
        <p:spPr>
          <a:xfrm>
            <a:off x="0" y="740866"/>
            <a:ext cx="12191999" cy="369332"/>
          </a:xfrm>
          <a:prstGeom prst="rect">
            <a:avLst/>
          </a:prstGeom>
          <a:noFill/>
        </p:spPr>
        <p:txBody>
          <a:bodyPr wrap="square">
            <a:spAutoFit/>
          </a:bodyPr>
          <a:lstStyle/>
          <a:p>
            <a:pPr algn="ctr"/>
            <a:r>
              <a:rPr lang="lv-LV" b="1" dirty="0">
                <a:solidFill>
                  <a:schemeClr val="accent3">
                    <a:lumMod val="75000"/>
                  </a:schemeClr>
                </a:solidFill>
                <a:latin typeface="Comic Sans MS" panose="030F0702030302020204" pitchFamily="66" charset="0"/>
              </a:rPr>
              <a:t>"Jo tie pēc sava spēka, to es apliecinu, un vēl pāri par savu spēku bijuši labprātīgi," (2. Kor. 8:3)</a:t>
            </a:r>
            <a:endParaRPr lang="es-ES" sz="1400"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2B518759-573D-687C-D1FC-4E9AD764D851}"/>
              </a:ext>
            </a:extLst>
          </p:cNvPr>
          <p:cNvSpPr txBox="1"/>
          <p:nvPr/>
        </p:nvSpPr>
        <p:spPr>
          <a:xfrm>
            <a:off x="387123" y="1244797"/>
            <a:ext cx="7324725" cy="1323439"/>
          </a:xfrm>
          <a:prstGeom prst="rect">
            <a:avLst/>
          </a:prstGeom>
          <a:noFill/>
        </p:spPr>
        <p:txBody>
          <a:bodyPr wrap="square" rtlCol="0">
            <a:spAutoFit/>
          </a:bodyPr>
          <a:lstStyle/>
          <a:p>
            <a:pPr>
              <a:spcBef>
                <a:spcPts val="600"/>
              </a:spcBef>
            </a:pPr>
            <a:r>
              <a:rPr lang="lv-LV" sz="2000" b="1" dirty="0"/>
              <a:t>Lai iedrošinātu </a:t>
            </a:r>
            <a:r>
              <a:rPr lang="lv-LV" sz="2000" b="1" dirty="0" err="1"/>
              <a:t>kolosiešu</a:t>
            </a:r>
            <a:r>
              <a:rPr lang="lv-LV" sz="2000" b="1" dirty="0"/>
              <a:t> dāsnumu, Pāvils min viņiem Maķedonijas piemēru. Šajās draudzēs brāļi bija parādījuši pienācīgu un priekšzīmīgu attieksmi, dodot savus ziedojumus, jo viņi deva…</a:t>
            </a:r>
            <a:endParaRPr lang="es-ES" sz="2000" b="1" dirty="0"/>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2912988338"/>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8142515" y="1350823"/>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1187</Words>
  <Application>Microsoft Office PowerPoint</Application>
  <PresentationFormat>Panorámica</PresentationFormat>
  <Paragraphs>84</Paragraphs>
  <Slides>12</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Aptos Display</vt:lpstr>
      <vt:lpstr>Comic Sans MS</vt:lpstr>
      <vt:lpstr>Aptos</vt:lpstr>
      <vt:lpstr>Constantia</vt:lpstr>
      <vt:lpstr>Arial</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126</cp:revision>
  <dcterms:created xsi:type="dcterms:W3CDTF">2026-08-01T16:23:29Z</dcterms:created>
  <dcterms:modified xsi:type="dcterms:W3CDTF">2026-08-09T17:41:16Z</dcterms:modified>
</cp:coreProperties>
</file>