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3"/>
  </p:notesMasterIdLst>
  <p:sldIdLst>
    <p:sldId id="257" r:id="rId2"/>
    <p:sldId id="269" r:id="rId3"/>
    <p:sldId id="258" r:id="rId4"/>
    <p:sldId id="259" r:id="rId5"/>
    <p:sldId id="260" r:id="rId6"/>
    <p:sldId id="261" r:id="rId7"/>
    <p:sldId id="262" r:id="rId8"/>
    <p:sldId id="263" r:id="rId9"/>
    <p:sldId id="272" r:id="rId10"/>
    <p:sldId id="273" r:id="rId11"/>
    <p:sldId id="271" r:id="rId12"/>
  </p:sldIdLst>
  <p:sldSz cx="12192000" cy="6858000"/>
  <p:notesSz cx="6858000" cy="9144000"/>
  <p:embeddedFontLst>
    <p:embeddedFont>
      <p:font typeface="Comic Sans MS" panose="030F0702030302020204" pitchFamily="66" charset="0"/>
      <p:regular r:id="rId14"/>
      <p:bold r:id="rId15"/>
      <p:italic r:id="rId16"/>
      <p:boldItalic r:id="rId17"/>
    </p:embeddedFont>
    <p:embeddedFont>
      <p:font typeface="Constantia" panose="02030602050306030303" pitchFamily="18" charset="0"/>
      <p:regular r:id="rId18"/>
      <p:bold r:id="rId19"/>
      <p:italic r:id="rId20"/>
      <p:boldItalic r:id="rId21"/>
    </p:embeddedFont>
  </p:embeddedFontLst>
  <p:defaultTextStyle>
    <a:defPPr>
      <a:defRPr lang="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6E4E"/>
    <a:srgbClr val="F78D63"/>
    <a:srgbClr val="3D7245"/>
    <a:srgbClr val="326160"/>
    <a:srgbClr val="213F3F"/>
    <a:srgbClr val="284A2D"/>
    <a:srgbClr val="968B7B"/>
    <a:srgbClr val="665546"/>
    <a:srgbClr val="FED254"/>
    <a:srgbClr val="E054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6126" autoAdjust="0"/>
  </p:normalViewPr>
  <p:slideViewPr>
    <p:cSldViewPr snapToGrid="0">
      <p:cViewPr varScale="1">
        <p:scale>
          <a:sx n="39" d="100"/>
          <a:sy n="39" d="100"/>
        </p:scale>
        <p:origin x="48" y="11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7DA9F6-836F-47EE-8A5A-1D60BDA132A3}" type="datetimeFigureOut">
              <a:rPr lang="es-ES" smtClean="0"/>
              <a:t>30/08/2026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1F89F4-BCFB-4E5B-B329-D5EF8C6E8667}" type="slidenum">
              <a:rPr lang="es-ES" smtClean="0"/>
              <a:t>‹Nº›</a:t>
            </a:fld>
            <a:endParaRPr lang="es-ES"/>
          </a:p>
        </p:txBody>
      </p:sp>
    </p:spTree>
    <p:extLst>
      <p:ext uri="{BB962C8B-B14F-4D97-AF65-F5344CB8AC3E}">
        <p14:creationId xmlns:p14="http://schemas.microsoft.com/office/powerpoint/2010/main" val="14411726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51747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lv" dirty="0"/>
              <a:t>2. korintiešiem 10:1–11</a:t>
            </a: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12370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lv" dirty="0"/>
              <a:t>2. korintiešiem 10:12–18</a:t>
            </a:r>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57449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76296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lv" dirty="0"/>
              <a:t>2. korintiešiem 11:1–15</a:t>
            </a:r>
          </a:p>
          <a:p>
            <a:endParaRPr lang="es-ES"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8761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7E833-0C4F-7BBF-BEFD-682471D5BEF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8BC1533-A0E2-407B-7B77-FD34BBF2232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570C652-85E4-BFEA-3BE6-3FE3642D2668}"/>
              </a:ext>
            </a:extLst>
          </p:cNvPr>
          <p:cNvSpPr>
            <a:spLocks noGrp="1"/>
          </p:cNvSpPr>
          <p:nvPr>
            <p:ph type="body" idx="1"/>
          </p:nvPr>
        </p:nvSpPr>
        <p:spPr/>
        <p:txBody>
          <a:bodyPr/>
          <a:lstStyle/>
          <a:p>
            <a:r>
              <a:rPr lang="lv" dirty="0"/>
              <a:t>2. korintiešiem 11:16–31</a:t>
            </a:r>
          </a:p>
        </p:txBody>
      </p:sp>
      <p:sp>
        <p:nvSpPr>
          <p:cNvPr id="4" name="Marcador de número de diapositiva 3">
            <a:extLst>
              <a:ext uri="{FF2B5EF4-FFF2-40B4-BE49-F238E27FC236}">
                <a16:creationId xmlns:a16="http://schemas.microsoft.com/office/drawing/2014/main" id="{3A0C5088-1B63-9142-D916-79AB65E297A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94913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88DCD-BE93-5931-0CFB-8167AD699C4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7EA907B-ACB1-01DE-8302-7683615B58D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371CBBA-4B5E-44E8-10F6-7EBD26DD44BC}"/>
              </a:ext>
            </a:extLst>
          </p:cNvPr>
          <p:cNvSpPr>
            <a:spLocks noGrp="1"/>
          </p:cNvSpPr>
          <p:nvPr>
            <p:ph type="body" idx="1"/>
          </p:nvPr>
        </p:nvSpPr>
        <p:spPr/>
        <p:txBody>
          <a:bodyPr/>
          <a:lstStyle/>
          <a:p>
            <a:r>
              <a:rPr lang="lv" dirty="0"/>
              <a:t>2. korintiešiem 11:16–31</a:t>
            </a:r>
          </a:p>
        </p:txBody>
      </p:sp>
      <p:sp>
        <p:nvSpPr>
          <p:cNvPr id="4" name="Marcador de número de diapositiva 3">
            <a:extLst>
              <a:ext uri="{FF2B5EF4-FFF2-40B4-BE49-F238E27FC236}">
                <a16:creationId xmlns:a16="http://schemas.microsoft.com/office/drawing/2014/main" id="{24BAB829-DF98-19A9-6BA7-1C9A6B33A59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01F89F4-BCFB-4E5B-B329-D5EF8C6E8667}" type="slidenum">
              <a:rPr kumimoji="0" lang="es-E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s-E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305588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de-DE" dirty="0"/>
          </a:p>
        </p:txBody>
      </p:sp>
      <p:sp>
        <p:nvSpPr>
          <p:cNvPr id="4" name="Slaida numura vietturis 3"/>
          <p:cNvSpPr>
            <a:spLocks noGrp="1"/>
          </p:cNvSpPr>
          <p:nvPr>
            <p:ph type="sldNum" sz="quarter" idx="5"/>
          </p:nvPr>
        </p:nvSpPr>
        <p:spPr/>
        <p:txBody>
          <a:bodyPr/>
          <a:lstStyle/>
          <a:p>
            <a:fld id="{A01F89F4-BCFB-4E5B-B329-D5EF8C6E8667}" type="slidenum">
              <a:rPr lang="es-ES" smtClean="0"/>
              <a:t>11</a:t>
            </a:fld>
            <a:endParaRPr lang="es-ES"/>
          </a:p>
        </p:txBody>
      </p:sp>
    </p:spTree>
    <p:extLst>
      <p:ext uri="{BB962C8B-B14F-4D97-AF65-F5344CB8AC3E}">
        <p14:creationId xmlns:p14="http://schemas.microsoft.com/office/powerpoint/2010/main" val="27324692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22B23B-DE54-7259-1228-2FAA1975605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AC9354DD-8A44-39EB-549F-CF47491520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9601D2D5-1514-566F-6951-06A669B6E4D3}"/>
              </a:ext>
            </a:extLst>
          </p:cNvPr>
          <p:cNvSpPr>
            <a:spLocks noGrp="1"/>
          </p:cNvSpPr>
          <p:nvPr>
            <p:ph type="dt" sz="half" idx="10"/>
          </p:nvPr>
        </p:nvSpPr>
        <p:spPr/>
        <p:txBody>
          <a:bodyPr/>
          <a:lstStyle/>
          <a:p>
            <a:fld id="{F73E4F31-4823-4263-8A21-29E1012D371B}" type="datetimeFigureOut">
              <a:rPr lang="es-ES" smtClean="0"/>
              <a:t>30/08/2026</a:t>
            </a:fld>
            <a:endParaRPr lang="es-ES"/>
          </a:p>
        </p:txBody>
      </p:sp>
      <p:sp>
        <p:nvSpPr>
          <p:cNvPr id="5" name="Marcador de pie de página 4">
            <a:extLst>
              <a:ext uri="{FF2B5EF4-FFF2-40B4-BE49-F238E27FC236}">
                <a16:creationId xmlns:a16="http://schemas.microsoft.com/office/drawing/2014/main" id="{80DB2FB1-3B1F-85B2-22EA-145558F360E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14080A9-6BB5-57E3-A534-E919C01A0CC0}"/>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2715346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D16CB5-5D48-E07E-15E5-69B3F9B39FA3}"/>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225E2527-222B-3F5A-28E0-4D67A9D2AD0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17FEAEF-2364-8AB7-62AF-53C13BC6D9D4}"/>
              </a:ext>
            </a:extLst>
          </p:cNvPr>
          <p:cNvSpPr>
            <a:spLocks noGrp="1"/>
          </p:cNvSpPr>
          <p:nvPr>
            <p:ph type="dt" sz="half" idx="10"/>
          </p:nvPr>
        </p:nvSpPr>
        <p:spPr/>
        <p:txBody>
          <a:bodyPr/>
          <a:lstStyle/>
          <a:p>
            <a:fld id="{F73E4F31-4823-4263-8A21-29E1012D371B}" type="datetimeFigureOut">
              <a:rPr lang="es-ES" smtClean="0"/>
              <a:t>30/08/2026</a:t>
            </a:fld>
            <a:endParaRPr lang="es-ES"/>
          </a:p>
        </p:txBody>
      </p:sp>
      <p:sp>
        <p:nvSpPr>
          <p:cNvPr id="5" name="Marcador de pie de página 4">
            <a:extLst>
              <a:ext uri="{FF2B5EF4-FFF2-40B4-BE49-F238E27FC236}">
                <a16:creationId xmlns:a16="http://schemas.microsoft.com/office/drawing/2014/main" id="{D70204E7-1D04-FF70-86C4-CDD799ABD7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3C02B98-E98A-A152-496C-EA65D53F5EBB}"/>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1468117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2371D370-9D7B-1EF2-6168-AE0BBB75E859}"/>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7F92F02-3396-7033-221B-0DFBB3EED61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E26FCDB-E547-D184-B8CA-AFE2EAD313C1}"/>
              </a:ext>
            </a:extLst>
          </p:cNvPr>
          <p:cNvSpPr>
            <a:spLocks noGrp="1"/>
          </p:cNvSpPr>
          <p:nvPr>
            <p:ph type="dt" sz="half" idx="10"/>
          </p:nvPr>
        </p:nvSpPr>
        <p:spPr/>
        <p:txBody>
          <a:bodyPr/>
          <a:lstStyle/>
          <a:p>
            <a:fld id="{F73E4F31-4823-4263-8A21-29E1012D371B}" type="datetimeFigureOut">
              <a:rPr lang="es-ES" smtClean="0"/>
              <a:t>30/08/2026</a:t>
            </a:fld>
            <a:endParaRPr lang="es-ES"/>
          </a:p>
        </p:txBody>
      </p:sp>
      <p:sp>
        <p:nvSpPr>
          <p:cNvPr id="5" name="Marcador de pie de página 4">
            <a:extLst>
              <a:ext uri="{FF2B5EF4-FFF2-40B4-BE49-F238E27FC236}">
                <a16:creationId xmlns:a16="http://schemas.microsoft.com/office/drawing/2014/main" id="{832D8841-884F-B601-36B3-E289FD08908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4872A95-7F89-A241-0556-0B32B74F5080}"/>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688040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1D7796-87E8-1B68-938A-5535268C3E0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BE86091-2C02-510E-D767-74DA6BAF1FD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FEE289B-F44F-AAE7-6197-CEBD8D0CFE75}"/>
              </a:ext>
            </a:extLst>
          </p:cNvPr>
          <p:cNvSpPr>
            <a:spLocks noGrp="1"/>
          </p:cNvSpPr>
          <p:nvPr>
            <p:ph type="dt" sz="half" idx="10"/>
          </p:nvPr>
        </p:nvSpPr>
        <p:spPr/>
        <p:txBody>
          <a:bodyPr/>
          <a:lstStyle/>
          <a:p>
            <a:fld id="{F73E4F31-4823-4263-8A21-29E1012D371B}" type="datetimeFigureOut">
              <a:rPr lang="es-ES" smtClean="0"/>
              <a:t>30/08/2026</a:t>
            </a:fld>
            <a:endParaRPr lang="es-ES"/>
          </a:p>
        </p:txBody>
      </p:sp>
      <p:sp>
        <p:nvSpPr>
          <p:cNvPr id="5" name="Marcador de pie de página 4">
            <a:extLst>
              <a:ext uri="{FF2B5EF4-FFF2-40B4-BE49-F238E27FC236}">
                <a16:creationId xmlns:a16="http://schemas.microsoft.com/office/drawing/2014/main" id="{CF226ABA-F12D-CAF1-3B50-858A826AB83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BE1CA8D-70B7-EBDE-4A3A-C8BD7E3D0966}"/>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462541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015039-745C-5CC5-62BB-E7A8CAB7111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0FF3A1E-00C2-E227-7718-E67F569B14B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9463F914-722B-0717-6CBA-4B4ABD254B52}"/>
              </a:ext>
            </a:extLst>
          </p:cNvPr>
          <p:cNvSpPr>
            <a:spLocks noGrp="1"/>
          </p:cNvSpPr>
          <p:nvPr>
            <p:ph type="dt" sz="half" idx="10"/>
          </p:nvPr>
        </p:nvSpPr>
        <p:spPr/>
        <p:txBody>
          <a:bodyPr/>
          <a:lstStyle/>
          <a:p>
            <a:fld id="{F73E4F31-4823-4263-8A21-29E1012D371B}" type="datetimeFigureOut">
              <a:rPr lang="es-ES" smtClean="0"/>
              <a:t>30/08/2026</a:t>
            </a:fld>
            <a:endParaRPr lang="es-ES"/>
          </a:p>
        </p:txBody>
      </p:sp>
      <p:sp>
        <p:nvSpPr>
          <p:cNvPr id="5" name="Marcador de pie de página 4">
            <a:extLst>
              <a:ext uri="{FF2B5EF4-FFF2-40B4-BE49-F238E27FC236}">
                <a16:creationId xmlns:a16="http://schemas.microsoft.com/office/drawing/2014/main" id="{6F9DAE4B-F5F6-E634-04DE-F0FD7F3F8EF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8BBB663-A69E-DA29-806E-0142892327B7}"/>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936758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CBA261-63EC-A526-AD3B-6719616A196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E8918A3B-6ACA-F6CE-4105-5151FC6B878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7AEC6B0A-BC2F-34CC-D068-1B0B84ED04CA}"/>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74BFB81C-4630-CBAC-729D-FD3B96335536}"/>
              </a:ext>
            </a:extLst>
          </p:cNvPr>
          <p:cNvSpPr>
            <a:spLocks noGrp="1"/>
          </p:cNvSpPr>
          <p:nvPr>
            <p:ph type="dt" sz="half" idx="10"/>
          </p:nvPr>
        </p:nvSpPr>
        <p:spPr/>
        <p:txBody>
          <a:bodyPr/>
          <a:lstStyle/>
          <a:p>
            <a:fld id="{F73E4F31-4823-4263-8A21-29E1012D371B}" type="datetimeFigureOut">
              <a:rPr lang="es-ES" smtClean="0"/>
              <a:t>30/08/2026</a:t>
            </a:fld>
            <a:endParaRPr lang="es-ES"/>
          </a:p>
        </p:txBody>
      </p:sp>
      <p:sp>
        <p:nvSpPr>
          <p:cNvPr id="6" name="Marcador de pie de página 5">
            <a:extLst>
              <a:ext uri="{FF2B5EF4-FFF2-40B4-BE49-F238E27FC236}">
                <a16:creationId xmlns:a16="http://schemas.microsoft.com/office/drawing/2014/main" id="{D68FC87C-34E1-28A0-EA02-B240BB35A82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3D697DC-7990-9A08-8774-060D5E5E00DB}"/>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66062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087837-F436-3093-E7C5-C77E1EC4215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B3884AA8-0F2B-BB44-5990-CF3752A81A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148482C-232C-E4FD-3637-9937916DDAB9}"/>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3C45A591-6709-336F-D0F2-CA7C3211B7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FD2B8AA-AF98-36D4-04D2-D1D2DBD639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2A7CB62-1A85-7A8E-3831-8C09C2512B8C}"/>
              </a:ext>
            </a:extLst>
          </p:cNvPr>
          <p:cNvSpPr>
            <a:spLocks noGrp="1"/>
          </p:cNvSpPr>
          <p:nvPr>
            <p:ph type="dt" sz="half" idx="10"/>
          </p:nvPr>
        </p:nvSpPr>
        <p:spPr/>
        <p:txBody>
          <a:bodyPr/>
          <a:lstStyle/>
          <a:p>
            <a:fld id="{F73E4F31-4823-4263-8A21-29E1012D371B}" type="datetimeFigureOut">
              <a:rPr lang="es-ES" smtClean="0"/>
              <a:t>30/08/2026</a:t>
            </a:fld>
            <a:endParaRPr lang="es-ES"/>
          </a:p>
        </p:txBody>
      </p:sp>
      <p:sp>
        <p:nvSpPr>
          <p:cNvPr id="8" name="Marcador de pie de página 7">
            <a:extLst>
              <a:ext uri="{FF2B5EF4-FFF2-40B4-BE49-F238E27FC236}">
                <a16:creationId xmlns:a16="http://schemas.microsoft.com/office/drawing/2014/main" id="{2BAC5434-FF45-F1A0-20CD-838F510773A5}"/>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D8C3FD0-837C-6A66-4001-FCCBA11C0716}"/>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3984933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14723D-0698-0CF7-C095-5984078D2466}"/>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0EB1A6E-A74F-8F9D-B167-A83D64EECB5A}"/>
              </a:ext>
            </a:extLst>
          </p:cNvPr>
          <p:cNvSpPr>
            <a:spLocks noGrp="1"/>
          </p:cNvSpPr>
          <p:nvPr>
            <p:ph type="dt" sz="half" idx="10"/>
          </p:nvPr>
        </p:nvSpPr>
        <p:spPr/>
        <p:txBody>
          <a:bodyPr/>
          <a:lstStyle/>
          <a:p>
            <a:fld id="{F73E4F31-4823-4263-8A21-29E1012D371B}" type="datetimeFigureOut">
              <a:rPr lang="es-ES" smtClean="0"/>
              <a:t>30/08/2026</a:t>
            </a:fld>
            <a:endParaRPr lang="es-ES"/>
          </a:p>
        </p:txBody>
      </p:sp>
      <p:sp>
        <p:nvSpPr>
          <p:cNvPr id="4" name="Marcador de pie de página 3">
            <a:extLst>
              <a:ext uri="{FF2B5EF4-FFF2-40B4-BE49-F238E27FC236}">
                <a16:creationId xmlns:a16="http://schemas.microsoft.com/office/drawing/2014/main" id="{7B54293C-9A65-2EA7-F78C-AF9C7187EAE6}"/>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A420911-B331-BE70-5BC3-50158004DF94}"/>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2213377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BDC2B00-ADE8-54CB-8568-A8F334905286}"/>
              </a:ext>
            </a:extLst>
          </p:cNvPr>
          <p:cNvSpPr>
            <a:spLocks noGrp="1"/>
          </p:cNvSpPr>
          <p:nvPr>
            <p:ph type="dt" sz="half" idx="10"/>
          </p:nvPr>
        </p:nvSpPr>
        <p:spPr/>
        <p:txBody>
          <a:bodyPr/>
          <a:lstStyle/>
          <a:p>
            <a:fld id="{F73E4F31-4823-4263-8A21-29E1012D371B}" type="datetimeFigureOut">
              <a:rPr lang="es-ES" smtClean="0"/>
              <a:t>30/08/2026</a:t>
            </a:fld>
            <a:endParaRPr lang="es-ES"/>
          </a:p>
        </p:txBody>
      </p:sp>
      <p:sp>
        <p:nvSpPr>
          <p:cNvPr id="3" name="Marcador de pie de página 2">
            <a:extLst>
              <a:ext uri="{FF2B5EF4-FFF2-40B4-BE49-F238E27FC236}">
                <a16:creationId xmlns:a16="http://schemas.microsoft.com/office/drawing/2014/main" id="{98A8EEE0-E21A-C46A-F802-D8F5A724580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ED9910F-4292-F242-D199-985C5A68E145}"/>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310719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B72CDB-0126-5315-EA8D-DFD2E3FDF72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C7A99EA-E5F2-DCB1-2811-4C5AB95249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7F5F1684-68D3-467A-4599-B29A577464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06C9647D-6E86-B262-2137-BF28B74CB1C0}"/>
              </a:ext>
            </a:extLst>
          </p:cNvPr>
          <p:cNvSpPr>
            <a:spLocks noGrp="1"/>
          </p:cNvSpPr>
          <p:nvPr>
            <p:ph type="dt" sz="half" idx="10"/>
          </p:nvPr>
        </p:nvSpPr>
        <p:spPr/>
        <p:txBody>
          <a:bodyPr/>
          <a:lstStyle/>
          <a:p>
            <a:fld id="{F73E4F31-4823-4263-8A21-29E1012D371B}" type="datetimeFigureOut">
              <a:rPr lang="es-ES" smtClean="0"/>
              <a:t>30/08/2026</a:t>
            </a:fld>
            <a:endParaRPr lang="es-ES"/>
          </a:p>
        </p:txBody>
      </p:sp>
      <p:sp>
        <p:nvSpPr>
          <p:cNvPr id="6" name="Marcador de pie de página 5">
            <a:extLst>
              <a:ext uri="{FF2B5EF4-FFF2-40B4-BE49-F238E27FC236}">
                <a16:creationId xmlns:a16="http://schemas.microsoft.com/office/drawing/2014/main" id="{846A2B60-B32F-F389-4C43-9AE45F64CDD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505897F-0FEE-0BC4-260E-EE99E048BB39}"/>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1545172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66AB27-0D66-B33D-68B9-584E02895AD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F2771E6-FF34-2B8C-3153-D0EE67B2C9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3EA623C-8427-37B5-5F1A-6509637D6E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C923D6A-6325-F1BA-B2C7-67D2BC0054ED}"/>
              </a:ext>
            </a:extLst>
          </p:cNvPr>
          <p:cNvSpPr>
            <a:spLocks noGrp="1"/>
          </p:cNvSpPr>
          <p:nvPr>
            <p:ph type="dt" sz="half" idx="10"/>
          </p:nvPr>
        </p:nvSpPr>
        <p:spPr/>
        <p:txBody>
          <a:bodyPr/>
          <a:lstStyle/>
          <a:p>
            <a:fld id="{F73E4F31-4823-4263-8A21-29E1012D371B}" type="datetimeFigureOut">
              <a:rPr lang="es-ES" smtClean="0"/>
              <a:t>30/08/2026</a:t>
            </a:fld>
            <a:endParaRPr lang="es-ES"/>
          </a:p>
        </p:txBody>
      </p:sp>
      <p:sp>
        <p:nvSpPr>
          <p:cNvPr id="6" name="Marcador de pie de página 5">
            <a:extLst>
              <a:ext uri="{FF2B5EF4-FFF2-40B4-BE49-F238E27FC236}">
                <a16:creationId xmlns:a16="http://schemas.microsoft.com/office/drawing/2014/main" id="{1B2820B4-59EE-2ABC-6668-C66715BA621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C7100B0-59A2-CDC1-52E7-772AFB75D3DC}"/>
              </a:ext>
            </a:extLst>
          </p:cNvPr>
          <p:cNvSpPr>
            <a:spLocks noGrp="1"/>
          </p:cNvSpPr>
          <p:nvPr>
            <p:ph type="sldNum" sz="quarter" idx="12"/>
          </p:nvPr>
        </p:nvSpPr>
        <p:spPr/>
        <p:txBody>
          <a:bodyPr/>
          <a:lstStyle/>
          <a:p>
            <a:fld id="{2956A43F-B320-485C-8455-E41819125410}" type="slidenum">
              <a:rPr lang="es-ES" smtClean="0"/>
              <a:t>‹Nº›</a:t>
            </a:fld>
            <a:endParaRPr lang="es-ES"/>
          </a:p>
        </p:txBody>
      </p:sp>
    </p:spTree>
    <p:extLst>
      <p:ext uri="{BB962C8B-B14F-4D97-AF65-F5344CB8AC3E}">
        <p14:creationId xmlns:p14="http://schemas.microsoft.com/office/powerpoint/2010/main" val="2036071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0506F8D2-15F5-D281-EA1C-6EE9F961D4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628FF1D2-709F-B329-6DA8-A256CD36F4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186BE8E-5263-2C03-E44F-EB98DCF6EE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73E4F31-4823-4263-8A21-29E1012D371B}" type="datetimeFigureOut">
              <a:rPr lang="es-ES" smtClean="0"/>
              <a:t>30/08/2026</a:t>
            </a:fld>
            <a:endParaRPr lang="es-ES"/>
          </a:p>
        </p:txBody>
      </p:sp>
      <p:sp>
        <p:nvSpPr>
          <p:cNvPr id="5" name="Marcador de pie de página 4">
            <a:extLst>
              <a:ext uri="{FF2B5EF4-FFF2-40B4-BE49-F238E27FC236}">
                <a16:creationId xmlns:a16="http://schemas.microsoft.com/office/drawing/2014/main" id="{89694960-1D83-E0C2-BAF9-6515EC1DEC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58F413CF-8CB5-88B9-8A5D-B71DC5E108D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956A43F-B320-485C-8455-E41819125410}" type="slidenum">
              <a:rPr lang="es-ES" smtClean="0"/>
              <a:t>‹Nº›</a:t>
            </a:fld>
            <a:endParaRPr lang="es-ES"/>
          </a:p>
        </p:txBody>
      </p:sp>
    </p:spTree>
    <p:extLst>
      <p:ext uri="{BB962C8B-B14F-4D97-AF65-F5344CB8AC3E}">
        <p14:creationId xmlns:p14="http://schemas.microsoft.com/office/powerpoint/2010/main" val="2167217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35.jpg"/><Relationship Id="rId7"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9.jpeg"/><Relationship Id="rId5" Type="http://schemas.microsoft.com/office/2007/relationships/hdphoto" Target="../media/hdphoto4.wdp"/><Relationship Id="rId10" Type="http://schemas.microsoft.com/office/2007/relationships/hdphoto" Target="../media/hdphoto6.wdp"/><Relationship Id="rId4" Type="http://schemas.openxmlformats.org/officeDocument/2006/relationships/image" Target="../media/image36.png"/><Relationship Id="rId9" Type="http://schemas.openxmlformats.org/officeDocument/2006/relationships/image" Target="../media/image41.png"/></Relationships>
</file>

<file path=ppt/slides/_rels/slide1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0.png"/><Relationship Id="rId4" Type="http://schemas.openxmlformats.org/officeDocument/2006/relationships/image" Target="../media/image4.jpe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5.pn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g"/><Relationship Id="rId10" Type="http://schemas.openxmlformats.org/officeDocument/2006/relationships/image" Target="../media/image20.png"/><Relationship Id="rId4" Type="http://schemas.microsoft.com/office/2007/relationships/hdphoto" Target="../media/hdphoto1.wdp"/><Relationship Id="rId9" Type="http://schemas.openxmlformats.org/officeDocument/2006/relationships/image" Target="../media/image19.jpeg"/></Relationships>
</file>

<file path=ppt/slides/_rels/slide6.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1.jpg"/><Relationship Id="rId7"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16.jpg"/><Relationship Id="rId9" Type="http://schemas.openxmlformats.org/officeDocument/2006/relationships/image" Target="../media/image26.jpeg"/></Relationships>
</file>

<file path=ppt/slides/_rels/slide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9.jpg"/><Relationship Id="rId7"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g"/><Relationship Id="rId9" Type="http://schemas.openxmlformats.org/officeDocument/2006/relationships/image" Target="../media/image34.jpeg"/></Relationships>
</file>

<file path=ppt/slides/_rels/slide9.xml.rels><?xml version="1.0" encoding="UTF-8" standalone="yes"?>
<Relationships xmlns="http://schemas.openxmlformats.org/package/2006/relationships"><Relationship Id="rId3" Type="http://schemas.openxmlformats.org/officeDocument/2006/relationships/image" Target="../media/image35.jpg"/><Relationship Id="rId7" Type="http://schemas.openxmlformats.org/officeDocument/2006/relationships/image" Target="../media/image38.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7.jpeg"/><Relationship Id="rId5" Type="http://schemas.microsoft.com/office/2007/relationships/hdphoto" Target="../media/hdphoto4.wdp"/><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45">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47">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49">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1">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96F46502-3920-3223-CAE3-A10BEBF3D4E5}"/>
              </a:ext>
            </a:extLst>
          </p:cNvPr>
          <p:cNvPicPr>
            <a:picLocks noGrp="1" noRot="1" noChangeAspect="1" noMove="1" noResize="1" noEditPoints="1" noAdjustHandles="1" noChangeArrowheads="1" noChangeShapeType="1" noCrop="1"/>
          </p:cNvPicPr>
          <p:nvPr/>
        </p:nvPicPr>
        <p:blipFill rotWithShape="1">
          <a:blip r:embed="rId2"/>
          <a:srcRect t="5208" b="-648"/>
          <a:stretch>
            <a:fillRect/>
          </a:stretch>
        </p:blipFill>
        <p:spPr>
          <a:xfrm>
            <a:off x="322759" y="714375"/>
            <a:ext cx="11546481" cy="6143625"/>
          </a:xfrm>
          <a:prstGeom prst="rect">
            <a:avLst/>
          </a:prstGeom>
          <a:effectLst>
            <a:outerShdw blurRad="50800" dist="38100" dir="16200000" rotWithShape="0">
              <a:prstClr val="black">
                <a:alpha val="40000"/>
              </a:prstClr>
            </a:outerShdw>
          </a:effectLst>
        </p:spPr>
      </p:pic>
      <p:sp>
        <p:nvSpPr>
          <p:cNvPr id="4" name="CuadroTexto 3">
            <a:extLst>
              <a:ext uri="{FF2B5EF4-FFF2-40B4-BE49-F238E27FC236}">
                <a16:creationId xmlns:a16="http://schemas.microsoft.com/office/drawing/2014/main" id="{BFA6DEEF-235D-5308-DA9A-23D0BBBB63E8}"/>
              </a:ext>
            </a:extLst>
          </p:cNvPr>
          <p:cNvSpPr txBox="1"/>
          <p:nvPr/>
        </p:nvSpPr>
        <p:spPr>
          <a:xfrm>
            <a:off x="0" y="-27319"/>
            <a:ext cx="12191235" cy="769441"/>
          </a:xfrm>
          <a:prstGeom prst="rect">
            <a:avLst/>
          </a:prstGeom>
          <a:noFill/>
        </p:spPr>
        <p:txBody>
          <a:bodyPr wrap="square" rtlCol="0">
            <a:spAutoFit/>
          </a:bodyPr>
          <a:lstStyle/>
          <a:p>
            <a:pPr algn="ctr"/>
            <a:r>
              <a:rPr lang="lv" sz="4400" b="1" dirty="0">
                <a:ln w="6600">
                  <a:solidFill>
                    <a:schemeClr val="accent2"/>
                  </a:solidFill>
                  <a:prstDash val="solid"/>
                </a:ln>
                <a:solidFill>
                  <a:srgbClr val="FFFFFF"/>
                </a:solidFill>
                <a:effectLst>
                  <a:outerShdw dist="38100" dir="2700000" algn="tl" rotWithShape="0">
                    <a:schemeClr val="accent2"/>
                  </a:outerShdw>
                </a:effectLst>
              </a:rPr>
              <a:t>CĪNOTIES  AR  VILTUS  SKOLOTĀJIEM</a:t>
            </a:r>
          </a:p>
        </p:txBody>
      </p:sp>
      <p:sp>
        <p:nvSpPr>
          <p:cNvPr id="6" name="CuadroTexto 5">
            <a:extLst>
              <a:ext uri="{FF2B5EF4-FFF2-40B4-BE49-F238E27FC236}">
                <a16:creationId xmlns:a16="http://schemas.microsoft.com/office/drawing/2014/main" id="{D1C3CEF0-01F0-BE67-7E12-53D9F5BFAD16}"/>
              </a:ext>
            </a:extLst>
          </p:cNvPr>
          <p:cNvSpPr txBox="1"/>
          <p:nvPr/>
        </p:nvSpPr>
        <p:spPr>
          <a:xfrm rot="16200000">
            <a:off x="-2795302" y="3616696"/>
            <a:ext cx="6143197" cy="338554"/>
          </a:xfrm>
          <a:prstGeom prst="rect">
            <a:avLst/>
          </a:prstGeom>
          <a:noFill/>
        </p:spPr>
        <p:txBody>
          <a:bodyPr wrap="square" rtlCol="0">
            <a:spAutoFit/>
          </a:bodyPr>
          <a:lstStyle/>
          <a:p>
            <a:pPr algn="ctr"/>
            <a:r>
              <a:rPr lang="lv" sz="1600" b="1" dirty="0">
                <a:solidFill>
                  <a:srgbClr val="91E2EB"/>
                </a:solidFill>
                <a:effectLst>
                  <a:outerShdw blurRad="38100" dist="38100" dir="2700000" algn="tl">
                    <a:srgbClr val="000000">
                      <a:alpha val="43137"/>
                    </a:srgbClr>
                  </a:outerShdw>
                </a:effectLst>
              </a:rPr>
              <a:t>12. tēma 19. septembrī,  2026</a:t>
            </a:r>
          </a:p>
        </p:txBody>
      </p:sp>
    </p:spTree>
    <p:extLst>
      <p:ext uri="{BB962C8B-B14F-4D97-AF65-F5344CB8AC3E}">
        <p14:creationId xmlns:p14="http://schemas.microsoft.com/office/powerpoint/2010/main" val="2809109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0000"/>
            <a:lum/>
          </a:blip>
          <a:srcRect/>
          <a:stretch>
            <a:fillRect t="-9000" b="-9000"/>
          </a:stretch>
        </a:blipFill>
        <a:effectLst/>
      </p:bgPr>
    </p:bg>
    <p:spTree>
      <p:nvGrpSpPr>
        <p:cNvPr id="1" name="">
          <a:extLst>
            <a:ext uri="{FF2B5EF4-FFF2-40B4-BE49-F238E27FC236}">
              <a16:creationId xmlns:a16="http://schemas.microsoft.com/office/drawing/2014/main" id="{4C2E1034-B616-1CE2-182E-B6C7387C55A6}"/>
            </a:ext>
          </a:extLst>
        </p:cNvPr>
        <p:cNvGrpSpPr/>
        <p:nvPr/>
      </p:nvGrpSpPr>
      <p:grpSpPr>
        <a:xfrm>
          <a:off x="0" y="0"/>
          <a:ext cx="0" cy="0"/>
          <a:chOff x="0" y="0"/>
          <a:chExt cx="0" cy="0"/>
        </a:xfrm>
      </p:grpSpPr>
      <p:sp>
        <p:nvSpPr>
          <p:cNvPr id="11" name="Rectángulo 10">
            <a:extLst>
              <a:ext uri="{FF2B5EF4-FFF2-40B4-BE49-F238E27FC236}">
                <a16:creationId xmlns:a16="http://schemas.microsoft.com/office/drawing/2014/main" id="{347F1348-D00C-14B1-5C98-958A8F3FC49D}"/>
              </a:ext>
            </a:extLst>
          </p:cNvPr>
          <p:cNvSpPr>
            <a:spLocks noGrp="1" noRot="1" noMove="1" noResize="1" noEditPoints="1" noAdjustHandles="1" noChangeArrowheads="1" noChangeShapeType="1"/>
          </p:cNvSpPr>
          <p:nvPr/>
        </p:nvSpPr>
        <p:spPr>
          <a:xfrm>
            <a:off x="0" y="0"/>
            <a:ext cx="12180584" cy="1369387"/>
          </a:xfrm>
          <a:prstGeom prst="rect">
            <a:avLst/>
          </a:prstGeom>
          <a:blipFill dpi="0" rotWithShape="1">
            <a:blip r:embed="rId4">
              <a:duotone>
                <a:prstClr val="black"/>
                <a:schemeClr val="accent3">
                  <a:tint val="45000"/>
                  <a:satMod val="400000"/>
                </a:schemeClr>
              </a:duotone>
              <a:extLst>
                <a:ext uri="{BEBA8EAE-BF5A-486C-A8C5-ECC9F3942E4B}">
                  <a14:imgProps xmlns:a14="http://schemas.microsoft.com/office/drawing/2010/main">
                    <a14:imgLayer r:embed="rId5">
                      <a14:imgEffect>
                        <a14:brightnessContrast bright="20000"/>
                      </a14:imgEffect>
                    </a14:imgLayer>
                  </a14:imgProps>
                </a:ext>
              </a:extLst>
            </a:blip>
            <a:srcRect/>
            <a:stretch>
              <a:fillRect l="-77000"/>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78F184BB-9226-7180-7671-D9A6EF596D26}"/>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 sz="4400" b="1" i="0" u="none" strike="noStrike" kern="1200" cap="none" spc="300" normalizeH="0" baseline="0" noProof="0" dirty="0">
                <a:ln/>
                <a:solidFill>
                  <a:srgbClr val="FBD805"/>
                </a:solidFill>
                <a:effectLst>
                  <a:outerShdw blurRad="38100" dist="38100" dir="2700000" algn="tl">
                    <a:srgbClr val="000000">
                      <a:alpha val="43137"/>
                    </a:srgbClr>
                  </a:outerShdw>
                </a:effectLst>
                <a:uLnTx/>
                <a:uFillTx/>
                <a:latin typeface="Aptos" panose="02110004020202020204"/>
                <a:ea typeface="+mn-ea"/>
                <a:cs typeface="+mn-cs"/>
              </a:rPr>
              <a:t>PAŠIZPĒTE  UN  UZVARA</a:t>
            </a:r>
          </a:p>
        </p:txBody>
      </p:sp>
      <p:sp>
        <p:nvSpPr>
          <p:cNvPr id="5" name="CuadroTexto 4">
            <a:extLst>
              <a:ext uri="{FF2B5EF4-FFF2-40B4-BE49-F238E27FC236}">
                <a16:creationId xmlns:a16="http://schemas.microsoft.com/office/drawing/2014/main" id="{16E75BD2-C025-8C40-B2D1-5987D951BB92}"/>
              </a:ext>
            </a:extLst>
          </p:cNvPr>
          <p:cNvSpPr txBox="1"/>
          <p:nvPr/>
        </p:nvSpPr>
        <p:spPr>
          <a:xfrm>
            <a:off x="1" y="724197"/>
            <a:ext cx="12191998" cy="707886"/>
          </a:xfrm>
          <a:prstGeom prst="rect">
            <a:avLst/>
          </a:prstGeom>
          <a:noFill/>
        </p:spPr>
        <p:txBody>
          <a:bodyPr wrap="square">
            <a:spAutoFit/>
          </a:bodyPr>
          <a:lstStyle/>
          <a:p>
            <a:pPr lvl="0" algn="ctr">
              <a:defRPr/>
            </a:pPr>
            <a:r>
              <a:rPr kumimoji="0" lang="lv" sz="2000" b="1" i="0" u="none" strike="noStrike" kern="1200" cap="none" spc="0" normalizeH="0" baseline="0" noProof="0" dirty="0">
                <a:ln>
                  <a:noFill/>
                </a:ln>
                <a:solidFill>
                  <a:srgbClr val="F4642A">
                    <a:lumMod val="40000"/>
                    <a:lumOff val="60000"/>
                  </a:srgbClr>
                </a:solidFill>
                <a:effectLst>
                  <a:glow rad="127000">
                    <a:srgbClr val="284A2D"/>
                  </a:glow>
                </a:effectLst>
                <a:uLnTx/>
                <a:uFillTx/>
                <a:latin typeface="Comic Sans MS" panose="030F0702030302020204" pitchFamily="66" charset="0"/>
                <a:ea typeface="+mn-ea"/>
                <a:cs typeface="+mn-cs"/>
              </a:rPr>
              <a:t>“</a:t>
            </a:r>
            <a:r>
              <a:rPr lang="de-DE" sz="2000" b="1" dirty="0" err="1">
                <a:solidFill>
                  <a:srgbClr val="F4642A">
                    <a:lumMod val="40000"/>
                    <a:lumOff val="60000"/>
                  </a:srgbClr>
                </a:solidFill>
                <a:effectLst>
                  <a:glow rad="127000">
                    <a:srgbClr val="284A2D"/>
                  </a:glow>
                </a:effectLst>
                <a:latin typeface="Comic Sans MS" panose="030F0702030302020204" pitchFamily="66" charset="0"/>
              </a:rPr>
              <a:t>Pārbaudaties</a:t>
            </a:r>
            <a:r>
              <a:rPr lang="de-DE" sz="2000" b="1" dirty="0">
                <a:solidFill>
                  <a:srgbClr val="F4642A">
                    <a:lumMod val="40000"/>
                    <a:lumOff val="60000"/>
                  </a:srgbClr>
                </a:solidFill>
                <a:effectLst>
                  <a:glow rad="127000">
                    <a:srgbClr val="284A2D"/>
                  </a:glow>
                </a:effectLst>
                <a:latin typeface="Comic Sans MS" panose="030F0702030302020204" pitchFamily="66" charset="0"/>
              </a:rPr>
              <a:t> </a:t>
            </a:r>
            <a:r>
              <a:rPr lang="de-DE" sz="2000" b="1" dirty="0" err="1">
                <a:solidFill>
                  <a:srgbClr val="F4642A">
                    <a:lumMod val="40000"/>
                    <a:lumOff val="60000"/>
                  </a:srgbClr>
                </a:solidFill>
                <a:effectLst>
                  <a:glow rad="127000">
                    <a:srgbClr val="284A2D"/>
                  </a:glow>
                </a:effectLst>
                <a:latin typeface="Comic Sans MS" panose="030F0702030302020204" pitchFamily="66" charset="0"/>
              </a:rPr>
              <a:t>paši</a:t>
            </a:r>
            <a:r>
              <a:rPr lang="de-DE" sz="2000" b="1" dirty="0">
                <a:solidFill>
                  <a:srgbClr val="F4642A">
                    <a:lumMod val="40000"/>
                    <a:lumOff val="60000"/>
                  </a:srgbClr>
                </a:solidFill>
                <a:effectLst>
                  <a:glow rad="127000">
                    <a:srgbClr val="284A2D"/>
                  </a:glow>
                </a:effectLst>
                <a:latin typeface="Comic Sans MS" panose="030F0702030302020204" pitchFamily="66" charset="0"/>
              </a:rPr>
              <a:t>, </a:t>
            </a:r>
            <a:r>
              <a:rPr lang="de-DE" sz="2000" b="1" dirty="0" err="1">
                <a:solidFill>
                  <a:srgbClr val="F4642A">
                    <a:lumMod val="40000"/>
                    <a:lumOff val="60000"/>
                  </a:srgbClr>
                </a:solidFill>
                <a:effectLst>
                  <a:glow rad="127000">
                    <a:srgbClr val="284A2D"/>
                  </a:glow>
                </a:effectLst>
                <a:latin typeface="Comic Sans MS" panose="030F0702030302020204" pitchFamily="66" charset="0"/>
              </a:rPr>
              <a:t>vai</a:t>
            </a:r>
            <a:r>
              <a:rPr lang="de-DE" sz="2000" b="1" dirty="0">
                <a:solidFill>
                  <a:srgbClr val="F4642A">
                    <a:lumMod val="40000"/>
                    <a:lumOff val="60000"/>
                  </a:srgbClr>
                </a:solidFill>
                <a:effectLst>
                  <a:glow rad="127000">
                    <a:srgbClr val="284A2D"/>
                  </a:glow>
                </a:effectLst>
                <a:latin typeface="Comic Sans MS" panose="030F0702030302020204" pitchFamily="66" charset="0"/>
              </a:rPr>
              <a:t> </a:t>
            </a:r>
            <a:r>
              <a:rPr lang="de-DE" sz="2000" b="1" dirty="0" err="1">
                <a:solidFill>
                  <a:srgbClr val="F4642A">
                    <a:lumMod val="40000"/>
                    <a:lumOff val="60000"/>
                  </a:srgbClr>
                </a:solidFill>
                <a:effectLst>
                  <a:glow rad="127000">
                    <a:srgbClr val="284A2D"/>
                  </a:glow>
                </a:effectLst>
                <a:latin typeface="Comic Sans MS" panose="030F0702030302020204" pitchFamily="66" charset="0"/>
              </a:rPr>
              <a:t>esat</a:t>
            </a:r>
            <a:r>
              <a:rPr lang="de-DE" sz="2000" b="1" dirty="0">
                <a:solidFill>
                  <a:srgbClr val="F4642A">
                    <a:lumMod val="40000"/>
                    <a:lumOff val="60000"/>
                  </a:srgbClr>
                </a:solidFill>
                <a:effectLst>
                  <a:glow rad="127000">
                    <a:srgbClr val="284A2D"/>
                  </a:glow>
                </a:effectLst>
                <a:latin typeface="Comic Sans MS" panose="030F0702030302020204" pitchFamily="66" charset="0"/>
              </a:rPr>
              <a:t> </a:t>
            </a:r>
            <a:r>
              <a:rPr lang="de-DE" sz="2000" b="1" dirty="0" err="1">
                <a:solidFill>
                  <a:srgbClr val="F4642A">
                    <a:lumMod val="40000"/>
                    <a:lumOff val="60000"/>
                  </a:srgbClr>
                </a:solidFill>
                <a:effectLst>
                  <a:glow rad="127000">
                    <a:srgbClr val="284A2D"/>
                  </a:glow>
                </a:effectLst>
                <a:latin typeface="Comic Sans MS" panose="030F0702030302020204" pitchFamily="66" charset="0"/>
              </a:rPr>
              <a:t>ticībā</a:t>
            </a:r>
            <a:r>
              <a:rPr lang="de-DE" sz="2000" b="1" dirty="0">
                <a:solidFill>
                  <a:srgbClr val="F4642A">
                    <a:lumMod val="40000"/>
                    <a:lumOff val="60000"/>
                  </a:srgbClr>
                </a:solidFill>
                <a:effectLst>
                  <a:glow rad="127000">
                    <a:srgbClr val="284A2D"/>
                  </a:glow>
                </a:effectLst>
                <a:latin typeface="Comic Sans MS" panose="030F0702030302020204" pitchFamily="66" charset="0"/>
              </a:rPr>
              <a:t>, </a:t>
            </a:r>
            <a:r>
              <a:rPr lang="de-DE" sz="2000" b="1" dirty="0" err="1">
                <a:solidFill>
                  <a:srgbClr val="F4642A">
                    <a:lumMod val="40000"/>
                    <a:lumOff val="60000"/>
                  </a:srgbClr>
                </a:solidFill>
                <a:effectLst>
                  <a:glow rad="127000">
                    <a:srgbClr val="284A2D"/>
                  </a:glow>
                </a:effectLst>
                <a:latin typeface="Comic Sans MS" panose="030F0702030302020204" pitchFamily="66" charset="0"/>
              </a:rPr>
              <a:t>pārmeklējieties</a:t>
            </a:r>
            <a:r>
              <a:rPr lang="de-DE" sz="2000" b="1" dirty="0">
                <a:solidFill>
                  <a:srgbClr val="F4642A">
                    <a:lumMod val="40000"/>
                    <a:lumOff val="60000"/>
                  </a:srgbClr>
                </a:solidFill>
                <a:effectLst>
                  <a:glow rad="127000">
                    <a:srgbClr val="284A2D"/>
                  </a:glow>
                </a:effectLst>
                <a:latin typeface="Comic Sans MS" panose="030F0702030302020204" pitchFamily="66" charset="0"/>
              </a:rPr>
              <a:t> </a:t>
            </a:r>
            <a:r>
              <a:rPr lang="de-DE" sz="2000" b="1" dirty="0" err="1">
                <a:solidFill>
                  <a:srgbClr val="F4642A">
                    <a:lumMod val="40000"/>
                    <a:lumOff val="60000"/>
                  </a:srgbClr>
                </a:solidFill>
                <a:effectLst>
                  <a:glow rad="127000">
                    <a:srgbClr val="284A2D"/>
                  </a:glow>
                </a:effectLst>
                <a:latin typeface="Comic Sans MS" panose="030F0702030302020204" pitchFamily="66" charset="0"/>
              </a:rPr>
              <a:t>paši</a:t>
            </a:r>
            <a:r>
              <a:rPr lang="de-DE" sz="2000" b="1" dirty="0">
                <a:solidFill>
                  <a:srgbClr val="F4642A">
                    <a:lumMod val="40000"/>
                    <a:lumOff val="60000"/>
                  </a:srgbClr>
                </a:solidFill>
                <a:effectLst>
                  <a:glow rad="127000">
                    <a:srgbClr val="284A2D"/>
                  </a:glow>
                </a:effectLst>
                <a:latin typeface="Comic Sans MS" panose="030F0702030302020204" pitchFamily="66" charset="0"/>
              </a:rPr>
              <a:t>! Vai </a:t>
            </a:r>
            <a:r>
              <a:rPr lang="de-DE" sz="2000" b="1" dirty="0" err="1">
                <a:solidFill>
                  <a:srgbClr val="F4642A">
                    <a:lumMod val="40000"/>
                    <a:lumOff val="60000"/>
                  </a:srgbClr>
                </a:solidFill>
                <a:effectLst>
                  <a:glow rad="127000">
                    <a:srgbClr val="284A2D"/>
                  </a:glow>
                </a:effectLst>
                <a:latin typeface="Comic Sans MS" panose="030F0702030302020204" pitchFamily="66" charset="0"/>
              </a:rPr>
              <a:t>jūs</a:t>
            </a:r>
            <a:r>
              <a:rPr lang="de-DE" sz="2000" b="1" dirty="0">
                <a:solidFill>
                  <a:srgbClr val="F4642A">
                    <a:lumMod val="40000"/>
                    <a:lumOff val="60000"/>
                  </a:srgbClr>
                </a:solidFill>
                <a:effectLst>
                  <a:glow rad="127000">
                    <a:srgbClr val="284A2D"/>
                  </a:glow>
                </a:effectLst>
                <a:latin typeface="Comic Sans MS" panose="030F0702030302020204" pitchFamily="66" charset="0"/>
              </a:rPr>
              <a:t> </a:t>
            </a:r>
            <a:r>
              <a:rPr lang="de-DE" sz="2000" b="1" dirty="0" err="1">
                <a:solidFill>
                  <a:srgbClr val="F4642A">
                    <a:lumMod val="40000"/>
                    <a:lumOff val="60000"/>
                  </a:srgbClr>
                </a:solidFill>
                <a:effectLst>
                  <a:glow rad="127000">
                    <a:srgbClr val="284A2D"/>
                  </a:glow>
                </a:effectLst>
                <a:latin typeface="Comic Sans MS" panose="030F0702030302020204" pitchFamily="66" charset="0"/>
              </a:rPr>
              <a:t>nepazīstat</a:t>
            </a:r>
            <a:r>
              <a:rPr lang="de-DE" sz="2000" b="1" dirty="0">
                <a:solidFill>
                  <a:srgbClr val="F4642A">
                    <a:lumMod val="40000"/>
                    <a:lumOff val="60000"/>
                  </a:srgbClr>
                </a:solidFill>
                <a:effectLst>
                  <a:glow rad="127000">
                    <a:srgbClr val="284A2D"/>
                  </a:glow>
                </a:effectLst>
                <a:latin typeface="Comic Sans MS" panose="030F0702030302020204" pitchFamily="66" charset="0"/>
              </a:rPr>
              <a:t> </a:t>
            </a:r>
            <a:r>
              <a:rPr lang="de-DE" sz="2000" b="1" dirty="0" err="1">
                <a:solidFill>
                  <a:srgbClr val="F4642A">
                    <a:lumMod val="40000"/>
                    <a:lumOff val="60000"/>
                  </a:srgbClr>
                </a:solidFill>
                <a:effectLst>
                  <a:glow rad="127000">
                    <a:srgbClr val="284A2D"/>
                  </a:glow>
                </a:effectLst>
                <a:latin typeface="Comic Sans MS" panose="030F0702030302020204" pitchFamily="66" charset="0"/>
              </a:rPr>
              <a:t>sevi</a:t>
            </a:r>
            <a:r>
              <a:rPr lang="de-DE" sz="2000" b="1" dirty="0">
                <a:solidFill>
                  <a:srgbClr val="F4642A">
                    <a:lumMod val="40000"/>
                    <a:lumOff val="60000"/>
                  </a:srgbClr>
                </a:solidFill>
                <a:effectLst>
                  <a:glow rad="127000">
                    <a:srgbClr val="284A2D"/>
                  </a:glow>
                </a:effectLst>
                <a:latin typeface="Comic Sans MS" panose="030F0702030302020204" pitchFamily="66" charset="0"/>
              </a:rPr>
              <a:t>, </a:t>
            </a:r>
            <a:r>
              <a:rPr lang="de-DE" sz="2000" b="1" dirty="0" err="1">
                <a:solidFill>
                  <a:srgbClr val="F4642A">
                    <a:lumMod val="40000"/>
                    <a:lumOff val="60000"/>
                  </a:srgbClr>
                </a:solidFill>
                <a:effectLst>
                  <a:glow rad="127000">
                    <a:srgbClr val="284A2D"/>
                  </a:glow>
                </a:effectLst>
                <a:latin typeface="Comic Sans MS" panose="030F0702030302020204" pitchFamily="66" charset="0"/>
              </a:rPr>
              <a:t>ka</a:t>
            </a:r>
            <a:r>
              <a:rPr lang="de-DE" sz="2000" b="1" dirty="0">
                <a:solidFill>
                  <a:srgbClr val="F4642A">
                    <a:lumMod val="40000"/>
                    <a:lumOff val="60000"/>
                  </a:srgbClr>
                </a:solidFill>
                <a:effectLst>
                  <a:glow rad="127000">
                    <a:srgbClr val="284A2D"/>
                  </a:glow>
                </a:effectLst>
                <a:latin typeface="Comic Sans MS" panose="030F0702030302020204" pitchFamily="66" charset="0"/>
              </a:rPr>
              <a:t> </a:t>
            </a:r>
            <a:r>
              <a:rPr lang="de-DE" sz="2000" b="1" dirty="0" err="1">
                <a:solidFill>
                  <a:srgbClr val="F4642A">
                    <a:lumMod val="40000"/>
                    <a:lumOff val="60000"/>
                  </a:srgbClr>
                </a:solidFill>
                <a:effectLst>
                  <a:glow rad="127000">
                    <a:srgbClr val="284A2D"/>
                  </a:glow>
                </a:effectLst>
                <a:latin typeface="Comic Sans MS" panose="030F0702030302020204" pitchFamily="66" charset="0"/>
              </a:rPr>
              <a:t>Jēzus</a:t>
            </a:r>
            <a:r>
              <a:rPr lang="de-DE" sz="2000" b="1" dirty="0">
                <a:solidFill>
                  <a:srgbClr val="F4642A">
                    <a:lumMod val="40000"/>
                    <a:lumOff val="60000"/>
                  </a:srgbClr>
                </a:solidFill>
                <a:effectLst>
                  <a:glow rad="127000">
                    <a:srgbClr val="284A2D"/>
                  </a:glow>
                </a:effectLst>
                <a:latin typeface="Comic Sans MS" panose="030F0702030302020204" pitchFamily="66" charset="0"/>
              </a:rPr>
              <a:t> </a:t>
            </a:r>
            <a:r>
              <a:rPr lang="de-DE" sz="2000" b="1" dirty="0" err="1">
                <a:solidFill>
                  <a:srgbClr val="F4642A">
                    <a:lumMod val="40000"/>
                    <a:lumOff val="60000"/>
                  </a:srgbClr>
                </a:solidFill>
                <a:effectLst>
                  <a:glow rad="127000">
                    <a:srgbClr val="284A2D"/>
                  </a:glow>
                </a:effectLst>
                <a:latin typeface="Comic Sans MS" panose="030F0702030302020204" pitchFamily="66" charset="0"/>
              </a:rPr>
              <a:t>Kristus</a:t>
            </a:r>
            <a:r>
              <a:rPr lang="de-DE" sz="2000" b="1" dirty="0">
                <a:solidFill>
                  <a:srgbClr val="F4642A">
                    <a:lumMod val="40000"/>
                    <a:lumOff val="60000"/>
                  </a:srgbClr>
                </a:solidFill>
                <a:effectLst>
                  <a:glow rad="127000">
                    <a:srgbClr val="284A2D"/>
                  </a:glow>
                </a:effectLst>
                <a:latin typeface="Comic Sans MS" panose="030F0702030302020204" pitchFamily="66" charset="0"/>
              </a:rPr>
              <a:t> </a:t>
            </a:r>
            <a:r>
              <a:rPr lang="de-DE" sz="2000" b="1" dirty="0" err="1">
                <a:solidFill>
                  <a:srgbClr val="F4642A">
                    <a:lumMod val="40000"/>
                    <a:lumOff val="60000"/>
                  </a:srgbClr>
                </a:solidFill>
                <a:effectLst>
                  <a:glow rad="127000">
                    <a:srgbClr val="284A2D"/>
                  </a:glow>
                </a:effectLst>
                <a:latin typeface="Comic Sans MS" panose="030F0702030302020204" pitchFamily="66" charset="0"/>
              </a:rPr>
              <a:t>ir</a:t>
            </a:r>
            <a:r>
              <a:rPr lang="de-DE" sz="2000" b="1" dirty="0">
                <a:solidFill>
                  <a:srgbClr val="F4642A">
                    <a:lumMod val="40000"/>
                    <a:lumOff val="60000"/>
                  </a:srgbClr>
                </a:solidFill>
                <a:effectLst>
                  <a:glow rad="127000">
                    <a:srgbClr val="284A2D"/>
                  </a:glow>
                </a:effectLst>
                <a:latin typeface="Comic Sans MS" panose="030F0702030302020204" pitchFamily="66" charset="0"/>
              </a:rPr>
              <a:t> </a:t>
            </a:r>
            <a:r>
              <a:rPr lang="de-DE" sz="2000" b="1" dirty="0" err="1">
                <a:solidFill>
                  <a:srgbClr val="F4642A">
                    <a:lumMod val="40000"/>
                    <a:lumOff val="60000"/>
                  </a:srgbClr>
                </a:solidFill>
                <a:effectLst>
                  <a:glow rad="127000">
                    <a:srgbClr val="284A2D"/>
                  </a:glow>
                </a:effectLst>
                <a:latin typeface="Comic Sans MS" panose="030F0702030302020204" pitchFamily="66" charset="0"/>
              </a:rPr>
              <a:t>jūsos</a:t>
            </a:r>
            <a:r>
              <a:rPr lang="de-DE" sz="2000" b="1" dirty="0">
                <a:solidFill>
                  <a:srgbClr val="F4642A">
                    <a:lumMod val="40000"/>
                    <a:lumOff val="60000"/>
                  </a:srgbClr>
                </a:solidFill>
                <a:effectLst>
                  <a:glow rad="127000">
                    <a:srgbClr val="284A2D"/>
                  </a:glow>
                </a:effectLst>
                <a:latin typeface="Comic Sans MS" panose="030F0702030302020204" pitchFamily="66" charset="0"/>
              </a:rPr>
              <a:t>? - Ja </a:t>
            </a:r>
            <a:r>
              <a:rPr lang="de-DE" sz="2000" b="1" dirty="0" err="1">
                <a:solidFill>
                  <a:srgbClr val="F4642A">
                    <a:lumMod val="40000"/>
                    <a:lumOff val="60000"/>
                  </a:srgbClr>
                </a:solidFill>
                <a:effectLst>
                  <a:glow rad="127000">
                    <a:srgbClr val="284A2D"/>
                  </a:glow>
                </a:effectLst>
                <a:latin typeface="Comic Sans MS" panose="030F0702030302020204" pitchFamily="66" charset="0"/>
              </a:rPr>
              <a:t>tikai</a:t>
            </a:r>
            <a:r>
              <a:rPr lang="de-DE" sz="2000" b="1" dirty="0">
                <a:solidFill>
                  <a:srgbClr val="F4642A">
                    <a:lumMod val="40000"/>
                    <a:lumOff val="60000"/>
                  </a:srgbClr>
                </a:solidFill>
                <a:effectLst>
                  <a:glow rad="127000">
                    <a:srgbClr val="284A2D"/>
                  </a:glow>
                </a:effectLst>
                <a:latin typeface="Comic Sans MS" panose="030F0702030302020204" pitchFamily="66" charset="0"/>
              </a:rPr>
              <a:t> </a:t>
            </a:r>
            <a:r>
              <a:rPr lang="de-DE" sz="2000" b="1" dirty="0" err="1">
                <a:solidFill>
                  <a:srgbClr val="F4642A">
                    <a:lumMod val="40000"/>
                    <a:lumOff val="60000"/>
                  </a:srgbClr>
                </a:solidFill>
                <a:effectLst>
                  <a:glow rad="127000">
                    <a:srgbClr val="284A2D"/>
                  </a:glow>
                </a:effectLst>
                <a:latin typeface="Comic Sans MS" panose="030F0702030302020204" pitchFamily="66" charset="0"/>
              </a:rPr>
              <a:t>neesat</a:t>
            </a:r>
            <a:r>
              <a:rPr lang="de-DE" sz="2000" b="1" dirty="0">
                <a:solidFill>
                  <a:srgbClr val="F4642A">
                    <a:lumMod val="40000"/>
                    <a:lumOff val="60000"/>
                  </a:srgbClr>
                </a:solidFill>
                <a:effectLst>
                  <a:glow rad="127000">
                    <a:srgbClr val="284A2D"/>
                  </a:glow>
                </a:effectLst>
                <a:latin typeface="Comic Sans MS" panose="030F0702030302020204" pitchFamily="66" charset="0"/>
              </a:rPr>
              <a:t> </a:t>
            </a:r>
            <a:r>
              <a:rPr lang="de-DE" sz="2000" b="1" dirty="0" err="1">
                <a:solidFill>
                  <a:srgbClr val="F4642A">
                    <a:lumMod val="40000"/>
                    <a:lumOff val="60000"/>
                  </a:srgbClr>
                </a:solidFill>
                <a:effectLst>
                  <a:glow rad="127000">
                    <a:srgbClr val="284A2D"/>
                  </a:glow>
                </a:effectLst>
                <a:latin typeface="Comic Sans MS" panose="030F0702030302020204" pitchFamily="66" charset="0"/>
              </a:rPr>
              <a:t>nederīgi</a:t>
            </a:r>
            <a:r>
              <a:rPr lang="de-DE" sz="2000" b="1" dirty="0">
                <a:solidFill>
                  <a:srgbClr val="F4642A">
                    <a:lumMod val="40000"/>
                    <a:lumOff val="60000"/>
                  </a:srgbClr>
                </a:solidFill>
                <a:effectLst>
                  <a:glow rad="127000">
                    <a:srgbClr val="284A2D"/>
                  </a:glow>
                </a:effectLst>
                <a:latin typeface="Comic Sans MS" panose="030F0702030302020204" pitchFamily="66" charset="0"/>
              </a:rPr>
              <a:t>.</a:t>
            </a:r>
            <a:r>
              <a:rPr kumimoji="0" lang="lv" sz="2000" b="1" i="0" u="none" strike="noStrike" kern="1200" cap="none" spc="0" normalizeH="0" baseline="0" noProof="0" dirty="0">
                <a:ln>
                  <a:noFill/>
                </a:ln>
                <a:solidFill>
                  <a:srgbClr val="F4642A">
                    <a:lumMod val="40000"/>
                    <a:lumOff val="60000"/>
                  </a:srgbClr>
                </a:solidFill>
                <a:effectLst>
                  <a:glow rad="127000">
                    <a:srgbClr val="284A2D"/>
                  </a:glow>
                </a:effectLst>
                <a:uLnTx/>
                <a:uFillTx/>
                <a:latin typeface="Comic Sans MS" panose="030F0702030302020204" pitchFamily="66" charset="0"/>
                <a:ea typeface="+mn-ea"/>
                <a:cs typeface="+mn-cs"/>
              </a:rPr>
              <a:t>” </a:t>
            </a:r>
            <a:r>
              <a:rPr kumimoji="0" lang="lv" sz="1600" b="1" i="0" u="none" strike="noStrike" kern="1200" cap="none" spc="0" normalizeH="0" baseline="0" noProof="0" dirty="0">
                <a:ln>
                  <a:noFill/>
                </a:ln>
                <a:solidFill>
                  <a:srgbClr val="F4642A">
                    <a:lumMod val="40000"/>
                    <a:lumOff val="60000"/>
                  </a:srgbClr>
                </a:solidFill>
                <a:effectLst>
                  <a:glow rad="127000">
                    <a:srgbClr val="284A2D"/>
                  </a:glow>
                </a:effectLst>
                <a:uLnTx/>
                <a:uFillTx/>
                <a:latin typeface="Comic Sans MS" panose="030F0702030302020204" pitchFamily="66" charset="0"/>
                <a:ea typeface="+mn-ea"/>
                <a:cs typeface="+mn-cs"/>
              </a:rPr>
              <a:t>(2. Korintiešiem 13:5)</a:t>
            </a:r>
            <a:endParaRPr kumimoji="0" lang="es-ES" sz="2000" b="1" i="0" u="none" strike="noStrike" kern="1200" cap="none" spc="0" normalizeH="0" baseline="0" noProof="0" dirty="0">
              <a:ln>
                <a:noFill/>
              </a:ln>
              <a:solidFill>
                <a:srgbClr val="F4642A">
                  <a:lumMod val="40000"/>
                  <a:lumOff val="60000"/>
                </a:srgbClr>
              </a:solidFill>
              <a:effectLst>
                <a:glow rad="127000">
                  <a:srgbClr val="284A2D"/>
                </a:glow>
              </a:effectLst>
              <a:uLnTx/>
              <a:uFillTx/>
              <a:latin typeface="Comic Sans MS" panose="030F0702030302020204" pitchFamily="66" charset="0"/>
              <a:ea typeface="+mn-ea"/>
              <a:cs typeface="+mn-cs"/>
            </a:endParaRPr>
          </a:p>
        </p:txBody>
      </p:sp>
      <p:sp>
        <p:nvSpPr>
          <p:cNvPr id="9" name="CuadroTexto 8">
            <a:extLst>
              <a:ext uri="{FF2B5EF4-FFF2-40B4-BE49-F238E27FC236}">
                <a16:creationId xmlns:a16="http://schemas.microsoft.com/office/drawing/2014/main" id="{5AF5D746-ADA7-7235-AF88-577BDBDC0F01}"/>
              </a:ext>
            </a:extLst>
          </p:cNvPr>
          <p:cNvSpPr txBox="1"/>
          <p:nvPr/>
        </p:nvSpPr>
        <p:spPr>
          <a:xfrm>
            <a:off x="-4861" y="1478964"/>
            <a:ext cx="793290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Tuvojās laiks, kad Pāvilam bija jāapmeklē Korinta. Ko viņš tur atradīs un kā viņam attiecīgi jārīkojas? (2. Kor. 13:1–2).</a:t>
            </a:r>
          </a:p>
        </p:txBody>
      </p:sp>
      <p:pic>
        <p:nvPicPr>
          <p:cNvPr id="13" name="Imagen 12">
            <a:extLst>
              <a:ext uri="{FF2B5EF4-FFF2-40B4-BE49-F238E27FC236}">
                <a16:creationId xmlns:a16="http://schemas.microsoft.com/office/drawing/2014/main" id="{15C3B292-A861-62EF-9D31-39EF9951A373}"/>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928046" y="1716381"/>
            <a:ext cx="4152089" cy="2335550"/>
          </a:xfrm>
          <a:prstGeom prst="round2DiagRect">
            <a:avLst>
              <a:gd name="adj1" fmla="val 16667"/>
              <a:gd name="adj2" fmla="val 0"/>
            </a:avLst>
          </a:prstGeom>
          <a:ln w="57150" cap="sq">
            <a:solidFill>
              <a:srgbClr val="B36E4E"/>
            </a:solidFill>
            <a:miter lim="800000"/>
          </a:ln>
          <a:effectLst>
            <a:outerShdw blurRad="50800" dist="38100" dir="2700000" algn="tl" rotWithShape="0">
              <a:prstClr val="black">
                <a:alpha val="40000"/>
              </a:prstClr>
            </a:outerShdw>
          </a:effectLst>
        </p:spPr>
      </p:pic>
      <p:pic>
        <p:nvPicPr>
          <p:cNvPr id="15" name="Imagen 14">
            <a:extLst>
              <a:ext uri="{FF2B5EF4-FFF2-40B4-BE49-F238E27FC236}">
                <a16:creationId xmlns:a16="http://schemas.microsoft.com/office/drawing/2014/main" id="{9E40F02F-2715-17F6-6C5C-B995C49B7701}"/>
              </a:ext>
            </a:extLst>
          </p:cNvPr>
          <p:cNvPicPr>
            <a:picLocks noChangeAspect="1"/>
          </p:cNvPicPr>
          <p:nvPr/>
        </p:nvPicPr>
        <p:blipFill>
          <a:blip r:embed="rId7" cstate="print">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a:ext>
            </a:extLst>
          </a:blip>
          <a:stretch>
            <a:fillRect/>
          </a:stretch>
        </p:blipFill>
        <p:spPr>
          <a:xfrm>
            <a:off x="7928046" y="4311755"/>
            <a:ext cx="4152089" cy="2335550"/>
          </a:xfrm>
          <a:prstGeom prst="round2DiagRect">
            <a:avLst>
              <a:gd name="adj1" fmla="val 0"/>
              <a:gd name="adj2" fmla="val 17077"/>
            </a:avLst>
          </a:prstGeom>
          <a:ln w="57150" cap="sq">
            <a:solidFill>
              <a:srgbClr val="3D7245"/>
            </a:solidFill>
            <a:miter lim="800000"/>
          </a:ln>
          <a:effectLst>
            <a:outerShdw blurRad="50800" dist="38100" dir="2700000" algn="tl" rotWithShape="0">
              <a:prstClr val="black">
                <a:alpha val="40000"/>
              </a:prstClr>
            </a:outerShdw>
          </a:effectLst>
        </p:spPr>
      </p:pic>
      <p:pic>
        <p:nvPicPr>
          <p:cNvPr id="17" name="Imagen 16">
            <a:extLst>
              <a:ext uri="{FF2B5EF4-FFF2-40B4-BE49-F238E27FC236}">
                <a16:creationId xmlns:a16="http://schemas.microsoft.com/office/drawing/2014/main" id="{98F66DF8-E4A9-FDE2-B96A-AC7681B5D8D6}"/>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a:ext>
            </a:extLst>
          </a:blip>
          <a:srcRect l="2562" r="2562"/>
          <a:stretch>
            <a:fillRect/>
          </a:stretch>
        </p:blipFill>
        <p:spPr>
          <a:xfrm>
            <a:off x="111865" y="2309960"/>
            <a:ext cx="2524328" cy="3302900"/>
          </a:xfrm>
          <a:prstGeom prst="round2DiagRect">
            <a:avLst>
              <a:gd name="adj1" fmla="val 16570"/>
              <a:gd name="adj2" fmla="val 17077"/>
            </a:avLst>
          </a:prstGeom>
          <a:ln w="57150" cap="sq">
            <a:solidFill>
              <a:srgbClr val="F78D63"/>
            </a:solidFill>
            <a:miter lim="800000"/>
          </a:ln>
          <a:effectLst>
            <a:outerShdw blurRad="50800" dist="38100" dir="2700000" algn="tl" rotWithShape="0">
              <a:prstClr val="black">
                <a:alpha val="40000"/>
              </a:prstClr>
            </a:outerShdw>
          </a:effectLst>
        </p:spPr>
      </p:pic>
      <p:sp>
        <p:nvSpPr>
          <p:cNvPr id="19" name="CuadroTexto 18">
            <a:extLst>
              <a:ext uri="{FF2B5EF4-FFF2-40B4-BE49-F238E27FC236}">
                <a16:creationId xmlns:a16="http://schemas.microsoft.com/office/drawing/2014/main" id="{52BC995D-97C0-F47A-7C43-4C655A713C10}"/>
              </a:ext>
            </a:extLst>
          </p:cNvPr>
          <p:cNvSpPr txBox="1"/>
          <p:nvPr/>
        </p:nvSpPr>
        <p:spPr>
          <a:xfrm>
            <a:off x="2840476" y="2167944"/>
            <a:ext cx="5009747"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Pāvils bija gatavs stingri īstenot baznīcas disciplīnu: atgriezt grēkus nožēlojošos un sodīt spītīgos.</a:t>
            </a:r>
          </a:p>
        </p:txBody>
      </p:sp>
      <p:sp>
        <p:nvSpPr>
          <p:cNvPr id="21" name="CuadroTexto 20">
            <a:extLst>
              <a:ext uri="{FF2B5EF4-FFF2-40B4-BE49-F238E27FC236}">
                <a16:creationId xmlns:a16="http://schemas.microsoft.com/office/drawing/2014/main" id="{B4094B42-A165-BA7D-8B4A-0F5A8A36CAD1}"/>
              </a:ext>
            </a:extLst>
          </p:cNvPr>
          <p:cNvSpPr txBox="1"/>
          <p:nvPr/>
        </p:nvSpPr>
        <p:spPr>
          <a:xfrm>
            <a:off x="111865" y="5773768"/>
            <a:ext cx="7738356"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Pāvils savukārt lūdza par viņiem, lai viņi pārstātu darīt ļaunu un darītu labu, un tiktu pilnveidoti (2. Kor.</a:t>
            </a:r>
            <a:r>
              <a:rPr kumimoji="0" lang="lv" sz="2000" b="1" i="0" u="none" strike="noStrike" kern="1200" cap="none" spc="0" normalizeH="0" baseline="0" noProof="0">
                <a:ln>
                  <a:noFill/>
                </a:ln>
                <a:solidFill>
                  <a:prstClr val="black"/>
                </a:solidFill>
                <a:effectLst/>
                <a:uLnTx/>
                <a:uFillTx/>
                <a:latin typeface="Aptos" panose="02110004020202020204"/>
                <a:ea typeface="+mn-ea"/>
                <a:cs typeface="+mn-cs"/>
              </a:rPr>
              <a:t> 13:7–9).</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4" name="CuadroTexto 3">
            <a:extLst>
              <a:ext uri="{FF2B5EF4-FFF2-40B4-BE49-F238E27FC236}">
                <a16:creationId xmlns:a16="http://schemas.microsoft.com/office/drawing/2014/main" id="{E5B923D3-149F-BC93-8838-E6C206ADE580}"/>
              </a:ext>
            </a:extLst>
          </p:cNvPr>
          <p:cNvSpPr txBox="1"/>
          <p:nvPr/>
        </p:nvSpPr>
        <p:spPr>
          <a:xfrm>
            <a:off x="2840476" y="4777010"/>
            <a:ext cx="5009745"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Tāpēc, pirms pienāk šis laiks, korintiešiem vajadzētu pārdomāt un pārbaudīt sevi (2. Kor. 13:5).</a:t>
            </a:r>
          </a:p>
        </p:txBody>
      </p:sp>
      <p:sp>
        <p:nvSpPr>
          <p:cNvPr id="7" name="CuadroTexto 6">
            <a:extLst>
              <a:ext uri="{FF2B5EF4-FFF2-40B4-BE49-F238E27FC236}">
                <a16:creationId xmlns:a16="http://schemas.microsoft.com/office/drawing/2014/main" id="{EFF17DB4-5834-BD1C-EE6E-FF1F258F027F}"/>
              </a:ext>
            </a:extLst>
          </p:cNvPr>
          <p:cNvSpPr txBox="1"/>
          <p:nvPr/>
        </p:nvSpPr>
        <p:spPr>
          <a:xfrm>
            <a:off x="2840475" y="3290231"/>
            <a:ext cx="5009745"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Viņš baidījās, ka, ierodoties, atradīs viņus strīdā un dažādos grēkos. Viņš baidījās raudāt par nenožēlojošiem grēciniekiem (2. Kor. 12:20–21).</a:t>
            </a:r>
          </a:p>
        </p:txBody>
      </p:sp>
    </p:spTree>
    <p:extLst>
      <p:ext uri="{BB962C8B-B14F-4D97-AF65-F5344CB8AC3E}">
        <p14:creationId xmlns:p14="http://schemas.microsoft.com/office/powerpoint/2010/main" val="438322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p:cTn id="34" dur="1000" fill="hold"/>
                                        <p:tgtEl>
                                          <p:spTgt spid="13"/>
                                        </p:tgtEl>
                                        <p:attrNameLst>
                                          <p:attrName>ppt_w</p:attrName>
                                        </p:attrNameLst>
                                      </p:cBhvr>
                                      <p:tavLst>
                                        <p:tav tm="0">
                                          <p:val>
                                            <p:strVal val="#ppt_w*0.70"/>
                                          </p:val>
                                        </p:tav>
                                        <p:tav tm="100000">
                                          <p:val>
                                            <p:strVal val="#ppt_w"/>
                                          </p:val>
                                        </p:tav>
                                      </p:tavLst>
                                    </p:anim>
                                    <p:anim calcmode="lin" valueType="num">
                                      <p:cBhvr>
                                        <p:cTn id="35" dur="1000" fill="hold"/>
                                        <p:tgtEl>
                                          <p:spTgt spid="13"/>
                                        </p:tgtEl>
                                        <p:attrNameLst>
                                          <p:attrName>ppt_h</p:attrName>
                                        </p:attrNameLst>
                                      </p:cBhvr>
                                      <p:tavLst>
                                        <p:tav tm="0">
                                          <p:val>
                                            <p:strVal val="#ppt_h"/>
                                          </p:val>
                                        </p:tav>
                                        <p:tav tm="100000">
                                          <p:val>
                                            <p:strVal val="#ppt_h"/>
                                          </p:val>
                                        </p:tav>
                                      </p:tavLst>
                                    </p:anim>
                                    <p:animEffect transition="in" filter="fade">
                                      <p:cBhvr>
                                        <p:cTn id="36" dur="1000"/>
                                        <p:tgtEl>
                                          <p:spTgt spid="13"/>
                                        </p:tgtEl>
                                      </p:cBhvr>
                                    </p:animEffect>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wipe(left)">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42" fill="hold"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barn(outHorizontal)">
                                      <p:cBhvr>
                                        <p:cTn id="45" dur="500"/>
                                        <p:tgtEl>
                                          <p:spTgt spid="17"/>
                                        </p:tgtEl>
                                      </p:cBhvr>
                                    </p:animEffect>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wipe(left)">
                                      <p:cBhvr>
                                        <p:cTn id="49" dur="500"/>
                                        <p:tgtEl>
                                          <p:spTgt spid="19"/>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7"/>
                                        </p:tgtEl>
                                        <p:attrNameLst>
                                          <p:attrName>style.visibility</p:attrName>
                                        </p:attrNameLst>
                                      </p:cBhvr>
                                      <p:to>
                                        <p:strVal val="visible"/>
                                      </p:to>
                                    </p:set>
                                    <p:animEffect transition="in" filter="wipe(left)">
                                      <p:cBhvr>
                                        <p:cTn id="54" dur="500"/>
                                        <p:tgtEl>
                                          <p:spTgt spid="7"/>
                                        </p:tgtEl>
                                      </p:cBhvr>
                                    </p:animEffect>
                                  </p:childTnLst>
                                </p:cTn>
                              </p:par>
                            </p:childTnLst>
                          </p:cTn>
                        </p:par>
                      </p:childTnLst>
                    </p:cTn>
                  </p:par>
                  <p:par>
                    <p:cTn id="55" fill="hold">
                      <p:stCondLst>
                        <p:cond delay="indefinite"/>
                      </p:stCondLst>
                      <p:childTnLst>
                        <p:par>
                          <p:cTn id="56" fill="hold">
                            <p:stCondLst>
                              <p:cond delay="0"/>
                            </p:stCondLst>
                            <p:childTnLst>
                              <p:par>
                                <p:cTn id="57" presetID="55"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1000" fill="hold"/>
                                        <p:tgtEl>
                                          <p:spTgt spid="15"/>
                                        </p:tgtEl>
                                        <p:attrNameLst>
                                          <p:attrName>ppt_w</p:attrName>
                                        </p:attrNameLst>
                                      </p:cBhvr>
                                      <p:tavLst>
                                        <p:tav tm="0">
                                          <p:val>
                                            <p:strVal val="#ppt_w*0.70"/>
                                          </p:val>
                                        </p:tav>
                                        <p:tav tm="100000">
                                          <p:val>
                                            <p:strVal val="#ppt_w"/>
                                          </p:val>
                                        </p:tav>
                                      </p:tavLst>
                                    </p:anim>
                                    <p:anim calcmode="lin" valueType="num">
                                      <p:cBhvr>
                                        <p:cTn id="60" dur="1000" fill="hold"/>
                                        <p:tgtEl>
                                          <p:spTgt spid="15"/>
                                        </p:tgtEl>
                                        <p:attrNameLst>
                                          <p:attrName>ppt_h</p:attrName>
                                        </p:attrNameLst>
                                      </p:cBhvr>
                                      <p:tavLst>
                                        <p:tav tm="0">
                                          <p:val>
                                            <p:strVal val="#ppt_h"/>
                                          </p:val>
                                        </p:tav>
                                        <p:tav tm="100000">
                                          <p:val>
                                            <p:strVal val="#ppt_h"/>
                                          </p:val>
                                        </p:tav>
                                      </p:tavLst>
                                    </p:anim>
                                    <p:animEffect transition="in" filter="fade">
                                      <p:cBhvr>
                                        <p:cTn id="61" dur="1000"/>
                                        <p:tgtEl>
                                          <p:spTgt spid="15"/>
                                        </p:tgtEl>
                                      </p:cBhvr>
                                    </p:animEffect>
                                  </p:childTnLst>
                                </p:cTn>
                              </p:par>
                            </p:childTnLst>
                          </p:cTn>
                        </p:par>
                        <p:par>
                          <p:cTn id="62" fill="hold">
                            <p:stCondLst>
                              <p:cond delay="1000"/>
                            </p:stCondLst>
                            <p:childTnLst>
                              <p:par>
                                <p:cTn id="63" presetID="22" presetClass="entr" presetSubtype="8" fill="hold" grpId="0" nodeType="afterEffect">
                                  <p:stCondLst>
                                    <p:cond delay="0"/>
                                  </p:stCondLst>
                                  <p:childTnLst>
                                    <p:set>
                                      <p:cBhvr>
                                        <p:cTn id="64" dur="1" fill="hold">
                                          <p:stCondLst>
                                            <p:cond delay="0"/>
                                          </p:stCondLst>
                                        </p:cTn>
                                        <p:tgtEl>
                                          <p:spTgt spid="4"/>
                                        </p:tgtEl>
                                        <p:attrNameLst>
                                          <p:attrName>style.visibility</p:attrName>
                                        </p:attrNameLst>
                                      </p:cBhvr>
                                      <p:to>
                                        <p:strVal val="visible"/>
                                      </p:to>
                                    </p:set>
                                    <p:animEffect transition="in" filter="wipe(left)">
                                      <p:cBhvr>
                                        <p:cTn id="65" dur="500"/>
                                        <p:tgtEl>
                                          <p:spTgt spid="4"/>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21"/>
                                        </p:tgtEl>
                                        <p:attrNameLst>
                                          <p:attrName>style.visibility</p:attrName>
                                        </p:attrNameLst>
                                      </p:cBhvr>
                                      <p:to>
                                        <p:strVal val="visible"/>
                                      </p:to>
                                    </p:set>
                                    <p:animEffect transition="in" filter="wipe(left)">
                                      <p:cBhvr>
                                        <p:cTn id="7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9" grpId="0"/>
      <p:bldP spid="19" grpId="0"/>
      <p:bldP spid="21" grpId="0"/>
      <p:bldP spid="4"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D4DC59A-483E-FBB8-9FFE-709E0A824E0F}"/>
              </a:ext>
            </a:extLst>
          </p:cNvPr>
          <p:cNvSpPr txBox="1"/>
          <p:nvPr/>
        </p:nvSpPr>
        <p:spPr>
          <a:xfrm>
            <a:off x="1638154" y="582067"/>
            <a:ext cx="9041708" cy="526297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800" b="1"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“Dieva ļaudīm ir pavēlēts meklēt Svētajos Rakstos savu aizsardzību pret viltus skolotāju ietekmi un </a:t>
            </a:r>
            <a:r>
              <a:rPr lang="lv" sz="2800" b="1" dirty="0">
                <a:solidFill>
                  <a:prstClr val="black"/>
                </a:solidFill>
                <a:latin typeface="Constantia" panose="02030602050306030303" pitchFamily="18" charset="0"/>
              </a:rPr>
              <a:t>ļauno</a:t>
            </a:r>
            <a:r>
              <a:rPr kumimoji="0" lang="lv" sz="2800" b="1"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 garu pavedinošo spēku. Sātans izmanto visus iespējamos līdzekļus, lai neļautu cilvēkiem iepazīt Bībeli, kuras skaidrā valoda atmasko viņa maldus. Ar katru Dieva darba atdzimšanu ļaunuma valdnieks rīkojas ar lielāku enerģiju; tagad viņš pieliek izmisīgas pūles, gatavojoties pēdējai cīņai pret Kristu un Viņa mācekļiem. […] Viltojumi tik ļoti līdzināsies īstajam, ka tos nebūs iespējams atšķirt bez Svēto Rakstu palīdzības. Tieši tiem jāliecina par vai pret katru apgalvojumu, katru brīnumu.”</a:t>
            </a:r>
          </a:p>
        </p:txBody>
      </p:sp>
      <p:sp>
        <p:nvSpPr>
          <p:cNvPr id="4" name="CuadroTexto 3">
            <a:extLst>
              <a:ext uri="{FF2B5EF4-FFF2-40B4-BE49-F238E27FC236}">
                <a16:creationId xmlns:a16="http://schemas.microsoft.com/office/drawing/2014/main" id="{A29A2DCA-7926-A37C-2662-3C0041C85CE9}"/>
              </a:ext>
            </a:extLst>
          </p:cNvPr>
          <p:cNvSpPr txBox="1"/>
          <p:nvPr/>
        </p:nvSpPr>
        <p:spPr>
          <a:xfrm>
            <a:off x="4758048" y="6081832"/>
            <a:ext cx="5921814" cy="338554"/>
          </a:xfrm>
          <a:prstGeom prst="rect">
            <a:avLst/>
          </a:prstGeom>
          <a:noFill/>
        </p:spPr>
        <p:txBody>
          <a:bodyPr wrap="none" rtlCol="0">
            <a:spAutoFit/>
          </a:bodyPr>
          <a:lstStyle/>
          <a:p>
            <a:pPr lvl="0" algn="r">
              <a:defRPr/>
            </a:pPr>
            <a:r>
              <a:rPr kumimoji="0" lang="lv" sz="1600" b="1" i="0" u="none" strike="noStrike" kern="1200" cap="none" spc="0" normalizeH="0" baseline="0" noProof="0" dirty="0">
                <a:ln>
                  <a:noFill/>
                </a:ln>
                <a:solidFill>
                  <a:prstClr val="black"/>
                </a:solidFill>
                <a:effectLst/>
                <a:uLnTx/>
                <a:uFillTx/>
                <a:latin typeface="Aptos" panose="02110004020202020204"/>
                <a:ea typeface="+mn-ea"/>
                <a:cs typeface="+mn-cs"/>
              </a:rPr>
              <a:t>EGW (Lielā cīņa, </a:t>
            </a:r>
            <a:r>
              <a:rPr lang="lv-LV" sz="1600" b="1" dirty="0">
                <a:solidFill>
                  <a:prstClr val="black"/>
                </a:solidFill>
              </a:rPr>
              <a:t>38. nodaļa “Mūsu vienīgā aizsardzība”, </a:t>
            </a:r>
            <a:r>
              <a:rPr kumimoji="0" lang="lv" sz="1600" b="1" i="0" u="none" strike="noStrike" kern="1200" cap="none" spc="0" normalizeH="0" baseline="0" noProof="0" dirty="0">
                <a:ln>
                  <a:noFill/>
                </a:ln>
                <a:solidFill>
                  <a:prstClr val="black"/>
                </a:solidFill>
                <a:effectLst/>
                <a:uLnTx/>
                <a:uFillTx/>
                <a:latin typeface="Aptos" panose="02110004020202020204"/>
                <a:ea typeface="+mn-ea"/>
                <a:cs typeface="+mn-cs"/>
              </a:rPr>
              <a:t>579. lpp.)</a:t>
            </a:r>
          </a:p>
        </p:txBody>
      </p:sp>
    </p:spTree>
    <p:extLst>
      <p:ext uri="{BB962C8B-B14F-4D97-AF65-F5344CB8AC3E}">
        <p14:creationId xmlns:p14="http://schemas.microsoft.com/office/powerpoint/2010/main" val="2359285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3EF38F6-F56D-52F5-A0DB-C1FF53AC92C3}"/>
              </a:ext>
            </a:extLst>
          </p:cNvPr>
          <p:cNvSpPr txBox="1"/>
          <p:nvPr/>
        </p:nvSpPr>
        <p:spPr>
          <a:xfrm>
            <a:off x="0" y="88379"/>
            <a:ext cx="6660682" cy="1938992"/>
          </a:xfrm>
          <a:prstGeom prst="rect">
            <a:avLst/>
          </a:prstGeom>
          <a:noFill/>
        </p:spPr>
        <p:txBody>
          <a:bodyPr wrap="square">
            <a:spAutoFit/>
            <a:scene3d>
              <a:camera prst="orthographicFront"/>
              <a:lightRig rig="threePt" dir="t"/>
            </a:scene3d>
            <a:sp3d extrusionH="57150" contourW="25400">
              <a:bevelT w="38100" h="38100"/>
              <a:contourClr>
                <a:srgbClr val="F4DCAC"/>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 sz="3200" b="1" i="0" u="none" strike="noStrike" kern="1200" cap="none" spc="0" normalizeH="0" baseline="0" noProof="0" dirty="0">
                <a:ln w="12700">
                  <a:solidFill>
                    <a:schemeClr val="accent6">
                      <a:lumMod val="75000"/>
                    </a:schemeClr>
                  </a:solidFill>
                  <a:prstDash val="solid"/>
                </a:ln>
                <a:effectLst>
                  <a:outerShdw blurRad="38100" dist="38100" dir="2700000" algn="tl">
                    <a:srgbClr val="000000">
                      <a:alpha val="43137"/>
                    </a:srgbClr>
                  </a:outerShdw>
                </a:effectLst>
                <a:uLnTx/>
                <a:uFillTx/>
                <a:latin typeface="Comic Sans MS" panose="030F0702030302020204" pitchFamily="66" charset="0"/>
                <a:ea typeface="+mn-ea"/>
                <a:cs typeface="+mn-cs"/>
              </a:rPr>
              <a:t>"</a:t>
            </a:r>
            <a:r>
              <a:rPr kumimoji="0" lang="de-DE" sz="3200" b="1" i="0" u="none" strike="noStrike" kern="1200" cap="none" spc="0" normalizeH="0" baseline="0" noProof="0" dirty="0">
                <a:ln w="12700">
                  <a:solidFill>
                    <a:schemeClr val="accent6">
                      <a:lumMod val="75000"/>
                    </a:schemeClr>
                  </a:solidFill>
                  <a:prstDash val="solid"/>
                </a:ln>
                <a:effectLst>
                  <a:outerShdw blurRad="38100" dist="38100" dir="2700000" algn="tl">
                    <a:srgbClr val="000000">
                      <a:alpha val="43137"/>
                    </a:srgbClr>
                  </a:outerShdw>
                </a:effectLst>
                <a:uLnTx/>
                <a:uFillTx/>
                <a:latin typeface="Comic Sans MS" panose="030F0702030302020204" pitchFamily="66" charset="0"/>
                <a:ea typeface="+mn-ea"/>
                <a:cs typeface="+mn-cs"/>
              </a:rPr>
              <a:t>Jo mūsu karošanas </a:t>
            </a:r>
            <a:r>
              <a:rPr kumimoji="0" lang="lv-LV" sz="3200" b="1" i="0" u="none" strike="noStrike" kern="1200" cap="none" spc="0" normalizeH="0" baseline="0" dirty="0">
                <a:ln w="12700">
                  <a:solidFill>
                    <a:schemeClr val="accent6">
                      <a:lumMod val="75000"/>
                    </a:schemeClr>
                  </a:solidFill>
                  <a:prstDash val="solid"/>
                </a:ln>
                <a:effectLst>
                  <a:outerShdw blurRad="38100" dist="38100" dir="2700000" algn="tl">
                    <a:srgbClr val="000000">
                      <a:alpha val="43137"/>
                    </a:srgbClr>
                  </a:outerShdw>
                </a:effectLst>
                <a:uLnTx/>
                <a:uFillTx/>
                <a:latin typeface="Comic Sans MS" panose="030F0702030302020204" pitchFamily="66" charset="0"/>
                <a:ea typeface="+mn-ea"/>
                <a:cs typeface="+mn-cs"/>
              </a:rPr>
              <a:t>ieroči</a:t>
            </a:r>
            <a:r>
              <a:rPr kumimoji="0" lang="de-DE" sz="3200" b="1" i="0" u="none" strike="noStrike" kern="1200" cap="none" spc="0" normalizeH="0" baseline="0" noProof="0" dirty="0">
                <a:ln w="12700">
                  <a:solidFill>
                    <a:schemeClr val="accent6">
                      <a:lumMod val="75000"/>
                    </a:schemeClr>
                  </a:solidFill>
                  <a:prstDash val="solid"/>
                </a:ln>
                <a:effectLst>
                  <a:outerShdw blurRad="38100" dist="38100" dir="2700000" algn="tl">
                    <a:srgbClr val="000000">
                      <a:alpha val="43137"/>
                    </a:srgbClr>
                  </a:outerShdw>
                </a:effectLst>
                <a:uLnTx/>
                <a:uFillTx/>
                <a:latin typeface="Comic Sans MS" panose="030F0702030302020204" pitchFamily="66" charset="0"/>
                <a:ea typeface="+mn-ea"/>
                <a:cs typeface="+mn-cs"/>
              </a:rPr>
              <a:t> nav miesīgi, bet spēcīgi Dieva priekšā, nopostīt stiprumus.</a:t>
            </a:r>
            <a:r>
              <a:rPr kumimoji="0" lang="lv" sz="3200" b="1" i="0" u="none" strike="noStrike" kern="1200" cap="none" spc="0" normalizeH="0" baseline="0" noProof="0" dirty="0">
                <a:ln w="12700">
                  <a:solidFill>
                    <a:schemeClr val="accent6">
                      <a:lumMod val="75000"/>
                    </a:schemeClr>
                  </a:solidFill>
                  <a:prstDash val="solid"/>
                </a:ln>
                <a:effectLst>
                  <a:outerShdw blurRad="38100" dist="38100" dir="2700000" algn="tl">
                    <a:srgbClr val="000000">
                      <a:alpha val="43137"/>
                    </a:srgbClr>
                  </a:outerShdw>
                </a:effectLst>
                <a:uLnTx/>
                <a:uFillTx/>
                <a:latin typeface="Comic Sans MS" panose="030F0702030302020204" pitchFamily="66" charset="0"/>
                <a:ea typeface="+mn-ea"/>
                <a:cs typeface="+mn-cs"/>
              </a:rPr>
              <a:t>" </a:t>
            </a:r>
            <a:r>
              <a:rPr kumimoji="0" lang="lv" sz="2400" b="1" i="0" u="none" strike="noStrike" kern="1200" cap="none" spc="0" normalizeH="0" baseline="0" noProof="0" dirty="0">
                <a:ln w="12700">
                  <a:solidFill>
                    <a:schemeClr val="accent6">
                      <a:lumMod val="75000"/>
                    </a:schemeClr>
                  </a:solidFill>
                  <a:prstDash val="solid"/>
                </a:ln>
                <a:effectLst>
                  <a:outerShdw blurRad="38100" dist="38100" dir="2700000" algn="tl">
                    <a:srgbClr val="000000">
                      <a:alpha val="43137"/>
                    </a:srgbClr>
                  </a:outerShdw>
                </a:effectLst>
                <a:uLnTx/>
                <a:uFillTx/>
                <a:latin typeface="Comic Sans MS" panose="030F0702030302020204" pitchFamily="66" charset="0"/>
                <a:ea typeface="+mn-ea"/>
                <a:cs typeface="+mn-cs"/>
              </a:rPr>
              <a:t>(2. Korintiešiem 10:4)</a:t>
            </a:r>
            <a:endParaRPr kumimoji="0" lang="es-ES" sz="3200" b="1" i="0" u="none" strike="noStrike" kern="1200" cap="none" spc="0" normalizeH="0" baseline="0" noProof="0" dirty="0">
              <a:ln w="12700">
                <a:solidFill>
                  <a:schemeClr val="accent6">
                    <a:lumMod val="75000"/>
                  </a:schemeClr>
                </a:solidFill>
                <a:prstDash val="solid"/>
              </a:ln>
              <a:effectLst>
                <a:outerShdw blurRad="38100" dist="38100" dir="2700000" algn="tl">
                  <a:srgbClr val="000000">
                    <a:alpha val="43137"/>
                  </a:srgbClr>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4260952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DD46BF9-794B-C264-4321-9D5E3F54A78B}"/>
              </a:ext>
            </a:extLst>
          </p:cNvPr>
          <p:cNvSpPr txBox="1"/>
          <p:nvPr/>
        </p:nvSpPr>
        <p:spPr>
          <a:xfrm>
            <a:off x="3981450" y="3933229"/>
            <a:ext cx="8096249" cy="2708434"/>
          </a:xfrm>
          <a:prstGeom prst="rect">
            <a:avLst/>
          </a:prstGeom>
          <a:noFill/>
        </p:spPr>
        <p:txBody>
          <a:bodyPr wrap="square" rtlCol="0">
            <a:spAutoFit/>
            <a:scene3d>
              <a:camera prst="orthographicFront"/>
              <a:lightRig rig="threePt" dir="t"/>
            </a:scene3d>
            <a:sp3d extrusionH="57150">
              <a:bevelT w="38100" h="38100"/>
            </a:sp3d>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srgbClr val="B7101D"/>
                </a:solidFill>
                <a:effectLst/>
                <a:uLnTx/>
                <a:uFillTx/>
                <a:latin typeface="Aptos" panose="02110004020202020204"/>
                <a:ea typeface="+mn-ea"/>
                <a:cs typeface="+mn-cs"/>
              </a:rPr>
              <a:t>Garīgā cīņa:</a:t>
            </a:r>
          </a:p>
          <a:p>
            <a:pPr marL="457200" marR="0" lvl="1"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Uzbrukuma ieroči (2. Korintiešiem 10:1–11)</a:t>
            </a:r>
          </a:p>
          <a:p>
            <a:pPr marL="457200" marR="0" lvl="1"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Pareizā aizstāvība (2. Korintiešiem 10:12–18)</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srgbClr val="0E40AC"/>
                </a:solidFill>
                <a:effectLst/>
                <a:uLnTx/>
                <a:uFillTx/>
                <a:latin typeface="Aptos" panose="02110004020202020204"/>
                <a:ea typeface="+mn-ea"/>
                <a:cs typeface="+mn-cs"/>
              </a:rPr>
              <a:t>Kā rīkoties ar viltus skolotājiem:</a:t>
            </a:r>
          </a:p>
          <a:p>
            <a:pPr marL="457200" marR="0" lvl="1"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Maldinātāji, kas izliekas par apustuļiem (2. Korintiešiem 11:1–15)</a:t>
            </a:r>
          </a:p>
          <a:p>
            <a:pPr marL="457200" marR="0" lvl="1"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Pāvils un viltus skolotāji (2. Korintiešiem 11:16–31)</a:t>
            </a:r>
          </a:p>
          <a:p>
            <a:pPr marL="457200" marR="0" lvl="1"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Pašpārbaude un uzvara (2. Korintiešiem 12:14–13:10)</a:t>
            </a:r>
          </a:p>
        </p:txBody>
      </p:sp>
      <p:sp>
        <p:nvSpPr>
          <p:cNvPr id="3" name="CuadroTexto 2">
            <a:extLst>
              <a:ext uri="{FF2B5EF4-FFF2-40B4-BE49-F238E27FC236}">
                <a16:creationId xmlns:a16="http://schemas.microsoft.com/office/drawing/2014/main" id="{009C3AF5-6EAA-92C7-8865-8FD7DFF74333}"/>
              </a:ext>
            </a:extLst>
          </p:cNvPr>
          <p:cNvSpPr txBox="1"/>
          <p:nvPr/>
        </p:nvSpPr>
        <p:spPr>
          <a:xfrm>
            <a:off x="304800" y="118017"/>
            <a:ext cx="6784258"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Pāvils par savu misiju izvirzīja pastāvīgi būt informētam par visām draudzēm. Kāpēc? Lai zinātu, vai tām ir nepieciešama palīdzība, apciemojums, mierinājums vai iedrošinājuma vārds (2. Kor. 11:28).</a:t>
            </a:r>
          </a:p>
        </p:txBody>
      </p:sp>
      <p:pic>
        <p:nvPicPr>
          <p:cNvPr id="5" name="Imagen 4">
            <a:extLst>
              <a:ext uri="{FF2B5EF4-FFF2-40B4-BE49-F238E27FC236}">
                <a16:creationId xmlns:a16="http://schemas.microsoft.com/office/drawing/2014/main" id="{AD7D0D9F-5277-DBD2-BA1D-DFC35CA8D06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244420" y="216337"/>
            <a:ext cx="4642780" cy="3503188"/>
          </a:xfrm>
          <a:prstGeom prst="rect">
            <a:avLst/>
          </a:prstGeom>
          <a:solidFill>
            <a:srgbClr val="FFFFFF">
              <a:shade val="85000"/>
            </a:srgbClr>
          </a:solidFill>
          <a:ln w="190500" cap="sq">
            <a:solidFill>
              <a:schemeClr val="accent3">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Imagen 6">
            <a:extLst>
              <a:ext uri="{FF2B5EF4-FFF2-40B4-BE49-F238E27FC236}">
                <a16:creationId xmlns:a16="http://schemas.microsoft.com/office/drawing/2014/main" id="{CAEFB7C3-9495-6372-A4D7-3FC84B85D45B}"/>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8393" r="3441"/>
          <a:stretch>
            <a:fillRect/>
          </a:stretch>
        </p:blipFill>
        <p:spPr>
          <a:xfrm>
            <a:off x="304800" y="3848100"/>
            <a:ext cx="3029763" cy="2793563"/>
          </a:xfrm>
          <a:prstGeom prst="rect">
            <a:avLst/>
          </a:prstGeom>
          <a:ln w="88900" cap="sq" cmpd="thickThin">
            <a:solidFill>
              <a:srgbClr val="092A75"/>
            </a:solidFill>
            <a:prstDash val="solid"/>
            <a:miter lim="800000"/>
          </a:ln>
          <a:effectLst>
            <a:innerShdw blurRad="76200">
              <a:srgbClr val="000000"/>
            </a:innerShdw>
          </a:effectLst>
        </p:spPr>
      </p:pic>
      <p:pic>
        <p:nvPicPr>
          <p:cNvPr id="15" name="Imagen 14">
            <a:extLst>
              <a:ext uri="{FF2B5EF4-FFF2-40B4-BE49-F238E27FC236}">
                <a16:creationId xmlns:a16="http://schemas.microsoft.com/office/drawing/2014/main" id="{6D468FDE-7E9C-88EA-5B8C-CB1B4B9112C2}"/>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3583820" y="4007886"/>
            <a:ext cx="397631" cy="319524"/>
          </a:xfrm>
          <a:prstGeom prst="rect">
            <a:avLst/>
          </a:prstGeom>
        </p:spPr>
      </p:pic>
      <p:pic>
        <p:nvPicPr>
          <p:cNvPr id="25" name="Imagen 24">
            <a:extLst>
              <a:ext uri="{FF2B5EF4-FFF2-40B4-BE49-F238E27FC236}">
                <a16:creationId xmlns:a16="http://schemas.microsoft.com/office/drawing/2014/main" id="{BBFB7045-8462-97E7-5D89-E576C0C31F75}"/>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3583820" y="5165006"/>
            <a:ext cx="397631" cy="319524"/>
          </a:xfrm>
          <a:prstGeom prst="rect">
            <a:avLst/>
          </a:prstGeom>
        </p:spPr>
      </p:pic>
      <p:pic>
        <p:nvPicPr>
          <p:cNvPr id="33" name="Imagen 32">
            <a:extLst>
              <a:ext uri="{FF2B5EF4-FFF2-40B4-BE49-F238E27FC236}">
                <a16:creationId xmlns:a16="http://schemas.microsoft.com/office/drawing/2014/main" id="{E379F395-A757-5893-A878-408C1C42EEEB}"/>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4155603" y="5541881"/>
            <a:ext cx="254214" cy="215083"/>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2EF76D55-E8D8-0D13-A8FE-E549A40AD6F9}"/>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4155603" y="5933857"/>
            <a:ext cx="254214" cy="215083"/>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ADD2664E-BA70-1FB1-F99C-93120EF33740}"/>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4155603" y="6316720"/>
            <a:ext cx="254214" cy="215083"/>
          </a:xfrm>
          <a:prstGeom prst="rect">
            <a:avLst/>
          </a:prstGeom>
          <a:effectLst>
            <a:outerShdw blurRad="50800" dist="38100" dir="8100000" algn="tr" rotWithShape="0">
              <a:prstClr val="black">
                <a:alpha val="40000"/>
              </a:prstClr>
            </a:outerShdw>
          </a:effectLst>
        </p:spPr>
      </p:pic>
      <p:pic>
        <p:nvPicPr>
          <p:cNvPr id="43" name="Imagen 42">
            <a:extLst>
              <a:ext uri="{FF2B5EF4-FFF2-40B4-BE49-F238E27FC236}">
                <a16:creationId xmlns:a16="http://schemas.microsoft.com/office/drawing/2014/main" id="{EF9D4B9D-418D-2CDA-0DAD-1248FF60B12D}"/>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4155603" y="4403896"/>
            <a:ext cx="254214" cy="215083"/>
          </a:xfrm>
          <a:prstGeom prst="rect">
            <a:avLst/>
          </a:prstGeom>
          <a:effectLst>
            <a:outerShdw blurRad="50800" dist="38100" dir="8100000" algn="tr" rotWithShape="0">
              <a:prstClr val="black">
                <a:alpha val="40000"/>
              </a:prstClr>
            </a:outerShdw>
          </a:effectLst>
        </p:spPr>
      </p:pic>
      <p:pic>
        <p:nvPicPr>
          <p:cNvPr id="47" name="Imagen 46">
            <a:extLst>
              <a:ext uri="{FF2B5EF4-FFF2-40B4-BE49-F238E27FC236}">
                <a16:creationId xmlns:a16="http://schemas.microsoft.com/office/drawing/2014/main" id="{2F1C5BDA-30E9-E113-F776-7E2312E8C875}"/>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4155603" y="4777294"/>
            <a:ext cx="254214" cy="215083"/>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BA42D08E-BF43-BFAB-3230-75D84BEBC010}"/>
              </a:ext>
            </a:extLst>
          </p:cNvPr>
          <p:cNvSpPr txBox="1"/>
          <p:nvPr/>
        </p:nvSpPr>
        <p:spPr>
          <a:xfrm>
            <a:off x="304800" y="2440771"/>
            <a:ext cx="6784258"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Savas otrās vēstules korintiešiem beigās Pāvils pievēršas šo viltus skolotāju problēmai. Kā mēs varam tos atpazīt? Kā mēs varam ar tiem cīnīties šajā garīgajā karā? Kā mēs varam tos uzvarēt?</a:t>
            </a:r>
          </a:p>
        </p:txBody>
      </p:sp>
      <p:sp>
        <p:nvSpPr>
          <p:cNvPr id="9" name="CuadroTexto 8">
            <a:extLst>
              <a:ext uri="{FF2B5EF4-FFF2-40B4-BE49-F238E27FC236}">
                <a16:creationId xmlns:a16="http://schemas.microsoft.com/office/drawing/2014/main" id="{B8B55E42-6DFD-5C3C-BDB6-4A8B87498040}"/>
              </a:ext>
            </a:extLst>
          </p:cNvPr>
          <p:cNvSpPr txBox="1"/>
          <p:nvPr/>
        </p:nvSpPr>
        <p:spPr>
          <a:xfrm>
            <a:off x="304799" y="1441456"/>
            <a:ext cx="6784257"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Dažreiz viņam tika ziņots par viltus skolotājiem, kas lika ticīgajiem paklupt. Kad tas notika, apustuli pārņēma sašutums (2. Kor. 11:29).</a:t>
            </a:r>
          </a:p>
        </p:txBody>
      </p:sp>
    </p:spTree>
    <p:extLst>
      <p:ext uri="{BB962C8B-B14F-4D97-AF65-F5344CB8AC3E}">
        <p14:creationId xmlns:p14="http://schemas.microsoft.com/office/powerpoint/2010/main" val="572668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900" decel="100000" fill="hold"/>
                                        <p:tgtEl>
                                          <p:spTgt spid="7"/>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900" decel="100000" fill="hold"/>
                                        <p:tgtEl>
                                          <p:spTgt spid="6"/>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3" presetClass="entr" presetSubtype="288" fill="hold" nodeType="click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p:cTn id="38" dur="500" fill="hold"/>
                                        <p:tgtEl>
                                          <p:spTgt spid="15"/>
                                        </p:tgtEl>
                                        <p:attrNameLst>
                                          <p:attrName>ppt_w</p:attrName>
                                        </p:attrNameLst>
                                      </p:cBhvr>
                                      <p:tavLst>
                                        <p:tav tm="0">
                                          <p:val>
                                            <p:strVal val="4/3*#ppt_w"/>
                                          </p:val>
                                        </p:tav>
                                        <p:tav tm="100000">
                                          <p:val>
                                            <p:strVal val="#ppt_w"/>
                                          </p:val>
                                        </p:tav>
                                      </p:tavLst>
                                    </p:anim>
                                    <p:anim calcmode="lin" valueType="num">
                                      <p:cBhvr>
                                        <p:cTn id="39" dur="500" fill="hold"/>
                                        <p:tgtEl>
                                          <p:spTgt spid="15"/>
                                        </p:tgtEl>
                                        <p:attrNameLst>
                                          <p:attrName>ppt_h</p:attrName>
                                        </p:attrNameLst>
                                      </p:cBhvr>
                                      <p:tavLst>
                                        <p:tav tm="0">
                                          <p:val>
                                            <p:strVal val="4/3*#ppt_h"/>
                                          </p:val>
                                        </p:tav>
                                        <p:tav tm="100000">
                                          <p:val>
                                            <p:strVal val="#ppt_h"/>
                                          </p:val>
                                        </p:tav>
                                      </p:tavLst>
                                    </p:anim>
                                  </p:childTnLst>
                                </p:cTn>
                              </p:par>
                            </p:childTnLst>
                          </p:cTn>
                        </p:par>
                        <p:par>
                          <p:cTn id="40" fill="hold">
                            <p:stCondLst>
                              <p:cond delay="500"/>
                            </p:stCondLst>
                            <p:childTnLst>
                              <p:par>
                                <p:cTn id="41" presetID="22" presetClass="entr" presetSubtype="8" fill="hold" grpId="0" nodeType="afterEffect">
                                  <p:stCondLst>
                                    <p:cond delay="0"/>
                                  </p:stCondLst>
                                  <p:childTnLst>
                                    <p:set>
                                      <p:cBhvr>
                                        <p:cTn id="42" dur="1" fill="hold">
                                          <p:stCondLst>
                                            <p:cond delay="0"/>
                                          </p:stCondLst>
                                        </p:cTn>
                                        <p:tgtEl>
                                          <p:spTgt spid="2">
                                            <p:txEl>
                                              <p:pRg st="0" end="0"/>
                                            </p:txEl>
                                          </p:spTgt>
                                        </p:tgtEl>
                                        <p:attrNameLst>
                                          <p:attrName>style.visibility</p:attrName>
                                        </p:attrNameLst>
                                      </p:cBhvr>
                                      <p:to>
                                        <p:strVal val="visible"/>
                                      </p:to>
                                    </p:set>
                                    <p:animEffect transition="in" filter="wipe(left)">
                                      <p:cBhvr>
                                        <p:cTn id="43" dur="500"/>
                                        <p:tgtEl>
                                          <p:spTgt spid="2">
                                            <p:txEl>
                                              <p:pRg st="0" end="0"/>
                                            </p:txEl>
                                          </p:spTgt>
                                        </p:tgtEl>
                                      </p:cBhvr>
                                    </p:animEffect>
                                  </p:childTnLst>
                                </p:cTn>
                              </p:par>
                            </p:childTnLst>
                          </p:cTn>
                        </p:par>
                        <p:par>
                          <p:cTn id="44" fill="hold">
                            <p:stCondLst>
                              <p:cond delay="1000"/>
                            </p:stCondLst>
                            <p:childTnLst>
                              <p:par>
                                <p:cTn id="45" presetID="31" presetClass="entr" presetSubtype="0" fill="hold" nodeType="afterEffect">
                                  <p:stCondLst>
                                    <p:cond delay="0"/>
                                  </p:stCondLst>
                                  <p:childTnLst>
                                    <p:set>
                                      <p:cBhvr>
                                        <p:cTn id="46" dur="1" fill="hold">
                                          <p:stCondLst>
                                            <p:cond delay="0"/>
                                          </p:stCondLst>
                                        </p:cTn>
                                        <p:tgtEl>
                                          <p:spTgt spid="43"/>
                                        </p:tgtEl>
                                        <p:attrNameLst>
                                          <p:attrName>style.visibility</p:attrName>
                                        </p:attrNameLst>
                                      </p:cBhvr>
                                      <p:to>
                                        <p:strVal val="visible"/>
                                      </p:to>
                                    </p:set>
                                    <p:anim calcmode="lin" valueType="num">
                                      <p:cBhvr>
                                        <p:cTn id="47" dur="500" fill="hold"/>
                                        <p:tgtEl>
                                          <p:spTgt spid="43"/>
                                        </p:tgtEl>
                                        <p:attrNameLst>
                                          <p:attrName>ppt_w</p:attrName>
                                        </p:attrNameLst>
                                      </p:cBhvr>
                                      <p:tavLst>
                                        <p:tav tm="0">
                                          <p:val>
                                            <p:fltVal val="0"/>
                                          </p:val>
                                        </p:tav>
                                        <p:tav tm="100000">
                                          <p:val>
                                            <p:strVal val="#ppt_w"/>
                                          </p:val>
                                        </p:tav>
                                      </p:tavLst>
                                    </p:anim>
                                    <p:anim calcmode="lin" valueType="num">
                                      <p:cBhvr>
                                        <p:cTn id="48" dur="500" fill="hold"/>
                                        <p:tgtEl>
                                          <p:spTgt spid="43"/>
                                        </p:tgtEl>
                                        <p:attrNameLst>
                                          <p:attrName>ppt_h</p:attrName>
                                        </p:attrNameLst>
                                      </p:cBhvr>
                                      <p:tavLst>
                                        <p:tav tm="0">
                                          <p:val>
                                            <p:fltVal val="0"/>
                                          </p:val>
                                        </p:tav>
                                        <p:tav tm="100000">
                                          <p:val>
                                            <p:strVal val="#ppt_h"/>
                                          </p:val>
                                        </p:tav>
                                      </p:tavLst>
                                    </p:anim>
                                    <p:anim calcmode="lin" valueType="num">
                                      <p:cBhvr>
                                        <p:cTn id="49" dur="500" fill="hold"/>
                                        <p:tgtEl>
                                          <p:spTgt spid="43"/>
                                        </p:tgtEl>
                                        <p:attrNameLst>
                                          <p:attrName>style.rotation</p:attrName>
                                        </p:attrNameLst>
                                      </p:cBhvr>
                                      <p:tavLst>
                                        <p:tav tm="0">
                                          <p:val>
                                            <p:fltVal val="90"/>
                                          </p:val>
                                        </p:tav>
                                        <p:tav tm="100000">
                                          <p:val>
                                            <p:fltVal val="0"/>
                                          </p:val>
                                        </p:tav>
                                      </p:tavLst>
                                    </p:anim>
                                    <p:animEffect transition="in" filter="fade">
                                      <p:cBhvr>
                                        <p:cTn id="50" dur="500"/>
                                        <p:tgtEl>
                                          <p:spTgt spid="43"/>
                                        </p:tgtEl>
                                      </p:cBhvr>
                                    </p:animEffect>
                                  </p:childTnLst>
                                </p:cTn>
                              </p:par>
                            </p:childTnLst>
                          </p:cTn>
                        </p:par>
                        <p:par>
                          <p:cTn id="51" fill="hold">
                            <p:stCondLst>
                              <p:cond delay="1500"/>
                            </p:stCondLst>
                            <p:childTnLst>
                              <p:par>
                                <p:cTn id="52" presetID="22" presetClass="entr" presetSubtype="8"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left)">
                                      <p:cBhvr>
                                        <p:cTn id="54" dur="500"/>
                                        <p:tgtEl>
                                          <p:spTgt spid="2">
                                            <p:txEl>
                                              <p:pRg st="1" end="1"/>
                                            </p:txEl>
                                          </p:spTgt>
                                        </p:tgtEl>
                                      </p:cBhvr>
                                    </p:animEffect>
                                  </p:childTnLst>
                                </p:cTn>
                              </p:par>
                            </p:childTnLst>
                          </p:cTn>
                        </p:par>
                        <p:par>
                          <p:cTn id="55" fill="hold">
                            <p:stCondLst>
                              <p:cond delay="2000"/>
                            </p:stCondLst>
                            <p:childTnLst>
                              <p:par>
                                <p:cTn id="56" presetID="31" presetClass="entr" presetSubtype="0" fill="hold" nodeType="afterEffect">
                                  <p:stCondLst>
                                    <p:cond delay="0"/>
                                  </p:stCondLst>
                                  <p:childTnLst>
                                    <p:set>
                                      <p:cBhvr>
                                        <p:cTn id="57" dur="1" fill="hold">
                                          <p:stCondLst>
                                            <p:cond delay="0"/>
                                          </p:stCondLst>
                                        </p:cTn>
                                        <p:tgtEl>
                                          <p:spTgt spid="47"/>
                                        </p:tgtEl>
                                        <p:attrNameLst>
                                          <p:attrName>style.visibility</p:attrName>
                                        </p:attrNameLst>
                                      </p:cBhvr>
                                      <p:to>
                                        <p:strVal val="visible"/>
                                      </p:to>
                                    </p:set>
                                    <p:anim calcmode="lin" valueType="num">
                                      <p:cBhvr>
                                        <p:cTn id="58" dur="500" fill="hold"/>
                                        <p:tgtEl>
                                          <p:spTgt spid="47"/>
                                        </p:tgtEl>
                                        <p:attrNameLst>
                                          <p:attrName>ppt_w</p:attrName>
                                        </p:attrNameLst>
                                      </p:cBhvr>
                                      <p:tavLst>
                                        <p:tav tm="0">
                                          <p:val>
                                            <p:fltVal val="0"/>
                                          </p:val>
                                        </p:tav>
                                        <p:tav tm="100000">
                                          <p:val>
                                            <p:strVal val="#ppt_w"/>
                                          </p:val>
                                        </p:tav>
                                      </p:tavLst>
                                    </p:anim>
                                    <p:anim calcmode="lin" valueType="num">
                                      <p:cBhvr>
                                        <p:cTn id="59" dur="500" fill="hold"/>
                                        <p:tgtEl>
                                          <p:spTgt spid="47"/>
                                        </p:tgtEl>
                                        <p:attrNameLst>
                                          <p:attrName>ppt_h</p:attrName>
                                        </p:attrNameLst>
                                      </p:cBhvr>
                                      <p:tavLst>
                                        <p:tav tm="0">
                                          <p:val>
                                            <p:fltVal val="0"/>
                                          </p:val>
                                        </p:tav>
                                        <p:tav tm="100000">
                                          <p:val>
                                            <p:strVal val="#ppt_h"/>
                                          </p:val>
                                        </p:tav>
                                      </p:tavLst>
                                    </p:anim>
                                    <p:anim calcmode="lin" valueType="num">
                                      <p:cBhvr>
                                        <p:cTn id="60" dur="500" fill="hold"/>
                                        <p:tgtEl>
                                          <p:spTgt spid="47"/>
                                        </p:tgtEl>
                                        <p:attrNameLst>
                                          <p:attrName>style.rotation</p:attrName>
                                        </p:attrNameLst>
                                      </p:cBhvr>
                                      <p:tavLst>
                                        <p:tav tm="0">
                                          <p:val>
                                            <p:fltVal val="90"/>
                                          </p:val>
                                        </p:tav>
                                        <p:tav tm="100000">
                                          <p:val>
                                            <p:fltVal val="0"/>
                                          </p:val>
                                        </p:tav>
                                      </p:tavLst>
                                    </p:anim>
                                    <p:animEffect transition="in" filter="fade">
                                      <p:cBhvr>
                                        <p:cTn id="61" dur="500"/>
                                        <p:tgtEl>
                                          <p:spTgt spid="47"/>
                                        </p:tgtEl>
                                      </p:cBhvr>
                                    </p:animEffect>
                                  </p:childTnLst>
                                </p:cTn>
                              </p:par>
                            </p:childTnLst>
                          </p:cTn>
                        </p:par>
                        <p:par>
                          <p:cTn id="62" fill="hold">
                            <p:stCondLst>
                              <p:cond delay="2500"/>
                            </p:stCondLst>
                            <p:childTnLst>
                              <p:par>
                                <p:cTn id="63" presetID="22" presetClass="entr" presetSubtype="8" fill="hold" grpId="0" nodeType="afterEffect">
                                  <p:stCondLst>
                                    <p:cond delay="0"/>
                                  </p:stCondLst>
                                  <p:childTnLst>
                                    <p:set>
                                      <p:cBhvr>
                                        <p:cTn id="64" dur="1" fill="hold">
                                          <p:stCondLst>
                                            <p:cond delay="0"/>
                                          </p:stCondLst>
                                        </p:cTn>
                                        <p:tgtEl>
                                          <p:spTgt spid="2">
                                            <p:txEl>
                                              <p:pRg st="2" end="2"/>
                                            </p:txEl>
                                          </p:spTgt>
                                        </p:tgtEl>
                                        <p:attrNameLst>
                                          <p:attrName>style.visibility</p:attrName>
                                        </p:attrNameLst>
                                      </p:cBhvr>
                                      <p:to>
                                        <p:strVal val="visible"/>
                                      </p:to>
                                    </p:set>
                                    <p:animEffect transition="in" filter="wipe(left)">
                                      <p:cBhvr>
                                        <p:cTn id="65" dur="500"/>
                                        <p:tgtEl>
                                          <p:spTgt spid="2">
                                            <p:txEl>
                                              <p:pRg st="2" end="2"/>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23" presetClass="entr" presetSubtype="288" fill="hold" nodeType="clickEffect">
                                  <p:stCondLst>
                                    <p:cond delay="0"/>
                                  </p:stCondLst>
                                  <p:childTnLst>
                                    <p:set>
                                      <p:cBhvr>
                                        <p:cTn id="69" dur="1" fill="hold">
                                          <p:stCondLst>
                                            <p:cond delay="0"/>
                                          </p:stCondLst>
                                        </p:cTn>
                                        <p:tgtEl>
                                          <p:spTgt spid="25"/>
                                        </p:tgtEl>
                                        <p:attrNameLst>
                                          <p:attrName>style.visibility</p:attrName>
                                        </p:attrNameLst>
                                      </p:cBhvr>
                                      <p:to>
                                        <p:strVal val="visible"/>
                                      </p:to>
                                    </p:set>
                                    <p:anim calcmode="lin" valueType="num">
                                      <p:cBhvr>
                                        <p:cTn id="70" dur="500" fill="hold"/>
                                        <p:tgtEl>
                                          <p:spTgt spid="25"/>
                                        </p:tgtEl>
                                        <p:attrNameLst>
                                          <p:attrName>ppt_w</p:attrName>
                                        </p:attrNameLst>
                                      </p:cBhvr>
                                      <p:tavLst>
                                        <p:tav tm="0">
                                          <p:val>
                                            <p:strVal val="4/3*#ppt_w"/>
                                          </p:val>
                                        </p:tav>
                                        <p:tav tm="100000">
                                          <p:val>
                                            <p:strVal val="#ppt_w"/>
                                          </p:val>
                                        </p:tav>
                                      </p:tavLst>
                                    </p:anim>
                                    <p:anim calcmode="lin" valueType="num">
                                      <p:cBhvr>
                                        <p:cTn id="71" dur="500" fill="hold"/>
                                        <p:tgtEl>
                                          <p:spTgt spid="25"/>
                                        </p:tgtEl>
                                        <p:attrNameLst>
                                          <p:attrName>ppt_h</p:attrName>
                                        </p:attrNameLst>
                                      </p:cBhvr>
                                      <p:tavLst>
                                        <p:tav tm="0">
                                          <p:val>
                                            <p:strVal val="4/3*#ppt_h"/>
                                          </p:val>
                                        </p:tav>
                                        <p:tav tm="100000">
                                          <p:val>
                                            <p:strVal val="#ppt_h"/>
                                          </p:val>
                                        </p:tav>
                                      </p:tavLst>
                                    </p:anim>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2">
                                            <p:txEl>
                                              <p:pRg st="3" end="3"/>
                                            </p:txEl>
                                          </p:spTgt>
                                        </p:tgtEl>
                                        <p:attrNameLst>
                                          <p:attrName>style.visibility</p:attrName>
                                        </p:attrNameLst>
                                      </p:cBhvr>
                                      <p:to>
                                        <p:strVal val="visible"/>
                                      </p:to>
                                    </p:set>
                                    <p:animEffect transition="in" filter="wipe(left)">
                                      <p:cBhvr>
                                        <p:cTn id="75" dur="500"/>
                                        <p:tgtEl>
                                          <p:spTgt spid="2">
                                            <p:txEl>
                                              <p:pRg st="3" end="3"/>
                                            </p:txEl>
                                          </p:spTgt>
                                        </p:tgtEl>
                                      </p:cBhvr>
                                    </p:animEffect>
                                  </p:childTnLst>
                                </p:cTn>
                              </p:par>
                            </p:childTnLst>
                          </p:cTn>
                        </p:par>
                        <p:par>
                          <p:cTn id="76" fill="hold">
                            <p:stCondLst>
                              <p:cond delay="1000"/>
                            </p:stCondLst>
                            <p:childTnLst>
                              <p:par>
                                <p:cTn id="77" presetID="31" presetClass="entr" presetSubtype="0" fill="hold" nodeType="afterEffect">
                                  <p:stCondLst>
                                    <p:cond delay="0"/>
                                  </p:stCondLst>
                                  <p:childTnLst>
                                    <p:set>
                                      <p:cBhvr>
                                        <p:cTn id="78" dur="1" fill="hold">
                                          <p:stCondLst>
                                            <p:cond delay="0"/>
                                          </p:stCondLst>
                                        </p:cTn>
                                        <p:tgtEl>
                                          <p:spTgt spid="33"/>
                                        </p:tgtEl>
                                        <p:attrNameLst>
                                          <p:attrName>style.visibility</p:attrName>
                                        </p:attrNameLst>
                                      </p:cBhvr>
                                      <p:to>
                                        <p:strVal val="visible"/>
                                      </p:to>
                                    </p:set>
                                    <p:anim calcmode="lin" valueType="num">
                                      <p:cBhvr>
                                        <p:cTn id="79" dur="500" fill="hold"/>
                                        <p:tgtEl>
                                          <p:spTgt spid="33"/>
                                        </p:tgtEl>
                                        <p:attrNameLst>
                                          <p:attrName>ppt_w</p:attrName>
                                        </p:attrNameLst>
                                      </p:cBhvr>
                                      <p:tavLst>
                                        <p:tav tm="0">
                                          <p:val>
                                            <p:fltVal val="0"/>
                                          </p:val>
                                        </p:tav>
                                        <p:tav tm="100000">
                                          <p:val>
                                            <p:strVal val="#ppt_w"/>
                                          </p:val>
                                        </p:tav>
                                      </p:tavLst>
                                    </p:anim>
                                    <p:anim calcmode="lin" valueType="num">
                                      <p:cBhvr>
                                        <p:cTn id="80" dur="500" fill="hold"/>
                                        <p:tgtEl>
                                          <p:spTgt spid="33"/>
                                        </p:tgtEl>
                                        <p:attrNameLst>
                                          <p:attrName>ppt_h</p:attrName>
                                        </p:attrNameLst>
                                      </p:cBhvr>
                                      <p:tavLst>
                                        <p:tav tm="0">
                                          <p:val>
                                            <p:fltVal val="0"/>
                                          </p:val>
                                        </p:tav>
                                        <p:tav tm="100000">
                                          <p:val>
                                            <p:strVal val="#ppt_h"/>
                                          </p:val>
                                        </p:tav>
                                      </p:tavLst>
                                    </p:anim>
                                    <p:anim calcmode="lin" valueType="num">
                                      <p:cBhvr>
                                        <p:cTn id="81" dur="500" fill="hold"/>
                                        <p:tgtEl>
                                          <p:spTgt spid="33"/>
                                        </p:tgtEl>
                                        <p:attrNameLst>
                                          <p:attrName>style.rotation</p:attrName>
                                        </p:attrNameLst>
                                      </p:cBhvr>
                                      <p:tavLst>
                                        <p:tav tm="0">
                                          <p:val>
                                            <p:fltVal val="90"/>
                                          </p:val>
                                        </p:tav>
                                        <p:tav tm="100000">
                                          <p:val>
                                            <p:fltVal val="0"/>
                                          </p:val>
                                        </p:tav>
                                      </p:tavLst>
                                    </p:anim>
                                    <p:animEffect transition="in" filter="fade">
                                      <p:cBhvr>
                                        <p:cTn id="82" dur="500"/>
                                        <p:tgtEl>
                                          <p:spTgt spid="33"/>
                                        </p:tgtEl>
                                      </p:cBhvr>
                                    </p:animEffect>
                                  </p:childTnLst>
                                </p:cTn>
                              </p:par>
                            </p:childTnLst>
                          </p:cTn>
                        </p:par>
                        <p:par>
                          <p:cTn id="83" fill="hold">
                            <p:stCondLst>
                              <p:cond delay="1500"/>
                            </p:stCondLst>
                            <p:childTnLst>
                              <p:par>
                                <p:cTn id="84" presetID="22" presetClass="entr" presetSubtype="8" fill="hold" grpId="0" nodeType="afterEffect">
                                  <p:stCondLst>
                                    <p:cond delay="0"/>
                                  </p:stCondLst>
                                  <p:childTnLst>
                                    <p:set>
                                      <p:cBhvr>
                                        <p:cTn id="85" dur="1" fill="hold">
                                          <p:stCondLst>
                                            <p:cond delay="0"/>
                                          </p:stCondLst>
                                        </p:cTn>
                                        <p:tgtEl>
                                          <p:spTgt spid="2">
                                            <p:txEl>
                                              <p:pRg st="4" end="4"/>
                                            </p:txEl>
                                          </p:spTgt>
                                        </p:tgtEl>
                                        <p:attrNameLst>
                                          <p:attrName>style.visibility</p:attrName>
                                        </p:attrNameLst>
                                      </p:cBhvr>
                                      <p:to>
                                        <p:strVal val="visible"/>
                                      </p:to>
                                    </p:set>
                                    <p:animEffect transition="in" filter="wipe(left)">
                                      <p:cBhvr>
                                        <p:cTn id="86" dur="500"/>
                                        <p:tgtEl>
                                          <p:spTgt spid="2">
                                            <p:txEl>
                                              <p:pRg st="4" end="4"/>
                                            </p:txEl>
                                          </p:spTgt>
                                        </p:tgtEl>
                                      </p:cBhvr>
                                    </p:animEffect>
                                  </p:childTnLst>
                                </p:cTn>
                              </p:par>
                            </p:childTnLst>
                          </p:cTn>
                        </p:par>
                        <p:par>
                          <p:cTn id="87" fill="hold">
                            <p:stCondLst>
                              <p:cond delay="2000"/>
                            </p:stCondLst>
                            <p:childTnLst>
                              <p:par>
                                <p:cTn id="88" presetID="31" presetClass="entr" presetSubtype="0" fill="hold" nodeType="afterEffect">
                                  <p:stCondLst>
                                    <p:cond delay="0"/>
                                  </p:stCondLst>
                                  <p:childTnLst>
                                    <p:set>
                                      <p:cBhvr>
                                        <p:cTn id="89" dur="1" fill="hold">
                                          <p:stCondLst>
                                            <p:cond delay="0"/>
                                          </p:stCondLst>
                                        </p:cTn>
                                        <p:tgtEl>
                                          <p:spTgt spid="37"/>
                                        </p:tgtEl>
                                        <p:attrNameLst>
                                          <p:attrName>style.visibility</p:attrName>
                                        </p:attrNameLst>
                                      </p:cBhvr>
                                      <p:to>
                                        <p:strVal val="visible"/>
                                      </p:to>
                                    </p:set>
                                    <p:anim calcmode="lin" valueType="num">
                                      <p:cBhvr>
                                        <p:cTn id="90" dur="500" fill="hold"/>
                                        <p:tgtEl>
                                          <p:spTgt spid="37"/>
                                        </p:tgtEl>
                                        <p:attrNameLst>
                                          <p:attrName>ppt_w</p:attrName>
                                        </p:attrNameLst>
                                      </p:cBhvr>
                                      <p:tavLst>
                                        <p:tav tm="0">
                                          <p:val>
                                            <p:fltVal val="0"/>
                                          </p:val>
                                        </p:tav>
                                        <p:tav tm="100000">
                                          <p:val>
                                            <p:strVal val="#ppt_w"/>
                                          </p:val>
                                        </p:tav>
                                      </p:tavLst>
                                    </p:anim>
                                    <p:anim calcmode="lin" valueType="num">
                                      <p:cBhvr>
                                        <p:cTn id="91" dur="500" fill="hold"/>
                                        <p:tgtEl>
                                          <p:spTgt spid="37"/>
                                        </p:tgtEl>
                                        <p:attrNameLst>
                                          <p:attrName>ppt_h</p:attrName>
                                        </p:attrNameLst>
                                      </p:cBhvr>
                                      <p:tavLst>
                                        <p:tav tm="0">
                                          <p:val>
                                            <p:fltVal val="0"/>
                                          </p:val>
                                        </p:tav>
                                        <p:tav tm="100000">
                                          <p:val>
                                            <p:strVal val="#ppt_h"/>
                                          </p:val>
                                        </p:tav>
                                      </p:tavLst>
                                    </p:anim>
                                    <p:anim calcmode="lin" valueType="num">
                                      <p:cBhvr>
                                        <p:cTn id="92" dur="500" fill="hold"/>
                                        <p:tgtEl>
                                          <p:spTgt spid="37"/>
                                        </p:tgtEl>
                                        <p:attrNameLst>
                                          <p:attrName>style.rotation</p:attrName>
                                        </p:attrNameLst>
                                      </p:cBhvr>
                                      <p:tavLst>
                                        <p:tav tm="0">
                                          <p:val>
                                            <p:fltVal val="90"/>
                                          </p:val>
                                        </p:tav>
                                        <p:tav tm="100000">
                                          <p:val>
                                            <p:fltVal val="0"/>
                                          </p:val>
                                        </p:tav>
                                      </p:tavLst>
                                    </p:anim>
                                    <p:animEffect transition="in" filter="fade">
                                      <p:cBhvr>
                                        <p:cTn id="93" dur="500"/>
                                        <p:tgtEl>
                                          <p:spTgt spid="37"/>
                                        </p:tgtEl>
                                      </p:cBhvr>
                                    </p:animEffect>
                                  </p:childTnLst>
                                </p:cTn>
                              </p:par>
                            </p:childTnLst>
                          </p:cTn>
                        </p:par>
                        <p:par>
                          <p:cTn id="94" fill="hold">
                            <p:stCondLst>
                              <p:cond delay="2500"/>
                            </p:stCondLst>
                            <p:childTnLst>
                              <p:par>
                                <p:cTn id="95" presetID="22" presetClass="entr" presetSubtype="8" fill="hold" grpId="0" nodeType="afterEffect">
                                  <p:stCondLst>
                                    <p:cond delay="0"/>
                                  </p:stCondLst>
                                  <p:childTnLst>
                                    <p:set>
                                      <p:cBhvr>
                                        <p:cTn id="96" dur="1" fill="hold">
                                          <p:stCondLst>
                                            <p:cond delay="0"/>
                                          </p:stCondLst>
                                        </p:cTn>
                                        <p:tgtEl>
                                          <p:spTgt spid="2">
                                            <p:txEl>
                                              <p:pRg st="5" end="5"/>
                                            </p:txEl>
                                          </p:spTgt>
                                        </p:tgtEl>
                                        <p:attrNameLst>
                                          <p:attrName>style.visibility</p:attrName>
                                        </p:attrNameLst>
                                      </p:cBhvr>
                                      <p:to>
                                        <p:strVal val="visible"/>
                                      </p:to>
                                    </p:set>
                                    <p:animEffect transition="in" filter="wipe(left)">
                                      <p:cBhvr>
                                        <p:cTn id="97" dur="500"/>
                                        <p:tgtEl>
                                          <p:spTgt spid="2">
                                            <p:txEl>
                                              <p:pRg st="5" end="5"/>
                                            </p:txEl>
                                          </p:spTgt>
                                        </p:tgtEl>
                                      </p:cBhvr>
                                    </p:animEffect>
                                  </p:childTnLst>
                                </p:cTn>
                              </p:par>
                            </p:childTnLst>
                          </p:cTn>
                        </p:par>
                        <p:par>
                          <p:cTn id="98" fill="hold">
                            <p:stCondLst>
                              <p:cond delay="3000"/>
                            </p:stCondLst>
                            <p:childTnLst>
                              <p:par>
                                <p:cTn id="99" presetID="31" presetClass="entr" presetSubtype="0" fill="hold" nodeType="afterEffect">
                                  <p:stCondLst>
                                    <p:cond delay="0"/>
                                  </p:stCondLst>
                                  <p:childTnLst>
                                    <p:set>
                                      <p:cBhvr>
                                        <p:cTn id="100" dur="1" fill="hold">
                                          <p:stCondLst>
                                            <p:cond delay="0"/>
                                          </p:stCondLst>
                                        </p:cTn>
                                        <p:tgtEl>
                                          <p:spTgt spid="41"/>
                                        </p:tgtEl>
                                        <p:attrNameLst>
                                          <p:attrName>style.visibility</p:attrName>
                                        </p:attrNameLst>
                                      </p:cBhvr>
                                      <p:to>
                                        <p:strVal val="visible"/>
                                      </p:to>
                                    </p:set>
                                    <p:anim calcmode="lin" valueType="num">
                                      <p:cBhvr>
                                        <p:cTn id="101" dur="500" fill="hold"/>
                                        <p:tgtEl>
                                          <p:spTgt spid="41"/>
                                        </p:tgtEl>
                                        <p:attrNameLst>
                                          <p:attrName>ppt_w</p:attrName>
                                        </p:attrNameLst>
                                      </p:cBhvr>
                                      <p:tavLst>
                                        <p:tav tm="0">
                                          <p:val>
                                            <p:fltVal val="0"/>
                                          </p:val>
                                        </p:tav>
                                        <p:tav tm="100000">
                                          <p:val>
                                            <p:strVal val="#ppt_w"/>
                                          </p:val>
                                        </p:tav>
                                      </p:tavLst>
                                    </p:anim>
                                    <p:anim calcmode="lin" valueType="num">
                                      <p:cBhvr>
                                        <p:cTn id="102" dur="500" fill="hold"/>
                                        <p:tgtEl>
                                          <p:spTgt spid="41"/>
                                        </p:tgtEl>
                                        <p:attrNameLst>
                                          <p:attrName>ppt_h</p:attrName>
                                        </p:attrNameLst>
                                      </p:cBhvr>
                                      <p:tavLst>
                                        <p:tav tm="0">
                                          <p:val>
                                            <p:fltVal val="0"/>
                                          </p:val>
                                        </p:tav>
                                        <p:tav tm="100000">
                                          <p:val>
                                            <p:strVal val="#ppt_h"/>
                                          </p:val>
                                        </p:tav>
                                      </p:tavLst>
                                    </p:anim>
                                    <p:anim calcmode="lin" valueType="num">
                                      <p:cBhvr>
                                        <p:cTn id="103" dur="500" fill="hold"/>
                                        <p:tgtEl>
                                          <p:spTgt spid="41"/>
                                        </p:tgtEl>
                                        <p:attrNameLst>
                                          <p:attrName>style.rotation</p:attrName>
                                        </p:attrNameLst>
                                      </p:cBhvr>
                                      <p:tavLst>
                                        <p:tav tm="0">
                                          <p:val>
                                            <p:fltVal val="90"/>
                                          </p:val>
                                        </p:tav>
                                        <p:tav tm="100000">
                                          <p:val>
                                            <p:fltVal val="0"/>
                                          </p:val>
                                        </p:tav>
                                      </p:tavLst>
                                    </p:anim>
                                    <p:animEffect transition="in" filter="fade">
                                      <p:cBhvr>
                                        <p:cTn id="104" dur="500"/>
                                        <p:tgtEl>
                                          <p:spTgt spid="41"/>
                                        </p:tgtEl>
                                      </p:cBhvr>
                                    </p:animEffect>
                                  </p:childTnLst>
                                </p:cTn>
                              </p:par>
                            </p:childTnLst>
                          </p:cTn>
                        </p:par>
                        <p:par>
                          <p:cTn id="105" fill="hold">
                            <p:stCondLst>
                              <p:cond delay="3500"/>
                            </p:stCondLst>
                            <p:childTnLst>
                              <p:par>
                                <p:cTn id="106" presetID="22" presetClass="entr" presetSubtype="8" fill="hold" grpId="0" nodeType="afterEffect">
                                  <p:stCondLst>
                                    <p:cond delay="0"/>
                                  </p:stCondLst>
                                  <p:childTnLst>
                                    <p:set>
                                      <p:cBhvr>
                                        <p:cTn id="107" dur="1" fill="hold">
                                          <p:stCondLst>
                                            <p:cond delay="0"/>
                                          </p:stCondLst>
                                        </p:cTn>
                                        <p:tgtEl>
                                          <p:spTgt spid="2">
                                            <p:txEl>
                                              <p:pRg st="6" end="6"/>
                                            </p:txEl>
                                          </p:spTgt>
                                        </p:tgtEl>
                                        <p:attrNameLst>
                                          <p:attrName>style.visibility</p:attrName>
                                        </p:attrNameLst>
                                      </p:cBhvr>
                                      <p:to>
                                        <p:strVal val="visible"/>
                                      </p:to>
                                    </p:set>
                                    <p:animEffect transition="in" filter="wipe(left)">
                                      <p:cBhvr>
                                        <p:cTn id="108"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t="-10000"/>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2B83D52-DB68-0B7F-4104-CB380543A9E3}"/>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a:ext>
            </a:extLst>
          </a:blip>
          <a:stretch>
            <a:fillRect/>
          </a:stretch>
        </p:blipFill>
        <p:spPr>
          <a:xfrm>
            <a:off x="7574706" y="502920"/>
            <a:ext cx="4389120" cy="5852160"/>
          </a:xfrm>
          <a:prstGeom prst="rect">
            <a:avLst/>
          </a:prstGeom>
          <a:solidFill>
            <a:srgbClr val="FFFFFF">
              <a:shade val="85000"/>
            </a:srgbClr>
          </a:solidFill>
          <a:ln w="88900" cap="sq">
            <a:solidFill>
              <a:schemeClr val="accent4">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uadroTexto 2">
            <a:extLst>
              <a:ext uri="{FF2B5EF4-FFF2-40B4-BE49-F238E27FC236}">
                <a16:creationId xmlns:a16="http://schemas.microsoft.com/office/drawing/2014/main" id="{18895131-D436-8349-72A9-17C30C44EAB6}"/>
              </a:ext>
            </a:extLst>
          </p:cNvPr>
          <p:cNvSpPr txBox="1"/>
          <p:nvPr/>
        </p:nvSpPr>
        <p:spPr>
          <a:xfrm>
            <a:off x="1" y="2028617"/>
            <a:ext cx="7574705" cy="2800767"/>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 sz="8800" b="1" i="0" u="none" strike="noStrike" kern="1200" cap="none" spc="0" normalizeH="0" baseline="0" noProof="0" dirty="0">
                <a:ln/>
                <a:solidFill>
                  <a:srgbClr val="9722AA"/>
                </a:solidFill>
                <a:effectLst/>
                <a:uLnTx/>
                <a:uFillTx/>
                <a:latin typeface="Aptos" panose="02110004020202020204"/>
                <a:ea typeface="+mn-ea"/>
                <a:cs typeface="+mn-cs"/>
              </a:rPr>
              <a:t>GARĪG</a:t>
            </a:r>
            <a:r>
              <a:rPr lang="lv" sz="8800" b="1" dirty="0">
                <a:ln/>
                <a:solidFill>
                  <a:srgbClr val="9722AA"/>
                </a:solidFill>
                <a:latin typeface="Aptos" panose="02110004020202020204"/>
              </a:rPr>
              <a:t>AIS</a:t>
            </a:r>
            <a:r>
              <a:rPr kumimoji="0" lang="lv" sz="8800" b="1" i="0" u="none" strike="noStrike" kern="1200" cap="none" spc="0" normalizeH="0" baseline="0" noProof="0" dirty="0">
                <a:ln/>
                <a:solidFill>
                  <a:srgbClr val="9722AA"/>
                </a:solidFill>
                <a:effectLst/>
                <a:uLnTx/>
                <a:uFillTx/>
                <a:latin typeface="Aptos" panose="02110004020202020204"/>
                <a:ea typeface="+mn-ea"/>
                <a:cs typeface="+mn-cs"/>
              </a:rPr>
              <a:t> KARŠ</a:t>
            </a:r>
          </a:p>
        </p:txBody>
      </p:sp>
    </p:spTree>
    <p:extLst>
      <p:ext uri="{BB962C8B-B14F-4D97-AF65-F5344CB8AC3E}">
        <p14:creationId xmlns:p14="http://schemas.microsoft.com/office/powerpoint/2010/main" val="337121635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5">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5" name="Rectángulo 14">
            <a:extLst>
              <a:ext uri="{FF2B5EF4-FFF2-40B4-BE49-F238E27FC236}">
                <a16:creationId xmlns:a16="http://schemas.microsoft.com/office/drawing/2014/main" id="{951B6ABD-71EA-3AE3-63D9-69970A24E5B9}"/>
              </a:ext>
            </a:extLst>
          </p:cNvPr>
          <p:cNvSpPr>
            <a:spLocks noGrp="1" noRot="1" noMove="1" noResize="1" noEditPoints="1" noAdjustHandles="1" noChangeArrowheads="1" noChangeShapeType="1"/>
          </p:cNvSpPr>
          <p:nvPr/>
        </p:nvSpPr>
        <p:spPr>
          <a:xfrm>
            <a:off x="0" y="0"/>
            <a:ext cx="12192000" cy="1613118"/>
          </a:xfrm>
          <a:prstGeom prst="rect">
            <a:avLst/>
          </a:prstGeom>
          <a:blipFill dpi="0" rotWithShape="1">
            <a:blip r:embed="rId5"/>
            <a:srcRect/>
            <a:stretch>
              <a:fillRect b="-15000"/>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A8BFC9F7-699D-A3A7-C575-E4DD1EE7214F}"/>
              </a:ext>
            </a:extLst>
          </p:cNvPr>
          <p:cNvSpPr txBox="1"/>
          <p:nvPr/>
        </p:nvSpPr>
        <p:spPr>
          <a:xfrm>
            <a:off x="1374658" y="0"/>
            <a:ext cx="9442967"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 sz="4400" b="1" i="0" u="none" strike="noStrike" kern="1200" cap="none" spc="300" normalizeH="0" baseline="0" noProof="0" dirty="0">
                <a:ln w="10160">
                  <a:solidFill>
                    <a:srgbClr val="C953DD"/>
                  </a:solidFill>
                  <a:prstDash val="solid"/>
                </a:ln>
                <a:solidFill>
                  <a:srgbClr val="FFFFFF"/>
                </a:solidFill>
                <a:effectLst>
                  <a:outerShdw blurRad="38100" dist="22860" dir="5400000" algn="tl" rotWithShape="0">
                    <a:srgbClr val="000000">
                      <a:alpha val="76000"/>
                    </a:srgbClr>
                  </a:outerShdw>
                </a:effectLst>
                <a:uLnTx/>
                <a:uFillTx/>
                <a:latin typeface="Aptos" panose="02110004020202020204"/>
                <a:ea typeface="+mn-ea"/>
                <a:cs typeface="+mn-cs"/>
              </a:rPr>
              <a:t>IEROČI  UZBRUKUMAM</a:t>
            </a:r>
          </a:p>
        </p:txBody>
      </p:sp>
      <p:sp>
        <p:nvSpPr>
          <p:cNvPr id="5" name="CuadroTexto 4">
            <a:extLst>
              <a:ext uri="{FF2B5EF4-FFF2-40B4-BE49-F238E27FC236}">
                <a16:creationId xmlns:a16="http://schemas.microsoft.com/office/drawing/2014/main" id="{E03311FF-6BDC-180C-0DAF-42E82ED22DD1}"/>
              </a:ext>
            </a:extLst>
          </p:cNvPr>
          <p:cNvSpPr txBox="1"/>
          <p:nvPr/>
        </p:nvSpPr>
        <p:spPr>
          <a:xfrm>
            <a:off x="1747837" y="812967"/>
            <a:ext cx="8696325" cy="646331"/>
          </a:xfrm>
          <a:prstGeom prst="rect">
            <a:avLst/>
          </a:prstGeom>
          <a:solidFill>
            <a:schemeClr val="accent4">
              <a:lumMod val="20000"/>
              <a:lumOff val="80000"/>
            </a:schemeClr>
          </a:solidFill>
          <a:ln w="19050"/>
        </p:spPr>
        <p:style>
          <a:lnRef idx="1">
            <a:schemeClr val="accent4"/>
          </a:lnRef>
          <a:fillRef idx="2">
            <a:schemeClr val="accent4"/>
          </a:fillRef>
          <a:effectRef idx="1">
            <a:schemeClr val="accent4"/>
          </a:effectRef>
          <a:fontRef idx="minor">
            <a:schemeClr val="dk1"/>
          </a:fontRef>
        </p:style>
        <p:txBody>
          <a:bodyPr wrap="square">
            <a:spAutoFit/>
          </a:bodyPr>
          <a:lstStyle/>
          <a:p>
            <a:pPr lvl="0" algn="ctr">
              <a:defRPr/>
            </a:pPr>
            <a:r>
              <a:rPr kumimoji="0" lang="lv" sz="1800" b="1" i="0" u="none" strike="noStrike" kern="1200" cap="none" spc="0" normalizeH="0" baseline="0" noProof="0" dirty="0">
                <a:ln>
                  <a:noFill/>
                </a:ln>
                <a:solidFill>
                  <a:srgbClr val="C953DD">
                    <a:lumMod val="50000"/>
                  </a:srgbClr>
                </a:solidFill>
                <a:effectLst/>
                <a:uLnTx/>
                <a:uFillTx/>
                <a:latin typeface="Comic Sans MS" panose="030F0702030302020204" pitchFamily="66" charset="0"/>
                <a:ea typeface="+mn-ea"/>
                <a:cs typeface="+mn-cs"/>
              </a:rPr>
              <a:t>“</a:t>
            </a:r>
            <a:r>
              <a:rPr lang="de-DE" b="1" dirty="0">
                <a:solidFill>
                  <a:srgbClr val="C953DD">
                    <a:lumMod val="50000"/>
                  </a:srgbClr>
                </a:solidFill>
                <a:latin typeface="Comic Sans MS" panose="030F0702030302020204" pitchFamily="66" charset="0"/>
              </a:rPr>
              <a:t>Jo mūsu karošanas </a:t>
            </a:r>
            <a:r>
              <a:rPr lang="de-DE" b="1" dirty="0" err="1">
                <a:solidFill>
                  <a:srgbClr val="C953DD">
                    <a:lumMod val="50000"/>
                  </a:srgbClr>
                </a:solidFill>
                <a:latin typeface="Comic Sans MS" panose="030F0702030302020204" pitchFamily="66" charset="0"/>
              </a:rPr>
              <a:t>ieroči</a:t>
            </a:r>
            <a:r>
              <a:rPr lang="de-DE" b="1" dirty="0">
                <a:solidFill>
                  <a:srgbClr val="C953DD">
                    <a:lumMod val="50000"/>
                  </a:srgbClr>
                </a:solidFill>
                <a:latin typeface="Comic Sans MS" panose="030F0702030302020204" pitchFamily="66" charset="0"/>
              </a:rPr>
              <a:t> nav miesīgi, bet spēcīgi Dieva priekšā, nopostīt stiprumus.</a:t>
            </a:r>
            <a:r>
              <a:rPr kumimoji="0" lang="lv" sz="1800" b="1" i="0" u="none" strike="noStrike" kern="1200" cap="none" spc="0" normalizeH="0" baseline="0" noProof="0" dirty="0">
                <a:ln>
                  <a:noFill/>
                </a:ln>
                <a:solidFill>
                  <a:srgbClr val="C953DD">
                    <a:lumMod val="50000"/>
                  </a:srgbClr>
                </a:solidFill>
                <a:effectLst/>
                <a:uLnTx/>
                <a:uFillTx/>
                <a:latin typeface="Comic Sans MS" panose="030F0702030302020204" pitchFamily="66" charset="0"/>
                <a:ea typeface="+mn-ea"/>
                <a:cs typeface="+mn-cs"/>
              </a:rPr>
              <a:t>” </a:t>
            </a:r>
            <a:r>
              <a:rPr kumimoji="0" lang="lv" sz="1400" b="1" i="0" u="none" strike="noStrike" kern="1200" cap="none" spc="0" normalizeH="0" baseline="0" noProof="0" dirty="0">
                <a:ln>
                  <a:noFill/>
                </a:ln>
                <a:solidFill>
                  <a:srgbClr val="C953DD">
                    <a:lumMod val="50000"/>
                  </a:srgbClr>
                </a:solidFill>
                <a:effectLst/>
                <a:uLnTx/>
                <a:uFillTx/>
                <a:latin typeface="Comic Sans MS" panose="030F0702030302020204" pitchFamily="66" charset="0"/>
                <a:ea typeface="+mn-ea"/>
                <a:cs typeface="+mn-cs"/>
              </a:rPr>
              <a:t>(2. </a:t>
            </a:r>
            <a:r>
              <a:rPr lang="lv" sz="1400" b="1" dirty="0">
                <a:solidFill>
                  <a:srgbClr val="C953DD">
                    <a:lumMod val="50000"/>
                  </a:srgbClr>
                </a:solidFill>
                <a:latin typeface="Comic Sans MS" panose="030F0702030302020204" pitchFamily="66" charset="0"/>
              </a:rPr>
              <a:t>K</a:t>
            </a:r>
            <a:r>
              <a:rPr kumimoji="0" lang="lv" sz="1400" b="1" i="0" u="none" strike="noStrike" kern="1200" cap="none" spc="0" normalizeH="0" baseline="0" noProof="0" dirty="0">
                <a:ln>
                  <a:noFill/>
                </a:ln>
                <a:solidFill>
                  <a:srgbClr val="C953DD">
                    <a:lumMod val="50000"/>
                  </a:srgbClr>
                </a:solidFill>
                <a:effectLst/>
                <a:uLnTx/>
                <a:uFillTx/>
                <a:latin typeface="Comic Sans MS" panose="030F0702030302020204" pitchFamily="66" charset="0"/>
                <a:ea typeface="+mn-ea"/>
                <a:cs typeface="+mn-cs"/>
              </a:rPr>
              <a:t>orintiešiem 10:4)</a:t>
            </a:r>
          </a:p>
        </p:txBody>
      </p:sp>
      <p:sp>
        <p:nvSpPr>
          <p:cNvPr id="6" name="CuadroTexto 5">
            <a:extLst>
              <a:ext uri="{FF2B5EF4-FFF2-40B4-BE49-F238E27FC236}">
                <a16:creationId xmlns:a16="http://schemas.microsoft.com/office/drawing/2014/main" id="{4EBFE470-AD3D-D929-3C34-95C149DBA24C}"/>
              </a:ext>
            </a:extLst>
          </p:cNvPr>
          <p:cNvSpPr txBox="1"/>
          <p:nvPr/>
        </p:nvSpPr>
        <p:spPr>
          <a:xfrm>
            <a:off x="146339" y="1613118"/>
            <a:ext cx="779751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Pāvilu apsūdzēja gļēvulībā un neveiklībā klātienē, lai gan savās vēstulēs viņš runāja skarbi (2. Kor. 10:10).</a:t>
            </a:r>
          </a:p>
        </p:txBody>
      </p:sp>
      <p:pic>
        <p:nvPicPr>
          <p:cNvPr id="4" name="Imagen 3">
            <a:extLst>
              <a:ext uri="{FF2B5EF4-FFF2-40B4-BE49-F238E27FC236}">
                <a16:creationId xmlns:a16="http://schemas.microsoft.com/office/drawing/2014/main" id="{0F1DC871-7277-EBD7-3B44-8F41ADC73105}"/>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251031" y="1718294"/>
            <a:ext cx="3794630" cy="5029027"/>
          </a:xfrm>
          <a:prstGeom prst="snip2DiagRect">
            <a:avLst>
              <a:gd name="adj1" fmla="val 12561"/>
              <a:gd name="adj2" fmla="val 12822"/>
            </a:avLst>
          </a:prstGeom>
          <a:solidFill>
            <a:srgbClr val="FFFFFF">
              <a:shade val="85000"/>
            </a:srgbClr>
          </a:solidFill>
          <a:ln w="28575"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8" name="CuadroTexto 7">
            <a:extLst>
              <a:ext uri="{FF2B5EF4-FFF2-40B4-BE49-F238E27FC236}">
                <a16:creationId xmlns:a16="http://schemas.microsoft.com/office/drawing/2014/main" id="{3BF3FE66-205A-8490-4C0A-ECC411EC8CBA}"/>
              </a:ext>
            </a:extLst>
          </p:cNvPr>
          <p:cNvSpPr txBox="1"/>
          <p:nvPr/>
        </p:nvSpPr>
        <p:spPr>
          <a:xfrm>
            <a:off x="4362449" y="5451848"/>
            <a:ext cx="3676653"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Pāvilam autoritāti bija devis Kristus, un viņš to vienmēr izmantoja, lai celtu, nevis postītu (2. Kor. 10:8).</a:t>
            </a:r>
          </a:p>
        </p:txBody>
      </p:sp>
      <p:pic>
        <p:nvPicPr>
          <p:cNvPr id="10" name="Imagen 9">
            <a:extLst>
              <a:ext uri="{FF2B5EF4-FFF2-40B4-BE49-F238E27FC236}">
                <a16:creationId xmlns:a16="http://schemas.microsoft.com/office/drawing/2014/main" id="{72F1D50E-087E-23CC-E9CA-8F7B18126374}"/>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a:ext>
            </a:extLst>
          </a:blip>
          <a:srcRect l="59" t="8587" r="-59" b="16723"/>
          <a:stretch>
            <a:fillRect/>
          </a:stretch>
        </p:blipFill>
        <p:spPr>
          <a:xfrm>
            <a:off x="146339" y="5314138"/>
            <a:ext cx="4006561" cy="1424197"/>
          </a:xfrm>
          <a:prstGeom prst="rect">
            <a:avLst/>
          </a:prstGeom>
          <a:ln w="38100" cap="sq">
            <a:solidFill>
              <a:schemeClr val="accent6">
                <a:lumMod val="50000"/>
              </a:schemeClr>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A872E937-4C45-7297-BD75-12E2AF94D253}"/>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flipH="1">
            <a:off x="213013" y="100519"/>
            <a:ext cx="1161645" cy="1452056"/>
          </a:xfrm>
          <a:prstGeom prst="snip2DiagRect">
            <a:avLst>
              <a:gd name="adj1" fmla="val 16748"/>
              <a:gd name="adj2" fmla="val 0"/>
            </a:avLst>
          </a:prstGeom>
          <a:solidFill>
            <a:srgbClr val="FFFFFF">
              <a:shade val="85000"/>
            </a:srgbClr>
          </a:solidFill>
          <a:ln w="3175" cap="sq">
            <a:solidFill>
              <a:schemeClr val="accent4">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F5FD91CA-2BDF-46A3-3047-A8244DDE3DED}"/>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10817625" y="100519"/>
            <a:ext cx="1161362" cy="1452056"/>
          </a:xfrm>
          <a:prstGeom prst="snip2DiagRect">
            <a:avLst>
              <a:gd name="adj1" fmla="val 16752"/>
              <a:gd name="adj2" fmla="val 0"/>
            </a:avLst>
          </a:prstGeom>
          <a:solidFill>
            <a:srgbClr val="FFFFFF">
              <a:shade val="85000"/>
            </a:srgbClr>
          </a:solidFill>
          <a:ln w="3175" cap="sq">
            <a:solidFill>
              <a:schemeClr val="accent4">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41FC56FE-707E-4312-E3FC-4E3E1B873067}"/>
              </a:ext>
            </a:extLst>
          </p:cNvPr>
          <p:cNvSpPr txBox="1"/>
          <p:nvPr/>
        </p:nvSpPr>
        <p:spPr>
          <a:xfrm>
            <a:off x="146338" y="3936831"/>
            <a:ext cx="7797511"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Šie “ieroči” ietver rīcību ar Kristus pazemību un lēnprātību (Mt. 11:29). Bet tie ietver arī stingru nostāšanos pret nepareizību, kā to darīja Jēzus (Mt. 21:12–13), vai skaidru runāšanu, kad tas nepieciešams (Mt. 23:23–27).</a:t>
            </a:r>
          </a:p>
        </p:txBody>
      </p:sp>
      <p:sp>
        <p:nvSpPr>
          <p:cNvPr id="11" name="CuadroTexto 10">
            <a:extLst>
              <a:ext uri="{FF2B5EF4-FFF2-40B4-BE49-F238E27FC236}">
                <a16:creationId xmlns:a16="http://schemas.microsoft.com/office/drawing/2014/main" id="{923984BA-14BF-A5F8-C2D0-31D748CA437A}"/>
              </a:ext>
            </a:extLst>
          </p:cNvPr>
          <p:cNvSpPr txBox="1"/>
          <p:nvPr/>
        </p:nvSpPr>
        <p:spPr>
          <a:xfrm>
            <a:off x="146337" y="2321004"/>
            <a:ext cx="7797511"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Atbildot uz šo argumentu, Pāvils skaidri norādīja, ka viņš jūtas spējīgs būt tikpat bargs klātienē kā vēstulē, taču viņš nenolaidīsies līdz “miesīgu ieroču” (piemēram, autoritārisma, fizisku sodu vai sevis slavēšanas) lietošanai, bet gan tikai “spēcīgus ieročus Dievā” (2. Kor. 10:2–4).</a:t>
            </a:r>
          </a:p>
        </p:txBody>
      </p:sp>
    </p:spTree>
    <p:extLst>
      <p:ext uri="{BB962C8B-B14F-4D97-AF65-F5344CB8AC3E}">
        <p14:creationId xmlns:p14="http://schemas.microsoft.com/office/powerpoint/2010/main" val="3036144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7" presetClass="entr" presetSubtype="2"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ppt_x</p:attrName>
                                        </p:attrNameLst>
                                      </p:cBhvr>
                                      <p:tavLst>
                                        <p:tav tm="0">
                                          <p:val>
                                            <p:strVal val="#ppt_x+#ppt_w/2"/>
                                          </p:val>
                                        </p:tav>
                                        <p:tav tm="100000">
                                          <p:val>
                                            <p:strVal val="#ppt_x"/>
                                          </p:val>
                                        </p:tav>
                                      </p:tavLst>
                                    </p:anim>
                                    <p:anim calcmode="lin" valueType="num">
                                      <p:cBhvr>
                                        <p:cTn id="21" dur="500" fill="hold"/>
                                        <p:tgtEl>
                                          <p:spTgt spid="12"/>
                                        </p:tgtEl>
                                        <p:attrNameLst>
                                          <p:attrName>ppt_y</p:attrName>
                                        </p:attrNameLst>
                                      </p:cBhvr>
                                      <p:tavLst>
                                        <p:tav tm="0">
                                          <p:val>
                                            <p:strVal val="#ppt_y"/>
                                          </p:val>
                                        </p:tav>
                                        <p:tav tm="100000">
                                          <p:val>
                                            <p:strVal val="#ppt_y"/>
                                          </p:val>
                                        </p:tav>
                                      </p:tavLst>
                                    </p:anim>
                                    <p:anim calcmode="lin" valueType="num">
                                      <p:cBhvr>
                                        <p:cTn id="22" dur="500" fill="hold"/>
                                        <p:tgtEl>
                                          <p:spTgt spid="12"/>
                                        </p:tgtEl>
                                        <p:attrNameLst>
                                          <p:attrName>ppt_w</p:attrName>
                                        </p:attrNameLst>
                                      </p:cBhvr>
                                      <p:tavLst>
                                        <p:tav tm="0">
                                          <p:val>
                                            <p:fltVal val="0"/>
                                          </p:val>
                                        </p:tav>
                                        <p:tav tm="100000">
                                          <p:val>
                                            <p:strVal val="#ppt_w"/>
                                          </p:val>
                                        </p:tav>
                                      </p:tavLst>
                                    </p:anim>
                                    <p:anim calcmode="lin" valueType="num">
                                      <p:cBhvr>
                                        <p:cTn id="23" dur="500" fill="hold"/>
                                        <p:tgtEl>
                                          <p:spTgt spid="12"/>
                                        </p:tgtEl>
                                        <p:attrNameLst>
                                          <p:attrName>ppt_h</p:attrName>
                                        </p:attrNameLst>
                                      </p:cBhvr>
                                      <p:tavLst>
                                        <p:tav tm="0">
                                          <p:val>
                                            <p:strVal val="#ppt_h"/>
                                          </p:val>
                                        </p:tav>
                                        <p:tav tm="100000">
                                          <p:val>
                                            <p:strVal val="#ppt_h"/>
                                          </p:val>
                                        </p:tav>
                                      </p:tavLst>
                                    </p:anim>
                                  </p:childTnLst>
                                </p:cTn>
                              </p:par>
                              <p:par>
                                <p:cTn id="24" presetID="17" presetClass="entr" presetSubtype="8"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500" fill="hold"/>
                                        <p:tgtEl>
                                          <p:spTgt spid="14"/>
                                        </p:tgtEl>
                                        <p:attrNameLst>
                                          <p:attrName>ppt_x</p:attrName>
                                        </p:attrNameLst>
                                      </p:cBhvr>
                                      <p:tavLst>
                                        <p:tav tm="0">
                                          <p:val>
                                            <p:strVal val="#ppt_x-#ppt_w/2"/>
                                          </p:val>
                                        </p:tav>
                                        <p:tav tm="100000">
                                          <p:val>
                                            <p:strVal val="#ppt_x"/>
                                          </p:val>
                                        </p:tav>
                                      </p:tavLst>
                                    </p:anim>
                                    <p:anim calcmode="lin" valueType="num">
                                      <p:cBhvr>
                                        <p:cTn id="27" dur="500" fill="hold"/>
                                        <p:tgtEl>
                                          <p:spTgt spid="14"/>
                                        </p:tgtEl>
                                        <p:attrNameLst>
                                          <p:attrName>ppt_y</p:attrName>
                                        </p:attrNameLst>
                                      </p:cBhvr>
                                      <p:tavLst>
                                        <p:tav tm="0">
                                          <p:val>
                                            <p:strVal val="#ppt_y"/>
                                          </p:val>
                                        </p:tav>
                                        <p:tav tm="100000">
                                          <p:val>
                                            <p:strVal val="#ppt_y"/>
                                          </p:val>
                                        </p:tav>
                                      </p:tavLst>
                                    </p:anim>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left)">
                                      <p:cBhvr>
                                        <p:cTn id="34" dur="500"/>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8" presetClass="entr" presetSubtype="32"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diamond(out)">
                                      <p:cBhvr>
                                        <p:cTn id="39" dur="750"/>
                                        <p:tgtEl>
                                          <p:spTgt spid="4"/>
                                        </p:tgtEl>
                                      </p:cBhvr>
                                    </p:animEffect>
                                  </p:childTnLst>
                                </p:cTn>
                              </p:par>
                            </p:childTnLst>
                          </p:cTn>
                        </p:par>
                        <p:par>
                          <p:cTn id="40" fill="hold">
                            <p:stCondLst>
                              <p:cond delay="750"/>
                            </p:stCondLst>
                            <p:childTnLst>
                              <p:par>
                                <p:cTn id="41" presetID="22" presetClass="entr" presetSubtype="8"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left)">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left)">
                                      <p:cBhvr>
                                        <p:cTn id="48" dur="500"/>
                                        <p:tgtEl>
                                          <p:spTgt spid="7"/>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8" fill="hold" nodeType="click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ppt_y"/>
                                          </p:val>
                                        </p:tav>
                                        <p:tav tm="100000">
                                          <p:val>
                                            <p:strVal val="#ppt_y"/>
                                          </p:val>
                                        </p:tav>
                                      </p:tavLst>
                                    </p:anim>
                                  </p:childTnLst>
                                </p:cTn>
                              </p:par>
                              <p:par>
                                <p:cTn id="55" presetID="2" presetClass="entr" presetSubtype="8" fill="hold" grpId="0" nodeType="withEffect">
                                  <p:stCondLst>
                                    <p:cond delay="0"/>
                                  </p:stCondLst>
                                  <p:childTnLst>
                                    <p:set>
                                      <p:cBhvr>
                                        <p:cTn id="56" dur="1" fill="hold">
                                          <p:stCondLst>
                                            <p:cond delay="0"/>
                                          </p:stCondLst>
                                        </p:cTn>
                                        <p:tgtEl>
                                          <p:spTgt spid="8"/>
                                        </p:tgtEl>
                                        <p:attrNameLst>
                                          <p:attrName>style.visibility</p:attrName>
                                        </p:attrNameLst>
                                      </p:cBhvr>
                                      <p:to>
                                        <p:strVal val="visible"/>
                                      </p:to>
                                    </p:set>
                                    <p:anim calcmode="lin" valueType="num">
                                      <p:cBhvr additive="base">
                                        <p:cTn id="57" dur="500" fill="hold"/>
                                        <p:tgtEl>
                                          <p:spTgt spid="8"/>
                                        </p:tgtEl>
                                        <p:attrNameLst>
                                          <p:attrName>ppt_x</p:attrName>
                                        </p:attrNameLst>
                                      </p:cBhvr>
                                      <p:tavLst>
                                        <p:tav tm="0">
                                          <p:val>
                                            <p:strVal val="0-#ppt_w/2"/>
                                          </p:val>
                                        </p:tav>
                                        <p:tav tm="100000">
                                          <p:val>
                                            <p:strVal val="#ppt_x"/>
                                          </p:val>
                                        </p:tav>
                                      </p:tavLst>
                                    </p:anim>
                                    <p:anim calcmode="lin" valueType="num">
                                      <p:cBhvr additive="base">
                                        <p:cTn id="5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8"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9" name="Rectángulo 28">
            <a:extLst>
              <a:ext uri="{FF2B5EF4-FFF2-40B4-BE49-F238E27FC236}">
                <a16:creationId xmlns:a16="http://schemas.microsoft.com/office/drawing/2014/main" id="{CA590638-CF8E-6552-2064-5746F5356094}"/>
              </a:ext>
            </a:extLst>
          </p:cNvPr>
          <p:cNvSpPr>
            <a:spLocks noGrp="1" noRot="1" noMove="1" noResize="1" noEditPoints="1" noAdjustHandles="1" noChangeArrowheads="1" noChangeShapeType="1"/>
          </p:cNvSpPr>
          <p:nvPr/>
        </p:nvSpPr>
        <p:spPr>
          <a:xfrm>
            <a:off x="0" y="0"/>
            <a:ext cx="12191999" cy="1032004"/>
          </a:xfrm>
          <a:prstGeom prst="rect">
            <a:avLst/>
          </a:prstGeom>
          <a:blipFill>
            <a:blip r:embed="rId4">
              <a:duotone>
                <a:schemeClr val="accent2">
                  <a:shade val="45000"/>
                  <a:satMod val="135000"/>
                </a:schemeClr>
                <a:prstClr val="white"/>
              </a:duotone>
            </a:blip>
            <a:stretch>
              <a:fillRect b="-15000"/>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D198D94D-7AB9-E415-A4EC-5104664FE90D}"/>
              </a:ext>
            </a:extLst>
          </p:cNvPr>
          <p:cNvSpPr txBox="1"/>
          <p:nvPr/>
        </p:nvSpPr>
        <p:spPr>
          <a:xfrm>
            <a:off x="0" y="-68096"/>
            <a:ext cx="12192000"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 sz="4400" b="1" i="0" u="none" strike="noStrike" kern="1200" cap="none" spc="600" normalizeH="0" baseline="0" noProof="0" dirty="0">
                <a:ln w="12700" cmpd="sng">
                  <a:solidFill>
                    <a:srgbClr val="FBD805"/>
                  </a:solidFill>
                  <a:prstDash val="solid"/>
                </a:ln>
                <a:gradFill>
                  <a:gsLst>
                    <a:gs pos="0">
                      <a:srgbClr val="FBD805"/>
                    </a:gs>
                    <a:gs pos="4000">
                      <a:srgbClr val="FBD805">
                        <a:lumMod val="60000"/>
                        <a:lumOff val="40000"/>
                      </a:srgbClr>
                    </a:gs>
                    <a:gs pos="87000">
                      <a:srgbClr val="FBD805">
                        <a:lumMod val="20000"/>
                        <a:lumOff val="80000"/>
                      </a:srgbClr>
                    </a:gs>
                  </a:gsLst>
                  <a:lin ang="5400000"/>
                </a:gradFill>
                <a:effectLst>
                  <a:outerShdw blurRad="50800" dist="25400" dir="5400000" algn="ctr" rotWithShape="0">
                    <a:prstClr val="black"/>
                  </a:outerShdw>
                </a:effectLst>
                <a:uLnTx/>
                <a:uFillTx/>
                <a:latin typeface="Aptos" panose="02110004020202020204"/>
                <a:ea typeface="+mn-ea"/>
                <a:cs typeface="+mn-cs"/>
              </a:rPr>
              <a:t>PAREIZA  AIZSARDZĪBA</a:t>
            </a:r>
          </a:p>
        </p:txBody>
      </p:sp>
      <p:sp>
        <p:nvSpPr>
          <p:cNvPr id="5" name="CuadroTexto 4">
            <a:extLst>
              <a:ext uri="{FF2B5EF4-FFF2-40B4-BE49-F238E27FC236}">
                <a16:creationId xmlns:a16="http://schemas.microsoft.com/office/drawing/2014/main" id="{77FE35BA-0EDB-0FCE-18F7-11334B0C4401}"/>
              </a:ext>
            </a:extLst>
          </p:cNvPr>
          <p:cNvSpPr txBox="1"/>
          <p:nvPr/>
        </p:nvSpPr>
        <p:spPr>
          <a:xfrm>
            <a:off x="0" y="614032"/>
            <a:ext cx="12191999" cy="400110"/>
          </a:xfrm>
          <a:prstGeom prst="rect">
            <a:avLst/>
          </a:prstGeom>
          <a:solidFill>
            <a:schemeClr val="accent3">
              <a:lumMod val="40000"/>
              <a:lumOff val="60000"/>
            </a:schemeClr>
          </a:solidFill>
          <a:ln>
            <a:noFill/>
          </a:ln>
        </p:spPr>
        <p:txBody>
          <a:bodyPr wrap="square">
            <a:spAutoFit/>
            <a:scene3d>
              <a:camera prst="orthographicFront"/>
              <a:lightRig rig="threePt" dir="t"/>
            </a:scene3d>
            <a:sp3d extrusionH="57150">
              <a:bevelT w="38100" h="38100"/>
            </a:sp3d>
          </a:bodyPr>
          <a:lstStyle/>
          <a:p>
            <a:pPr lvl="0" algn="ctr">
              <a:defRPr/>
            </a:pPr>
            <a:r>
              <a:rPr kumimoji="0" lang="lv" sz="2000" b="1" i="0" u="none" strike="noStrike" kern="1200" cap="none" spc="0" normalizeH="0" baseline="0" noProof="0" dirty="0">
                <a:ln>
                  <a:noFill/>
                </a:ln>
                <a:solidFill>
                  <a:srgbClr val="C7440F"/>
                </a:solidFill>
                <a:effectLst/>
                <a:uLnTx/>
                <a:uFillTx/>
                <a:latin typeface="Comic Sans MS" panose="030F0702030302020204" pitchFamily="66" charset="0"/>
                <a:ea typeface="+mn-ea"/>
                <a:cs typeface="+mn-cs"/>
              </a:rPr>
              <a:t>“</a:t>
            </a:r>
            <a:r>
              <a:rPr lang="de-DE" sz="2000" b="1" dirty="0">
                <a:solidFill>
                  <a:srgbClr val="C7440F"/>
                </a:solidFill>
                <a:latin typeface="Comic Sans MS" panose="030F0702030302020204" pitchFamily="66" charset="0"/>
              </a:rPr>
              <a:t>Jo ne </a:t>
            </a:r>
            <a:r>
              <a:rPr lang="de-DE" sz="2000" b="1" dirty="0" err="1">
                <a:solidFill>
                  <a:srgbClr val="C7440F"/>
                </a:solidFill>
                <a:latin typeface="Comic Sans MS" panose="030F0702030302020204" pitchFamily="66" charset="0"/>
              </a:rPr>
              <a:t>tas</a:t>
            </a:r>
            <a:r>
              <a:rPr lang="de-DE" sz="2000" b="1" dirty="0">
                <a:solidFill>
                  <a:srgbClr val="C7440F"/>
                </a:solidFill>
                <a:latin typeface="Comic Sans MS" panose="030F0702030302020204" pitchFamily="66" charset="0"/>
              </a:rPr>
              <a:t>, </a:t>
            </a:r>
            <a:r>
              <a:rPr lang="de-DE" sz="2000" b="1" dirty="0" err="1">
                <a:solidFill>
                  <a:srgbClr val="C7440F"/>
                </a:solidFill>
                <a:latin typeface="Comic Sans MS" panose="030F0702030302020204" pitchFamily="66" charset="0"/>
              </a:rPr>
              <a:t>kas</a:t>
            </a:r>
            <a:r>
              <a:rPr lang="de-DE" sz="2000" b="1" dirty="0">
                <a:solidFill>
                  <a:srgbClr val="C7440F"/>
                </a:solidFill>
                <a:latin typeface="Comic Sans MS" panose="030F0702030302020204" pitchFamily="66" charset="0"/>
              </a:rPr>
              <a:t> </a:t>
            </a:r>
            <a:r>
              <a:rPr lang="de-DE" sz="2000" b="1" dirty="0" err="1">
                <a:solidFill>
                  <a:srgbClr val="C7440F"/>
                </a:solidFill>
                <a:latin typeface="Comic Sans MS" panose="030F0702030302020204" pitchFamily="66" charset="0"/>
              </a:rPr>
              <a:t>pats</a:t>
            </a:r>
            <a:r>
              <a:rPr lang="de-DE" sz="2000" b="1" dirty="0">
                <a:solidFill>
                  <a:srgbClr val="C7440F"/>
                </a:solidFill>
                <a:latin typeface="Comic Sans MS" panose="030F0702030302020204" pitchFamily="66" charset="0"/>
              </a:rPr>
              <a:t> </a:t>
            </a:r>
            <a:r>
              <a:rPr lang="de-DE" sz="2000" b="1" dirty="0" err="1">
                <a:solidFill>
                  <a:srgbClr val="C7440F"/>
                </a:solidFill>
                <a:latin typeface="Comic Sans MS" panose="030F0702030302020204" pitchFamily="66" charset="0"/>
              </a:rPr>
              <a:t>sevi</a:t>
            </a:r>
            <a:r>
              <a:rPr lang="de-DE" sz="2000" b="1" dirty="0">
                <a:solidFill>
                  <a:srgbClr val="C7440F"/>
                </a:solidFill>
                <a:latin typeface="Comic Sans MS" panose="030F0702030302020204" pitchFamily="66" charset="0"/>
              </a:rPr>
              <a:t> </a:t>
            </a:r>
            <a:r>
              <a:rPr lang="de-DE" sz="2000" b="1" dirty="0" err="1">
                <a:solidFill>
                  <a:srgbClr val="C7440F"/>
                </a:solidFill>
                <a:latin typeface="Comic Sans MS" panose="030F0702030302020204" pitchFamily="66" charset="0"/>
              </a:rPr>
              <a:t>uzteic</a:t>
            </a:r>
            <a:r>
              <a:rPr lang="de-DE" sz="2000" b="1" dirty="0">
                <a:solidFill>
                  <a:srgbClr val="C7440F"/>
                </a:solidFill>
                <a:latin typeface="Comic Sans MS" panose="030F0702030302020204" pitchFamily="66" charset="0"/>
              </a:rPr>
              <a:t>, </a:t>
            </a:r>
            <a:r>
              <a:rPr lang="de-DE" sz="2000" b="1" dirty="0" err="1">
                <a:solidFill>
                  <a:srgbClr val="C7440F"/>
                </a:solidFill>
                <a:latin typeface="Comic Sans MS" panose="030F0702030302020204" pitchFamily="66" charset="0"/>
              </a:rPr>
              <a:t>ir</a:t>
            </a:r>
            <a:r>
              <a:rPr lang="de-DE" sz="2000" b="1" dirty="0">
                <a:solidFill>
                  <a:srgbClr val="C7440F"/>
                </a:solidFill>
                <a:latin typeface="Comic Sans MS" panose="030F0702030302020204" pitchFamily="66" charset="0"/>
              </a:rPr>
              <a:t> </a:t>
            </a:r>
            <a:r>
              <a:rPr lang="de-DE" sz="2000" b="1" dirty="0" err="1">
                <a:solidFill>
                  <a:srgbClr val="C7440F"/>
                </a:solidFill>
                <a:latin typeface="Comic Sans MS" panose="030F0702030302020204" pitchFamily="66" charset="0"/>
              </a:rPr>
              <a:t>derīgs</a:t>
            </a:r>
            <a:r>
              <a:rPr lang="de-DE" sz="2000" b="1" dirty="0">
                <a:solidFill>
                  <a:srgbClr val="C7440F"/>
                </a:solidFill>
                <a:latin typeface="Comic Sans MS" panose="030F0702030302020204" pitchFamily="66" charset="0"/>
              </a:rPr>
              <a:t>, bet </a:t>
            </a:r>
            <a:r>
              <a:rPr lang="de-DE" sz="2000" b="1" dirty="0" err="1">
                <a:solidFill>
                  <a:srgbClr val="C7440F"/>
                </a:solidFill>
                <a:latin typeface="Comic Sans MS" panose="030F0702030302020204" pitchFamily="66" charset="0"/>
              </a:rPr>
              <a:t>ko</a:t>
            </a:r>
            <a:r>
              <a:rPr lang="de-DE" sz="2000" b="1" dirty="0">
                <a:solidFill>
                  <a:srgbClr val="C7440F"/>
                </a:solidFill>
                <a:latin typeface="Comic Sans MS" panose="030F0702030302020204" pitchFamily="66" charset="0"/>
              </a:rPr>
              <a:t> Tas KUNGS </a:t>
            </a:r>
            <a:r>
              <a:rPr lang="de-DE" sz="2000" b="1" dirty="0" err="1">
                <a:solidFill>
                  <a:srgbClr val="C7440F"/>
                </a:solidFill>
                <a:latin typeface="Comic Sans MS" panose="030F0702030302020204" pitchFamily="66" charset="0"/>
              </a:rPr>
              <a:t>uzteic</a:t>
            </a:r>
            <a:r>
              <a:rPr lang="de-DE" sz="2000" b="1" dirty="0">
                <a:solidFill>
                  <a:srgbClr val="C7440F"/>
                </a:solidFill>
                <a:latin typeface="Comic Sans MS" panose="030F0702030302020204" pitchFamily="66" charset="0"/>
              </a:rPr>
              <a:t>.</a:t>
            </a:r>
            <a:r>
              <a:rPr kumimoji="0" lang="lv" sz="2000" b="1" i="0" u="none" strike="noStrike" kern="1200" cap="none" spc="0" normalizeH="0" baseline="0" noProof="0" dirty="0">
                <a:ln>
                  <a:noFill/>
                </a:ln>
                <a:solidFill>
                  <a:srgbClr val="C7440F"/>
                </a:solidFill>
                <a:effectLst/>
                <a:uLnTx/>
                <a:uFillTx/>
                <a:latin typeface="Comic Sans MS" panose="030F0702030302020204" pitchFamily="66" charset="0"/>
                <a:ea typeface="+mn-ea"/>
                <a:cs typeface="+mn-cs"/>
              </a:rPr>
              <a:t>” </a:t>
            </a:r>
            <a:r>
              <a:rPr kumimoji="0" lang="lv" sz="1600" b="1" i="0" u="none" strike="noStrike" kern="1200" cap="none" spc="0" normalizeH="0" baseline="0" noProof="0" dirty="0">
                <a:ln>
                  <a:noFill/>
                </a:ln>
                <a:solidFill>
                  <a:srgbClr val="C7440F"/>
                </a:solidFill>
                <a:effectLst/>
                <a:uLnTx/>
                <a:uFillTx/>
                <a:latin typeface="Comic Sans MS" panose="030F0702030302020204" pitchFamily="66" charset="0"/>
                <a:ea typeface="+mn-ea"/>
                <a:cs typeface="+mn-cs"/>
              </a:rPr>
              <a:t>(2. Korintiešiem 10:18)</a:t>
            </a:r>
            <a:endParaRPr kumimoji="0" lang="es-ES" sz="2000" b="1" i="0" u="none" strike="noStrike" kern="1200" cap="none" spc="0" normalizeH="0" baseline="0" noProof="0" dirty="0">
              <a:ln>
                <a:noFill/>
              </a:ln>
              <a:solidFill>
                <a:srgbClr val="C7440F"/>
              </a:solidFill>
              <a:effectLst/>
              <a:uLnTx/>
              <a:uFillTx/>
              <a:latin typeface="Comic Sans MS" panose="030F0702030302020204" pitchFamily="66" charset="0"/>
              <a:ea typeface="+mn-ea"/>
              <a:cs typeface="+mn-cs"/>
            </a:endParaRPr>
          </a:p>
        </p:txBody>
      </p:sp>
      <p:sp>
        <p:nvSpPr>
          <p:cNvPr id="6" name="CuadroTexto 5">
            <a:extLst>
              <a:ext uri="{FF2B5EF4-FFF2-40B4-BE49-F238E27FC236}">
                <a16:creationId xmlns:a16="http://schemas.microsoft.com/office/drawing/2014/main" id="{1E027BFB-5546-F015-F7CD-B4EA3844679A}"/>
              </a:ext>
            </a:extLst>
          </p:cNvPr>
          <p:cNvSpPr txBox="1"/>
          <p:nvPr/>
        </p:nvSpPr>
        <p:spPr>
          <a:xfrm>
            <a:off x="60694" y="1133475"/>
            <a:ext cx="7813035"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Grieķu filozofi iekasēja lielas summas no studentiem, kuri vēlējās no viņiem mācīties. Lai piesaistītu šos studentus, viņi lielījās ar savām zināšanām, sociālo stāvokli vai ietekmīgiem cilvēkiem, kas viņus pazina un cienīja. Tā rīkojās arī viltus skolotāji, kas iefiltrējās Korintā (2. Kor. 10:12; 11:19–20).</a:t>
            </a:r>
          </a:p>
        </p:txBody>
      </p:sp>
      <p:pic>
        <p:nvPicPr>
          <p:cNvPr id="10" name="Imagen 9">
            <a:extLst>
              <a:ext uri="{FF2B5EF4-FFF2-40B4-BE49-F238E27FC236}">
                <a16:creationId xmlns:a16="http://schemas.microsoft.com/office/drawing/2014/main" id="{EDCE89EE-A381-7ED9-5FD8-45665B0A86D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0694" y="3070506"/>
            <a:ext cx="3704719" cy="1931225"/>
          </a:xfrm>
          <a:prstGeom prst="rect">
            <a:avLst/>
          </a:prstGeom>
          <a:ln>
            <a:noFill/>
          </a:ln>
          <a:effectLst/>
          <a:scene3d>
            <a:camera prst="perspectiveContrastingLeftFacing">
              <a:rot lat="300000" lon="19800000" rev="0"/>
            </a:camera>
            <a:lightRig rig="threePt" dir="t">
              <a:rot lat="0" lon="0" rev="2700000"/>
            </a:lightRig>
          </a:scene3d>
          <a:sp3d>
            <a:bevelT w="63500" h="50800"/>
          </a:sp3d>
        </p:spPr>
      </p:pic>
      <p:sp>
        <p:nvSpPr>
          <p:cNvPr id="12" name="CuadroTexto 11">
            <a:extLst>
              <a:ext uri="{FF2B5EF4-FFF2-40B4-BE49-F238E27FC236}">
                <a16:creationId xmlns:a16="http://schemas.microsoft.com/office/drawing/2014/main" id="{5E8DC957-78B4-BF64-E6B3-6FF718656D8B}"/>
              </a:ext>
            </a:extLst>
          </p:cNvPr>
          <p:cNvSpPr txBox="1"/>
          <p:nvPr/>
        </p:nvSpPr>
        <p:spPr>
          <a:xfrm>
            <a:off x="3516549" y="3173938"/>
            <a:ext cx="4357180"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Bet Pāvils neprasīja samaksu par zināšanu dalīšanos, viņš nesniedza ieteikuma vēstules un nelielījās ar sevi. Un par to viņu noniecināja! Kā gan viņš varēja sevi aizstāvēt?</a:t>
            </a:r>
          </a:p>
        </p:txBody>
      </p:sp>
      <p:pic>
        <p:nvPicPr>
          <p:cNvPr id="14" name="Imagen 13">
            <a:extLst>
              <a:ext uri="{FF2B5EF4-FFF2-40B4-BE49-F238E27FC236}">
                <a16:creationId xmlns:a16="http://schemas.microsoft.com/office/drawing/2014/main" id="{9C3D933A-8661-E7E4-A8FB-A1D0EDCE9125}"/>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t="20116" b="10716"/>
          <a:stretch>
            <a:fillRect/>
          </a:stretch>
        </p:blipFill>
        <p:spPr>
          <a:xfrm>
            <a:off x="9983718" y="5496127"/>
            <a:ext cx="1998326" cy="1263405"/>
          </a:xfrm>
          <a:prstGeom prst="round2DiagRect">
            <a:avLst>
              <a:gd name="adj1" fmla="val 16667"/>
              <a:gd name="adj2" fmla="val 0"/>
            </a:avLst>
          </a:prstGeom>
          <a:ln w="38100" cap="sq">
            <a:solidFill>
              <a:srgbClr val="CC99FF"/>
            </a:solidFill>
            <a:miter lim="800000"/>
          </a:ln>
          <a:effectLst>
            <a:outerShdw blurRad="50800" dist="38100" dir="2700000" algn="tl" rotWithShape="0">
              <a:prstClr val="black">
                <a:alpha val="40000"/>
              </a:prstClr>
            </a:outerShdw>
          </a:effectLst>
        </p:spPr>
      </p:pic>
      <p:sp>
        <p:nvSpPr>
          <p:cNvPr id="18" name="CuadroTexto 17">
            <a:extLst>
              <a:ext uri="{FF2B5EF4-FFF2-40B4-BE49-F238E27FC236}">
                <a16:creationId xmlns:a16="http://schemas.microsoft.com/office/drawing/2014/main" id="{609FCF71-B2EB-63FB-598C-945EE06B6695}"/>
              </a:ext>
            </a:extLst>
          </p:cNvPr>
          <p:cNvSpPr txBox="1"/>
          <p:nvPr/>
        </p:nvSpPr>
        <p:spPr>
          <a:xfrm>
            <a:off x="60694" y="5112930"/>
            <a:ext cx="7645129"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Šķiet, ka viņam bija jātiek uzslavētam korintiešu priekšā, lai viņi viņu pieņemtu. Taču ne jau viņam bija jāslavē sevi (Sal. pam. 27:2). Pāvils ļāva Dievam būt tam, kas viņu slavē (2. Kor. 10:18).</a:t>
            </a:r>
          </a:p>
        </p:txBody>
      </p:sp>
      <p:grpSp>
        <p:nvGrpSpPr>
          <p:cNvPr id="24" name="Grupo 23">
            <a:extLst>
              <a:ext uri="{FF2B5EF4-FFF2-40B4-BE49-F238E27FC236}">
                <a16:creationId xmlns:a16="http://schemas.microsoft.com/office/drawing/2014/main" id="{4E922FCF-0527-9F2A-9081-3F084BBE24E6}"/>
              </a:ext>
            </a:extLst>
          </p:cNvPr>
          <p:cNvGrpSpPr/>
          <p:nvPr/>
        </p:nvGrpSpPr>
        <p:grpSpPr>
          <a:xfrm>
            <a:off x="7873729" y="1133475"/>
            <a:ext cx="4108315" cy="2310927"/>
            <a:chOff x="7873729" y="1133475"/>
            <a:chExt cx="4108315" cy="2310927"/>
          </a:xfrm>
        </p:grpSpPr>
        <p:pic>
          <p:nvPicPr>
            <p:cNvPr id="16" name="Imagen 15">
              <a:extLst>
                <a:ext uri="{FF2B5EF4-FFF2-40B4-BE49-F238E27FC236}">
                  <a16:creationId xmlns:a16="http://schemas.microsoft.com/office/drawing/2014/main" id="{49FF073A-150B-A508-59F5-CC0F232B077D}"/>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873729" y="1133475"/>
              <a:ext cx="4108315" cy="2310927"/>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1" name="Elipse 20">
              <a:extLst>
                <a:ext uri="{FF2B5EF4-FFF2-40B4-BE49-F238E27FC236}">
                  <a16:creationId xmlns:a16="http://schemas.microsoft.com/office/drawing/2014/main" id="{678C3136-3ADA-1242-E24F-AF361699D003}"/>
                </a:ext>
              </a:extLst>
            </p:cNvPr>
            <p:cNvSpPr/>
            <p:nvPr/>
          </p:nvSpPr>
          <p:spPr>
            <a:xfrm>
              <a:off x="7937769" y="1201991"/>
              <a:ext cx="1468877" cy="931609"/>
            </a:xfrm>
            <a:prstGeom prst="ellipse">
              <a:avLst/>
            </a:prstGeom>
            <a:solidFill>
              <a:srgbClr val="FBE6E5"/>
            </a:solidFill>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 sz="1600" b="1" i="0" u="none" strike="noStrike" kern="1200" cap="none" spc="0" normalizeH="0" baseline="0" noProof="0" dirty="0">
                  <a:ln>
                    <a:noFill/>
                  </a:ln>
                  <a:solidFill>
                    <a:prstClr val="black"/>
                  </a:solidFill>
                  <a:effectLst/>
                  <a:uLnTx/>
                  <a:uFillTx/>
                  <a:latin typeface="Aptos" panose="02110004020202020204"/>
                  <a:ea typeface="+mn-ea"/>
                  <a:cs typeface="+mn-cs"/>
                </a:rPr>
                <a:t>Nevajag sevi slavēt</a:t>
              </a:r>
            </a:p>
          </p:txBody>
        </p:sp>
        <p:sp>
          <p:nvSpPr>
            <p:cNvPr id="23" name="Elipse 22">
              <a:extLst>
                <a:ext uri="{FF2B5EF4-FFF2-40B4-BE49-F238E27FC236}">
                  <a16:creationId xmlns:a16="http://schemas.microsoft.com/office/drawing/2014/main" id="{94C447F6-D4B7-ED4D-EF54-4269091A091E}"/>
                </a:ext>
              </a:extLst>
            </p:cNvPr>
            <p:cNvSpPr/>
            <p:nvPr/>
          </p:nvSpPr>
          <p:spPr>
            <a:xfrm>
              <a:off x="10405352" y="1201991"/>
              <a:ext cx="1468877" cy="931609"/>
            </a:xfrm>
            <a:prstGeom prst="ellipse">
              <a:avLst/>
            </a:prstGeom>
            <a:solidFill>
              <a:schemeClr val="accent3">
                <a:lumMod val="20000"/>
                <a:lumOff val="80000"/>
              </a:schemeClr>
            </a:solidFill>
            <a:ln>
              <a:solidFill>
                <a:schemeClr val="accent3">
                  <a:lumMod val="50000"/>
                </a:schemeClr>
              </a:solidFill>
            </a:ln>
            <a:effectLst>
              <a:outerShdw blurRad="50800" dist="38100" dir="8100000" algn="tr"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 sz="1600" b="1" i="0" u="none" strike="noStrike" kern="1200" cap="none" spc="0" normalizeH="0" baseline="0" noProof="0" dirty="0">
                  <a:ln>
                    <a:noFill/>
                  </a:ln>
                  <a:solidFill>
                    <a:prstClr val="black"/>
                  </a:solidFill>
                  <a:effectLst/>
                  <a:uLnTx/>
                  <a:uFillTx/>
                  <a:latin typeface="Aptos" panose="02110004020202020204"/>
                  <a:ea typeface="+mn-ea"/>
                  <a:cs typeface="+mn-cs"/>
                </a:rPr>
                <a:t>Lai Dievs mūs slavē</a:t>
              </a:r>
            </a:p>
          </p:txBody>
        </p:sp>
      </p:grpSp>
      <p:pic>
        <p:nvPicPr>
          <p:cNvPr id="26" name="Imagen 25">
            <a:extLst>
              <a:ext uri="{FF2B5EF4-FFF2-40B4-BE49-F238E27FC236}">
                <a16:creationId xmlns:a16="http://schemas.microsoft.com/office/drawing/2014/main" id="{45581DF9-411F-DB7D-211F-6C3DBCFF4F15}"/>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l="4026" r="4026"/>
          <a:stretch>
            <a:fillRect/>
          </a:stretch>
        </p:blipFill>
        <p:spPr>
          <a:xfrm>
            <a:off x="7873728" y="3644628"/>
            <a:ext cx="1942085" cy="3114904"/>
          </a:xfrm>
          <a:prstGeom prst="round2DiagRect">
            <a:avLst>
              <a:gd name="adj1" fmla="val 0"/>
              <a:gd name="adj2" fmla="val 20536"/>
            </a:avLst>
          </a:prstGeom>
          <a:ln w="38100" cap="sq">
            <a:solidFill>
              <a:srgbClr val="9AC0DA"/>
            </a:solidFill>
            <a:miter lim="800000"/>
          </a:ln>
          <a:effectLst>
            <a:outerShdw blurRad="50800" dist="38100" dir="2700000" algn="tl" rotWithShape="0">
              <a:prstClr val="black">
                <a:alpha val="40000"/>
              </a:prstClr>
            </a:outerShdw>
          </a:effectLst>
        </p:spPr>
      </p:pic>
      <p:pic>
        <p:nvPicPr>
          <p:cNvPr id="28" name="Imagen 27">
            <a:extLst>
              <a:ext uri="{FF2B5EF4-FFF2-40B4-BE49-F238E27FC236}">
                <a16:creationId xmlns:a16="http://schemas.microsoft.com/office/drawing/2014/main" id="{7DF28573-29D3-2ED3-EDA5-12155417DB1D}"/>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t="8683" b="8683"/>
          <a:stretch>
            <a:fillRect/>
          </a:stretch>
        </p:blipFill>
        <p:spPr>
          <a:xfrm>
            <a:off x="9983718" y="3644628"/>
            <a:ext cx="1998326" cy="1651273"/>
          </a:xfrm>
          <a:prstGeom prst="round2DiagRect">
            <a:avLst>
              <a:gd name="adj1" fmla="val 16667"/>
              <a:gd name="adj2" fmla="val 17673"/>
            </a:avLst>
          </a:prstGeom>
          <a:ln w="38100" cap="sq">
            <a:solidFill>
              <a:schemeClr val="accent3">
                <a:lumMod val="40000"/>
                <a:lumOff val="60000"/>
              </a:schemeClr>
            </a:solidFill>
            <a:miter lim="800000"/>
          </a:ln>
          <a:effectLst>
            <a:outerShdw blurRad="50800" dist="38100" dir="2700000" algn="tl" rotWithShape="0">
              <a:prstClr val="black">
                <a:alpha val="40000"/>
              </a:prstClr>
            </a:outerShdw>
          </a:effectLst>
        </p:spPr>
      </p:pic>
      <p:sp>
        <p:nvSpPr>
          <p:cNvPr id="4" name="CuadroTexto 3">
            <a:extLst>
              <a:ext uri="{FF2B5EF4-FFF2-40B4-BE49-F238E27FC236}">
                <a16:creationId xmlns:a16="http://schemas.microsoft.com/office/drawing/2014/main" id="{21EDBC37-7CF2-78B9-082A-21812858CFBD}"/>
              </a:ext>
            </a:extLst>
          </p:cNvPr>
          <p:cNvSpPr txBox="1"/>
          <p:nvPr/>
        </p:nvSpPr>
        <p:spPr>
          <a:xfrm>
            <a:off x="60692" y="6127829"/>
            <a:ext cx="7645129"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Ja ir kaut kas, ar ko mēs varam lepoties vai par ko sevi slavēt, tā ir Dieva pazīšana un paklausība Viņam (Jer. 9:24; 2. Kor. 10:17).</a:t>
            </a:r>
          </a:p>
        </p:txBody>
      </p:sp>
    </p:spTree>
    <p:extLst>
      <p:ext uri="{BB962C8B-B14F-4D97-AF65-F5344CB8AC3E}">
        <p14:creationId xmlns:p14="http://schemas.microsoft.com/office/powerpoint/2010/main" val="1968175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childTnLst>
                          </p:cTn>
                        </p:par>
                        <p:par>
                          <p:cTn id="17" fill="hold">
                            <p:stCondLst>
                              <p:cond delay="1500"/>
                            </p:stCondLst>
                            <p:childTnLst>
                              <p:par>
                                <p:cTn id="18" presetID="31" presetClass="entr" presetSubtype="0" fill="hold" nodeType="afterEffect">
                                  <p:stCondLst>
                                    <p:cond delay="0"/>
                                  </p:stCondLst>
                                  <p:childTnLst>
                                    <p:set>
                                      <p:cBhvr>
                                        <p:cTn id="19" dur="1" fill="hold">
                                          <p:stCondLst>
                                            <p:cond delay="0"/>
                                          </p:stCondLst>
                                        </p:cTn>
                                        <p:tgtEl>
                                          <p:spTgt spid="24"/>
                                        </p:tgtEl>
                                        <p:attrNameLst>
                                          <p:attrName>style.visibility</p:attrName>
                                        </p:attrNameLst>
                                      </p:cBhvr>
                                      <p:to>
                                        <p:strVal val="visible"/>
                                      </p:to>
                                    </p:set>
                                    <p:anim calcmode="lin" valueType="num">
                                      <p:cBhvr>
                                        <p:cTn id="20" dur="1000" fill="hold"/>
                                        <p:tgtEl>
                                          <p:spTgt spid="24"/>
                                        </p:tgtEl>
                                        <p:attrNameLst>
                                          <p:attrName>ppt_w</p:attrName>
                                        </p:attrNameLst>
                                      </p:cBhvr>
                                      <p:tavLst>
                                        <p:tav tm="0">
                                          <p:val>
                                            <p:fltVal val="0"/>
                                          </p:val>
                                        </p:tav>
                                        <p:tav tm="100000">
                                          <p:val>
                                            <p:strVal val="#ppt_w"/>
                                          </p:val>
                                        </p:tav>
                                      </p:tavLst>
                                    </p:anim>
                                    <p:anim calcmode="lin" valueType="num">
                                      <p:cBhvr>
                                        <p:cTn id="21" dur="1000" fill="hold"/>
                                        <p:tgtEl>
                                          <p:spTgt spid="24"/>
                                        </p:tgtEl>
                                        <p:attrNameLst>
                                          <p:attrName>ppt_h</p:attrName>
                                        </p:attrNameLst>
                                      </p:cBhvr>
                                      <p:tavLst>
                                        <p:tav tm="0">
                                          <p:val>
                                            <p:fltVal val="0"/>
                                          </p:val>
                                        </p:tav>
                                        <p:tav tm="100000">
                                          <p:val>
                                            <p:strVal val="#ppt_h"/>
                                          </p:val>
                                        </p:tav>
                                      </p:tavLst>
                                    </p:anim>
                                    <p:anim calcmode="lin" valueType="num">
                                      <p:cBhvr>
                                        <p:cTn id="22" dur="1000" fill="hold"/>
                                        <p:tgtEl>
                                          <p:spTgt spid="24"/>
                                        </p:tgtEl>
                                        <p:attrNameLst>
                                          <p:attrName>style.rotation</p:attrName>
                                        </p:attrNameLst>
                                      </p:cBhvr>
                                      <p:tavLst>
                                        <p:tav tm="0">
                                          <p:val>
                                            <p:fltVal val="90"/>
                                          </p:val>
                                        </p:tav>
                                        <p:tav tm="100000">
                                          <p:val>
                                            <p:fltVal val="0"/>
                                          </p:val>
                                        </p:tav>
                                      </p:tavLst>
                                    </p:anim>
                                    <p:animEffect transition="in" filter="fade">
                                      <p:cBhvr>
                                        <p:cTn id="23" dur="1000"/>
                                        <p:tgtEl>
                                          <p:spTgt spid="24"/>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6"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1+#ppt_w/2"/>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left)">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ipe(left)">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49" presetClass="entr" presetSubtype="0" decel="100000" fill="hold" nodeType="click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p:cTn id="43" dur="500" fill="hold"/>
                                        <p:tgtEl>
                                          <p:spTgt spid="28"/>
                                        </p:tgtEl>
                                        <p:attrNameLst>
                                          <p:attrName>ppt_w</p:attrName>
                                        </p:attrNameLst>
                                      </p:cBhvr>
                                      <p:tavLst>
                                        <p:tav tm="0">
                                          <p:val>
                                            <p:fltVal val="0"/>
                                          </p:val>
                                        </p:tav>
                                        <p:tav tm="100000">
                                          <p:val>
                                            <p:strVal val="#ppt_w"/>
                                          </p:val>
                                        </p:tav>
                                      </p:tavLst>
                                    </p:anim>
                                    <p:anim calcmode="lin" valueType="num">
                                      <p:cBhvr>
                                        <p:cTn id="44" dur="500" fill="hold"/>
                                        <p:tgtEl>
                                          <p:spTgt spid="28"/>
                                        </p:tgtEl>
                                        <p:attrNameLst>
                                          <p:attrName>ppt_h</p:attrName>
                                        </p:attrNameLst>
                                      </p:cBhvr>
                                      <p:tavLst>
                                        <p:tav tm="0">
                                          <p:val>
                                            <p:fltVal val="0"/>
                                          </p:val>
                                        </p:tav>
                                        <p:tav tm="100000">
                                          <p:val>
                                            <p:strVal val="#ppt_h"/>
                                          </p:val>
                                        </p:tav>
                                      </p:tavLst>
                                    </p:anim>
                                    <p:anim calcmode="lin" valueType="num">
                                      <p:cBhvr>
                                        <p:cTn id="45" dur="500" fill="hold"/>
                                        <p:tgtEl>
                                          <p:spTgt spid="28"/>
                                        </p:tgtEl>
                                        <p:attrNameLst>
                                          <p:attrName>style.rotation</p:attrName>
                                        </p:attrNameLst>
                                      </p:cBhvr>
                                      <p:tavLst>
                                        <p:tav tm="0">
                                          <p:val>
                                            <p:fltVal val="360"/>
                                          </p:val>
                                        </p:tav>
                                        <p:tav tm="100000">
                                          <p:val>
                                            <p:fltVal val="0"/>
                                          </p:val>
                                        </p:tav>
                                      </p:tavLst>
                                    </p:anim>
                                    <p:animEffect transition="in" filter="fade">
                                      <p:cBhvr>
                                        <p:cTn id="46" dur="500"/>
                                        <p:tgtEl>
                                          <p:spTgt spid="28"/>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wipe(left)">
                                      <p:cBhvr>
                                        <p:cTn id="50" dur="500"/>
                                        <p:tgtEl>
                                          <p:spTgt spid="18"/>
                                        </p:tgtEl>
                                      </p:cBhvr>
                                    </p:animEffect>
                                  </p:childTnLst>
                                </p:cTn>
                              </p:par>
                            </p:childTnLst>
                          </p:cTn>
                        </p:par>
                      </p:childTnLst>
                    </p:cTn>
                  </p:par>
                  <p:par>
                    <p:cTn id="51" fill="hold">
                      <p:stCondLst>
                        <p:cond delay="indefinite"/>
                      </p:stCondLst>
                      <p:childTnLst>
                        <p:par>
                          <p:cTn id="52" fill="hold">
                            <p:stCondLst>
                              <p:cond delay="0"/>
                            </p:stCondLst>
                            <p:childTnLst>
                              <p:par>
                                <p:cTn id="53" presetID="18" presetClass="entr" presetSubtype="6" fill="hold" nodeType="click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strips(downRight)">
                                      <p:cBhvr>
                                        <p:cTn id="55" dur="500"/>
                                        <p:tgtEl>
                                          <p:spTgt spid="26"/>
                                        </p:tgtEl>
                                      </p:cBhvr>
                                    </p:animEffect>
                                  </p:childTnLst>
                                </p:cTn>
                              </p:par>
                            </p:childTnLst>
                          </p:cTn>
                        </p:par>
                        <p:par>
                          <p:cTn id="56" fill="hold">
                            <p:stCondLst>
                              <p:cond delay="500"/>
                            </p:stCondLst>
                            <p:childTnLst>
                              <p:par>
                                <p:cTn id="57" presetID="18" presetClass="entr" presetSubtype="3" fill="hold" nodeType="after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strips(upRight)">
                                      <p:cBhvr>
                                        <p:cTn id="59" dur="500"/>
                                        <p:tgtEl>
                                          <p:spTgt spid="14"/>
                                        </p:tgtEl>
                                      </p:cBhvr>
                                    </p:animEffect>
                                  </p:childTnLst>
                                </p:cTn>
                              </p:par>
                            </p:childTnLst>
                          </p:cTn>
                        </p:par>
                        <p:par>
                          <p:cTn id="60" fill="hold">
                            <p:stCondLst>
                              <p:cond delay="1000"/>
                            </p:stCondLst>
                            <p:childTnLst>
                              <p:par>
                                <p:cTn id="61" presetID="22" presetClass="entr" presetSubtype="8" fill="hold" grpId="0" nodeType="afterEffect">
                                  <p:stCondLst>
                                    <p:cond delay="0"/>
                                  </p:stCondLst>
                                  <p:childTnLst>
                                    <p:set>
                                      <p:cBhvr>
                                        <p:cTn id="62" dur="1" fill="hold">
                                          <p:stCondLst>
                                            <p:cond delay="0"/>
                                          </p:stCondLst>
                                        </p:cTn>
                                        <p:tgtEl>
                                          <p:spTgt spid="4"/>
                                        </p:tgtEl>
                                        <p:attrNameLst>
                                          <p:attrName>style.visibility</p:attrName>
                                        </p:attrNameLst>
                                      </p:cBhvr>
                                      <p:to>
                                        <p:strVal val="visible"/>
                                      </p:to>
                                    </p:set>
                                    <p:animEffect transition="in" filter="wipe(left)">
                                      <p:cBhvr>
                                        <p:cTn id="6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2" grpId="0"/>
      <p:bldP spid="18"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E57A534-6C27-F88E-FA7B-C6B43DBFA306}"/>
              </a:ext>
            </a:extLst>
          </p:cNvPr>
          <p:cNvSpPr txBox="1"/>
          <p:nvPr/>
        </p:nvSpPr>
        <p:spPr>
          <a:xfrm>
            <a:off x="4109884" y="2367171"/>
            <a:ext cx="8082116" cy="2123658"/>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defPPr>
              <a:defRPr lang="es-ES"/>
            </a:defPPr>
            <a:lvl1pPr algn="ctr">
              <a:defRPr sz="8800" b="1">
                <a:ln/>
                <a:solidFill>
                  <a:srgbClr val="9722AA"/>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6600" b="1" i="0" u="none" strike="noStrike" kern="1200" cap="none" spc="0" normalizeH="0" baseline="0" noProof="0" dirty="0">
                <a:ln/>
                <a:solidFill>
                  <a:srgbClr val="F4642A">
                    <a:lumMod val="75000"/>
                  </a:srgbClr>
                </a:solidFill>
                <a:effectLst/>
                <a:uLnTx/>
                <a:uFillTx/>
                <a:latin typeface="Aptos" panose="02110004020202020204"/>
                <a:ea typeface="+mn-ea"/>
                <a:cs typeface="+mn-cs"/>
              </a:rPr>
              <a:t>K</a:t>
            </a:r>
            <a:r>
              <a:rPr kumimoji="0" lang="lv-LV" sz="6600" b="1" i="0" u="none" strike="noStrike" kern="1200" cap="none" spc="0" normalizeH="0" baseline="0" noProof="0" dirty="0">
                <a:ln/>
                <a:solidFill>
                  <a:srgbClr val="F4642A">
                    <a:lumMod val="75000"/>
                  </a:srgbClr>
                </a:solidFill>
                <a:effectLst/>
                <a:uLnTx/>
                <a:uFillTx/>
                <a:latin typeface="Aptos" panose="02110004020202020204"/>
                <a:ea typeface="+mn-ea"/>
                <a:cs typeface="+mn-cs"/>
              </a:rPr>
              <a:t>O DARĪT </a:t>
            </a:r>
            <a:r>
              <a:rPr kumimoji="0" lang="lv" sz="6600" b="1" i="0" u="none" strike="noStrike" kern="1200" cap="none" spc="0" normalizeH="0" baseline="0" noProof="0" dirty="0">
                <a:ln/>
                <a:solidFill>
                  <a:srgbClr val="F4642A">
                    <a:lumMod val="75000"/>
                  </a:srgbClr>
                </a:solidFill>
                <a:effectLst/>
                <a:uLnTx/>
                <a:uFillTx/>
                <a:latin typeface="Aptos" panose="02110004020202020204"/>
                <a:ea typeface="+mn-ea"/>
                <a:cs typeface="+mn-cs"/>
              </a:rPr>
              <a:t>AR VILTUS SKOLOTĀJIEM</a:t>
            </a:r>
          </a:p>
        </p:txBody>
      </p:sp>
      <p:pic>
        <p:nvPicPr>
          <p:cNvPr id="4" name="Imagen 3">
            <a:extLst>
              <a:ext uri="{FF2B5EF4-FFF2-40B4-BE49-F238E27FC236}">
                <a16:creationId xmlns:a16="http://schemas.microsoft.com/office/drawing/2014/main" id="{0086E5B0-024E-F501-595C-ADDFB7194CE6}"/>
              </a:ext>
            </a:extLst>
          </p:cNvPr>
          <p:cNvPicPr>
            <a:picLocks noChangeAspect="1"/>
          </p:cNvPicPr>
          <p:nvPr/>
        </p:nvPicPr>
        <p:blipFill rotWithShape="1">
          <a:blip r:embed="rId4"/>
          <a:srcRect l="19108" r="19108"/>
          <a:stretch>
            <a:fillRect/>
          </a:stretch>
        </p:blipFill>
        <p:spPr>
          <a:xfrm>
            <a:off x="245347" y="301532"/>
            <a:ext cx="3864537" cy="6254937"/>
          </a:xfrm>
          <a:prstGeom prst="rect">
            <a:avLst/>
          </a:prstGeom>
          <a:solidFill>
            <a:srgbClr val="FFFFFF">
              <a:shade val="85000"/>
            </a:srgbClr>
          </a:solidFill>
          <a:ln w="88900" cap="sq">
            <a:solidFill>
              <a:schemeClr val="accent4">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68948898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6">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sp>
        <p:nvSpPr>
          <p:cNvPr id="21" name="Rectángulo 20">
            <a:extLst>
              <a:ext uri="{FF2B5EF4-FFF2-40B4-BE49-F238E27FC236}">
                <a16:creationId xmlns:a16="http://schemas.microsoft.com/office/drawing/2014/main" id="{9D7C23F0-3FA0-DEFE-60F7-45A3A86B4FA0}"/>
              </a:ext>
            </a:extLst>
          </p:cNvPr>
          <p:cNvSpPr>
            <a:spLocks noGrp="1" noRot="1" noMove="1" noResize="1" noEditPoints="1" noAdjustHandles="1" noChangeArrowheads="1" noChangeShapeType="1"/>
          </p:cNvSpPr>
          <p:nvPr/>
        </p:nvSpPr>
        <p:spPr>
          <a:xfrm>
            <a:off x="0" y="0"/>
            <a:ext cx="12192000" cy="1362872"/>
          </a:xfrm>
          <a:prstGeom prst="rect">
            <a:avLst/>
          </a:prstGeom>
          <a:blipFill dpi="0" rotWithShape="1">
            <a:blip r:embed="rId4"/>
            <a:srcRect/>
            <a:stretch>
              <a:fillRect l="-77000"/>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FCB7D143-710D-7F03-3632-65F340CAE0D9}"/>
              </a:ext>
            </a:extLst>
          </p:cNvPr>
          <p:cNvSpPr txBox="1"/>
          <p:nvPr/>
        </p:nvSpPr>
        <p:spPr>
          <a:xfrm>
            <a:off x="0" y="29184"/>
            <a:ext cx="12192000"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 sz="4000" b="1" i="0" u="none" strike="noStrike" kern="1200" cap="none" spc="50" normalizeH="0" baseline="0" noProof="0" dirty="0">
                <a:ln w="9525" cmpd="sng">
                  <a:solidFill>
                    <a:srgbClr val="2DCADB"/>
                  </a:solidFill>
                  <a:prstDash val="solid"/>
                </a:ln>
                <a:solidFill>
                  <a:srgbClr val="70AD47">
                    <a:tint val="1000"/>
                  </a:srgbClr>
                </a:solidFill>
                <a:effectLst>
                  <a:glow rad="38100">
                    <a:srgbClr val="2DCADB">
                      <a:alpha val="40000"/>
                    </a:srgbClr>
                  </a:glow>
                </a:effectLst>
                <a:uLnTx/>
                <a:uFillTx/>
                <a:latin typeface="Aptos" panose="02110004020202020204"/>
                <a:ea typeface="+mn-ea"/>
                <a:cs typeface="+mn-cs"/>
              </a:rPr>
              <a:t>MALDINĀTĀJI, KAS MASKĒJAS PAR APUSTUĻIEM</a:t>
            </a:r>
          </a:p>
        </p:txBody>
      </p:sp>
      <p:sp>
        <p:nvSpPr>
          <p:cNvPr id="5" name="CuadroTexto 4">
            <a:extLst>
              <a:ext uri="{FF2B5EF4-FFF2-40B4-BE49-F238E27FC236}">
                <a16:creationId xmlns:a16="http://schemas.microsoft.com/office/drawing/2014/main" id="{F4F4CC91-00C1-F090-2380-0F02C38D0A64}"/>
              </a:ext>
            </a:extLst>
          </p:cNvPr>
          <p:cNvSpPr txBox="1"/>
          <p:nvPr/>
        </p:nvSpPr>
        <p:spPr>
          <a:xfrm>
            <a:off x="170283" y="704541"/>
            <a:ext cx="11925299" cy="400110"/>
          </a:xfrm>
          <a:prstGeom prst="rect">
            <a:avLst/>
          </a:prstGeom>
          <a:noFill/>
        </p:spPr>
        <p:txBody>
          <a:bodyPr wrap="square">
            <a:spAutoFit/>
          </a:bodyPr>
          <a:lstStyle/>
          <a:p>
            <a:pPr lvl="0" algn="ctr">
              <a:defRPr/>
            </a:pPr>
            <a:r>
              <a:rPr kumimoji="0" lang="lv" sz="2000" b="1" i="0" u="none" strike="noStrike" kern="1200" cap="none" spc="0" normalizeH="0" baseline="0" noProof="0" dirty="0">
                <a:ln>
                  <a:noFill/>
                </a:ln>
                <a:solidFill>
                  <a:srgbClr val="2DCADB">
                    <a:lumMod val="60000"/>
                    <a:lumOff val="40000"/>
                  </a:srgbClr>
                </a:solidFill>
                <a:effectLst/>
                <a:uLnTx/>
                <a:uFillTx/>
                <a:latin typeface="Comic Sans MS" panose="030F0702030302020204" pitchFamily="66" charset="0"/>
                <a:ea typeface="+mn-ea"/>
                <a:cs typeface="+mn-cs"/>
              </a:rPr>
              <a:t>“</a:t>
            </a:r>
            <a:r>
              <a:rPr lang="lv-LV" sz="2000" b="1" dirty="0">
                <a:solidFill>
                  <a:srgbClr val="2DCADB">
                    <a:lumMod val="60000"/>
                    <a:lumOff val="40000"/>
                  </a:srgbClr>
                </a:solidFill>
                <a:latin typeface="Comic Sans MS" panose="030F0702030302020204" pitchFamily="66" charset="0"/>
              </a:rPr>
              <a:t>Jo tie tādi viltus apustuļi un viltīgi strādnieki </a:t>
            </a:r>
            <a:r>
              <a:rPr lang="lv-LV" sz="2000" b="1" dirty="0" err="1">
                <a:solidFill>
                  <a:srgbClr val="2DCADB">
                    <a:lumMod val="60000"/>
                    <a:lumOff val="40000"/>
                  </a:srgbClr>
                </a:solidFill>
                <a:latin typeface="Comic Sans MS" panose="030F0702030302020204" pitchFamily="66" charset="0"/>
              </a:rPr>
              <a:t>izliekās</a:t>
            </a:r>
            <a:r>
              <a:rPr lang="lv-LV" sz="2000" b="1" dirty="0">
                <a:solidFill>
                  <a:srgbClr val="2DCADB">
                    <a:lumMod val="60000"/>
                    <a:lumOff val="40000"/>
                  </a:srgbClr>
                </a:solidFill>
                <a:latin typeface="Comic Sans MS" panose="030F0702030302020204" pitchFamily="66" charset="0"/>
              </a:rPr>
              <a:t> kā Kristus apustuļi.</a:t>
            </a:r>
            <a:r>
              <a:rPr kumimoji="0" lang="lv" sz="2000" b="1" i="0" u="none" strike="noStrike" kern="1200" cap="none" spc="0" normalizeH="0" baseline="0" noProof="0" dirty="0">
                <a:ln>
                  <a:noFill/>
                </a:ln>
                <a:solidFill>
                  <a:srgbClr val="2DCADB">
                    <a:lumMod val="60000"/>
                    <a:lumOff val="40000"/>
                  </a:srgbClr>
                </a:solidFill>
                <a:effectLst/>
                <a:uLnTx/>
                <a:uFillTx/>
                <a:latin typeface="Comic Sans MS" panose="030F0702030302020204" pitchFamily="66" charset="0"/>
                <a:ea typeface="+mn-ea"/>
                <a:cs typeface="+mn-cs"/>
              </a:rPr>
              <a:t>” </a:t>
            </a:r>
            <a:r>
              <a:rPr kumimoji="0" lang="lv" sz="1600" b="1" i="0" u="none" strike="noStrike" kern="1200" cap="none" spc="0" normalizeH="0" baseline="0" noProof="0" dirty="0">
                <a:ln>
                  <a:noFill/>
                </a:ln>
                <a:solidFill>
                  <a:srgbClr val="2DCADB">
                    <a:lumMod val="60000"/>
                    <a:lumOff val="40000"/>
                  </a:srgbClr>
                </a:solidFill>
                <a:effectLst/>
                <a:uLnTx/>
                <a:uFillTx/>
                <a:latin typeface="Comic Sans MS" panose="030F0702030302020204" pitchFamily="66" charset="0"/>
              </a:rPr>
              <a:t>(2. </a:t>
            </a:r>
            <a:r>
              <a:rPr lang="lv" sz="1600" b="1" noProof="0" dirty="0">
                <a:solidFill>
                  <a:srgbClr val="2DCADB">
                    <a:lumMod val="60000"/>
                    <a:lumOff val="40000"/>
                  </a:srgbClr>
                </a:solidFill>
                <a:latin typeface="Comic Sans MS" panose="030F0702030302020204" pitchFamily="66" charset="0"/>
              </a:rPr>
              <a:t>K</a:t>
            </a:r>
            <a:r>
              <a:rPr kumimoji="0" lang="lv" sz="1600" b="1" i="0" u="none" strike="noStrike" kern="1200" cap="none" spc="0" normalizeH="0" baseline="0" noProof="0" dirty="0">
                <a:ln>
                  <a:noFill/>
                </a:ln>
                <a:solidFill>
                  <a:srgbClr val="2DCADB">
                    <a:lumMod val="60000"/>
                    <a:lumOff val="40000"/>
                  </a:srgbClr>
                </a:solidFill>
                <a:effectLst/>
                <a:uLnTx/>
                <a:uFillTx/>
                <a:latin typeface="Comic Sans MS" panose="030F0702030302020204" pitchFamily="66" charset="0"/>
              </a:rPr>
              <a:t>orintiešiem 11:13)</a:t>
            </a:r>
          </a:p>
        </p:txBody>
      </p:sp>
      <p:sp>
        <p:nvSpPr>
          <p:cNvPr id="6" name="CuadroTexto 5">
            <a:extLst>
              <a:ext uri="{FF2B5EF4-FFF2-40B4-BE49-F238E27FC236}">
                <a16:creationId xmlns:a16="http://schemas.microsoft.com/office/drawing/2014/main" id="{8F3FC727-1A23-9710-3090-B2448E11903A}"/>
              </a:ext>
            </a:extLst>
          </p:cNvPr>
          <p:cNvSpPr txBox="1"/>
          <p:nvPr/>
        </p:nvSpPr>
        <p:spPr>
          <a:xfrm>
            <a:off x="2719427" y="1376733"/>
            <a:ext cx="5675342"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Pāvils vēlas vest pie Kristus tīru draudzi (2. Kor. 11:2). Taču draudzei draudēja briesmas tikt pieviltai, tāpat kā Ievai, un pārstāt būt Jēzus līgava (2. Kor. 11:3).</a:t>
            </a:r>
          </a:p>
        </p:txBody>
      </p:sp>
      <p:pic>
        <p:nvPicPr>
          <p:cNvPr id="4" name="Imagen 3">
            <a:extLst>
              <a:ext uri="{FF2B5EF4-FFF2-40B4-BE49-F238E27FC236}">
                <a16:creationId xmlns:a16="http://schemas.microsoft.com/office/drawing/2014/main" id="{01A5F8C5-A1F4-D5A3-965A-BCDC7780A6F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14848" y="1491168"/>
            <a:ext cx="2552894" cy="1926274"/>
          </a:xfrm>
          <a:prstGeom prst="rect">
            <a:avLst/>
          </a:prstGeom>
          <a:solidFill>
            <a:srgbClr val="FFFFFF">
              <a:shade val="85000"/>
            </a:srgbClr>
          </a:solidFill>
          <a:ln w="88900" cap="sq">
            <a:solidFill>
              <a:srgbClr val="FED254"/>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C8FE59E1-064C-94C0-D9E2-AB4B01985D24}"/>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517598" y="1491169"/>
            <a:ext cx="3548800" cy="1996200"/>
          </a:xfrm>
          <a:prstGeom prst="rect">
            <a:avLst/>
          </a:prstGeom>
          <a:ln w="88900" cap="sq" cmpd="thickThin">
            <a:solidFill>
              <a:schemeClr val="accent6">
                <a:lumMod val="75000"/>
              </a:schemeClr>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82365DF3-DEAB-74F2-D5CA-821E48AE711C}"/>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a:ext>
            </a:extLst>
          </a:blip>
          <a:srcRect l="7330" r="7330"/>
          <a:stretch>
            <a:fillRect/>
          </a:stretch>
        </p:blipFill>
        <p:spPr>
          <a:xfrm>
            <a:off x="9657184" y="3680924"/>
            <a:ext cx="2438398" cy="2142966"/>
          </a:xfrm>
          <a:prstGeom prst="snip2DiagRect">
            <a:avLst>
              <a:gd name="adj1" fmla="val 20083"/>
              <a:gd name="adj2" fmla="val 20132"/>
            </a:avLst>
          </a:prstGeom>
          <a:solidFill>
            <a:srgbClr val="FFFFFF">
              <a:shade val="85000"/>
            </a:srgbClr>
          </a:solidFill>
          <a:ln w="57150" cap="sq">
            <a:solidFill>
              <a:schemeClr val="accent4">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2" name="Imagen 11">
            <a:extLst>
              <a:ext uri="{FF2B5EF4-FFF2-40B4-BE49-F238E27FC236}">
                <a16:creationId xmlns:a16="http://schemas.microsoft.com/office/drawing/2014/main" id="{266EA6E7-3CB4-F129-1E03-63EBC113DEFD}"/>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l="5839" r="5839"/>
          <a:stretch>
            <a:fillRect/>
          </a:stretch>
        </p:blipFill>
        <p:spPr>
          <a:xfrm>
            <a:off x="95392" y="3609408"/>
            <a:ext cx="2552894" cy="2167829"/>
          </a:xfrm>
          <a:prstGeom prst="snip2DiagRect">
            <a:avLst>
              <a:gd name="adj1" fmla="val 29616"/>
              <a:gd name="adj2" fmla="val 31026"/>
            </a:avLst>
          </a:prstGeom>
          <a:solidFill>
            <a:srgbClr val="FFFFFF">
              <a:shade val="85000"/>
            </a:srgbClr>
          </a:solidFill>
          <a:ln w="57150" cap="sq">
            <a:solidFill>
              <a:schemeClr val="accent1">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4" name="CuadroTexto 13">
            <a:extLst>
              <a:ext uri="{FF2B5EF4-FFF2-40B4-BE49-F238E27FC236}">
                <a16:creationId xmlns:a16="http://schemas.microsoft.com/office/drawing/2014/main" id="{8FC9A3B4-D0A8-9C3B-AB18-CFC24D8A02C3}"/>
              </a:ext>
            </a:extLst>
          </p:cNvPr>
          <p:cNvSpPr txBox="1"/>
          <p:nvPr/>
        </p:nvSpPr>
        <p:spPr>
          <a:xfrm>
            <a:off x="2681820" y="2813018"/>
            <a:ext cx="5782787"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Kādas bija īstās briesmas? Ebreji, kas sevi dēvēja par Jēzus “lielajiem apustuļiem”, bija ieradušies Korintā, mācot “citu Jēzu”, “citu garu” un “citu evaņģēliju” (2. Kor. 11:4–5; Gal. 1:8).</a:t>
            </a:r>
          </a:p>
        </p:txBody>
      </p:sp>
      <p:sp>
        <p:nvSpPr>
          <p:cNvPr id="18" name="CuadroTexto 17">
            <a:extLst>
              <a:ext uri="{FF2B5EF4-FFF2-40B4-BE49-F238E27FC236}">
                <a16:creationId xmlns:a16="http://schemas.microsoft.com/office/drawing/2014/main" id="{B1848179-43F7-0D4C-6263-AB4F7B7F4E37}"/>
              </a:ext>
            </a:extLst>
          </p:cNvPr>
          <p:cNvSpPr txBox="1"/>
          <p:nvPr/>
        </p:nvSpPr>
        <p:spPr>
          <a:xfrm>
            <a:off x="2719427" y="4254428"/>
            <a:ext cx="6953636"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Tas, ka kāds sludina par Jēzu, nenozīmē, ka viņš mums rāda īsto Jēzu, kā tas atklāts Bībelē. Viņu vārdi var būt brīnišķīgi, bet arī pats Sātans prot runāt brīnumus un pasniegt sevi kā “gaismas eņģeli” (2. Korintiešiem 11:14).</a:t>
            </a:r>
          </a:p>
        </p:txBody>
      </p:sp>
      <p:sp>
        <p:nvSpPr>
          <p:cNvPr id="20" name="CuadroTexto 19">
            <a:extLst>
              <a:ext uri="{FF2B5EF4-FFF2-40B4-BE49-F238E27FC236}">
                <a16:creationId xmlns:a16="http://schemas.microsoft.com/office/drawing/2014/main" id="{786C86B3-3B29-A79B-5E98-FBC687208A44}"/>
              </a:ext>
            </a:extLst>
          </p:cNvPr>
          <p:cNvSpPr txBox="1"/>
          <p:nvPr/>
        </p:nvSpPr>
        <p:spPr>
          <a:xfrm>
            <a:off x="96418" y="5847165"/>
            <a:ext cx="12095582"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Ar savu rīcību un vārdiem patiesie skolotāji māca “Kristus patiesību” (2. Kor. 11:9–10). Bet viltus skolotāji, kas tikai izliekas dievbijīgi, ir maldinātāja kalpi, kas maskējas par apustuļiem (2. Kor. 11:13–15).</a:t>
            </a:r>
          </a:p>
        </p:txBody>
      </p:sp>
    </p:spTree>
    <p:extLst>
      <p:ext uri="{BB962C8B-B14F-4D97-AF65-F5344CB8AC3E}">
        <p14:creationId xmlns:p14="http://schemas.microsoft.com/office/powerpoint/2010/main" val="1090426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1+#ppt_w/2"/>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par>
                                <p:cTn id="25" presetID="2" presetClass="entr" presetSubtype="6"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1+#ppt_w/2"/>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500" fill="hold"/>
                                        <p:tgtEl>
                                          <p:spTgt spid="8"/>
                                        </p:tgtEl>
                                        <p:attrNameLst>
                                          <p:attrName>ppt_w</p:attrName>
                                        </p:attrNameLst>
                                      </p:cBhvr>
                                      <p:tavLst>
                                        <p:tav tm="0">
                                          <p:val>
                                            <p:fltVal val="0"/>
                                          </p:val>
                                        </p:tav>
                                        <p:tav tm="100000">
                                          <p:val>
                                            <p:strVal val="#ppt_w"/>
                                          </p:val>
                                        </p:tav>
                                      </p:tavLst>
                                    </p:anim>
                                    <p:anim calcmode="lin" valueType="num">
                                      <p:cBhvr>
                                        <p:cTn id="34" dur="500" fill="hold"/>
                                        <p:tgtEl>
                                          <p:spTgt spid="8"/>
                                        </p:tgtEl>
                                        <p:attrNameLst>
                                          <p:attrName>ppt_h</p:attrName>
                                        </p:attrNameLst>
                                      </p:cBhvr>
                                      <p:tavLst>
                                        <p:tav tm="0">
                                          <p:val>
                                            <p:fltVal val="0"/>
                                          </p:val>
                                        </p:tav>
                                        <p:tav tm="100000">
                                          <p:val>
                                            <p:strVal val="#ppt_h"/>
                                          </p:val>
                                        </p:tav>
                                      </p:tavLst>
                                    </p:anim>
                                    <p:animEffect transition="in" filter="fade">
                                      <p:cBhvr>
                                        <p:cTn id="35" dur="500"/>
                                        <p:tgtEl>
                                          <p:spTgt spid="8"/>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left)">
                                      <p:cBhvr>
                                        <p:cTn id="39" dur="500"/>
                                        <p:tgtEl>
                                          <p:spTgt spid="14"/>
                                        </p:tgtEl>
                                      </p:cBhvr>
                                    </p:animEffect>
                                  </p:childTnLst>
                                </p:cTn>
                              </p:par>
                            </p:childTnLst>
                          </p:cTn>
                        </p:par>
                      </p:childTnLst>
                    </p:cTn>
                  </p:par>
                  <p:par>
                    <p:cTn id="40" fill="hold">
                      <p:stCondLst>
                        <p:cond delay="indefinite"/>
                      </p:stCondLst>
                      <p:childTnLst>
                        <p:par>
                          <p:cTn id="41" fill="hold">
                            <p:stCondLst>
                              <p:cond delay="0"/>
                            </p:stCondLst>
                            <p:childTnLst>
                              <p:par>
                                <p:cTn id="42" presetID="23" presetClass="entr" presetSubtype="288"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 calcmode="lin" valueType="num">
                                      <p:cBhvr>
                                        <p:cTn id="44" dur="500" fill="hold"/>
                                        <p:tgtEl>
                                          <p:spTgt spid="12"/>
                                        </p:tgtEl>
                                        <p:attrNameLst>
                                          <p:attrName>ppt_w</p:attrName>
                                        </p:attrNameLst>
                                      </p:cBhvr>
                                      <p:tavLst>
                                        <p:tav tm="0">
                                          <p:val>
                                            <p:strVal val="4/3*#ppt_w"/>
                                          </p:val>
                                        </p:tav>
                                        <p:tav tm="100000">
                                          <p:val>
                                            <p:strVal val="#ppt_w"/>
                                          </p:val>
                                        </p:tav>
                                      </p:tavLst>
                                    </p:anim>
                                    <p:anim calcmode="lin" valueType="num">
                                      <p:cBhvr>
                                        <p:cTn id="45" dur="500" fill="hold"/>
                                        <p:tgtEl>
                                          <p:spTgt spid="12"/>
                                        </p:tgtEl>
                                        <p:attrNameLst>
                                          <p:attrName>ppt_h</p:attrName>
                                        </p:attrNameLst>
                                      </p:cBhvr>
                                      <p:tavLst>
                                        <p:tav tm="0">
                                          <p:val>
                                            <p:strVal val="4/3*#ppt_h"/>
                                          </p:val>
                                        </p:tav>
                                        <p:tav tm="100000">
                                          <p:val>
                                            <p:strVal val="#ppt_h"/>
                                          </p:val>
                                        </p:tav>
                                      </p:tavLst>
                                    </p:anim>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ipe(left)">
                                      <p:cBhvr>
                                        <p:cTn id="49" dur="500"/>
                                        <p:tgtEl>
                                          <p:spTgt spid="18"/>
                                        </p:tgtEl>
                                      </p:cBhvr>
                                    </p:animEffect>
                                  </p:childTnLst>
                                </p:cTn>
                              </p:par>
                            </p:childTnLst>
                          </p:cTn>
                        </p:par>
                      </p:childTnLst>
                    </p:cTn>
                  </p:par>
                  <p:par>
                    <p:cTn id="50" fill="hold">
                      <p:stCondLst>
                        <p:cond delay="indefinite"/>
                      </p:stCondLst>
                      <p:childTnLst>
                        <p:par>
                          <p:cTn id="51" fill="hold">
                            <p:stCondLst>
                              <p:cond delay="0"/>
                            </p:stCondLst>
                            <p:childTnLst>
                              <p:par>
                                <p:cTn id="52" presetID="23" presetClass="entr" presetSubtype="288" fill="hold" nodeType="clickEffect">
                                  <p:stCondLst>
                                    <p:cond delay="0"/>
                                  </p:stCondLst>
                                  <p:childTnLst>
                                    <p:set>
                                      <p:cBhvr>
                                        <p:cTn id="53" dur="1" fill="hold">
                                          <p:stCondLst>
                                            <p:cond delay="0"/>
                                          </p:stCondLst>
                                        </p:cTn>
                                        <p:tgtEl>
                                          <p:spTgt spid="10"/>
                                        </p:tgtEl>
                                        <p:attrNameLst>
                                          <p:attrName>style.visibility</p:attrName>
                                        </p:attrNameLst>
                                      </p:cBhvr>
                                      <p:to>
                                        <p:strVal val="visible"/>
                                      </p:to>
                                    </p:set>
                                    <p:anim calcmode="lin" valueType="num">
                                      <p:cBhvr>
                                        <p:cTn id="54" dur="500" fill="hold"/>
                                        <p:tgtEl>
                                          <p:spTgt spid="10"/>
                                        </p:tgtEl>
                                        <p:attrNameLst>
                                          <p:attrName>ppt_w</p:attrName>
                                        </p:attrNameLst>
                                      </p:cBhvr>
                                      <p:tavLst>
                                        <p:tav tm="0">
                                          <p:val>
                                            <p:strVal val="4/3*#ppt_w"/>
                                          </p:val>
                                        </p:tav>
                                        <p:tav tm="100000">
                                          <p:val>
                                            <p:strVal val="#ppt_w"/>
                                          </p:val>
                                        </p:tav>
                                      </p:tavLst>
                                    </p:anim>
                                    <p:anim calcmode="lin" valueType="num">
                                      <p:cBhvr>
                                        <p:cTn id="55" dur="500" fill="hold"/>
                                        <p:tgtEl>
                                          <p:spTgt spid="10"/>
                                        </p:tgtEl>
                                        <p:attrNameLst>
                                          <p:attrName>ppt_h</p:attrName>
                                        </p:attrNameLst>
                                      </p:cBhvr>
                                      <p:tavLst>
                                        <p:tav tm="0">
                                          <p:val>
                                            <p:strVal val="4/3*#ppt_h"/>
                                          </p:val>
                                        </p:tav>
                                        <p:tav tm="100000">
                                          <p:val>
                                            <p:strVal val="#ppt_h"/>
                                          </p:val>
                                        </p:tav>
                                      </p:tavLst>
                                    </p:anim>
                                  </p:childTnLst>
                                </p:cTn>
                              </p:par>
                            </p:childTnLst>
                          </p:cTn>
                        </p:par>
                        <p:par>
                          <p:cTn id="56" fill="hold">
                            <p:stCondLst>
                              <p:cond delay="500"/>
                            </p:stCondLst>
                            <p:childTnLst>
                              <p:par>
                                <p:cTn id="57" presetID="22" presetClass="entr" presetSubtype="8" fill="hold" grpId="0" nodeType="after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wipe(left)">
                                      <p:cBhvr>
                                        <p:cTn id="5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4" grpId="0"/>
      <p:bldP spid="18"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accent1">
                <a:shade val="45000"/>
                <a:satMod val="135000"/>
              </a:schemeClr>
              <a:prstClr val="white"/>
            </a:duotone>
            <a:lum/>
          </a:blip>
          <a:srcRect/>
          <a:stretch>
            <a:fillRect t="-9000" b="-9000"/>
          </a:stretch>
        </a:blipFill>
        <a:effectLst/>
      </p:bgPr>
    </p:bg>
    <p:spTree>
      <p:nvGrpSpPr>
        <p:cNvPr id="1" name="">
          <a:extLst>
            <a:ext uri="{FF2B5EF4-FFF2-40B4-BE49-F238E27FC236}">
              <a16:creationId xmlns:a16="http://schemas.microsoft.com/office/drawing/2014/main" id="{54FA4C89-8AEF-4E42-6050-9C28C25D9172}"/>
            </a:ext>
          </a:extLst>
        </p:cNvPr>
        <p:cNvGrpSpPr/>
        <p:nvPr/>
      </p:nvGrpSpPr>
      <p:grpSpPr>
        <a:xfrm>
          <a:off x="0" y="0"/>
          <a:ext cx="0" cy="0"/>
          <a:chOff x="0" y="0"/>
          <a:chExt cx="0" cy="0"/>
        </a:xfrm>
      </p:grpSpPr>
      <p:sp>
        <p:nvSpPr>
          <p:cNvPr id="11" name="Rectángulo 10">
            <a:extLst>
              <a:ext uri="{FF2B5EF4-FFF2-40B4-BE49-F238E27FC236}">
                <a16:creationId xmlns:a16="http://schemas.microsoft.com/office/drawing/2014/main" id="{B9F579D9-3D7C-6829-7A78-3FB0CEC7216B}"/>
              </a:ext>
            </a:extLst>
          </p:cNvPr>
          <p:cNvSpPr>
            <a:spLocks noGrp="1" noRot="1" noMove="1" noResize="1" noEditPoints="1" noAdjustHandles="1" noChangeArrowheads="1" noChangeShapeType="1"/>
          </p:cNvSpPr>
          <p:nvPr/>
        </p:nvSpPr>
        <p:spPr>
          <a:xfrm>
            <a:off x="0" y="0"/>
            <a:ext cx="12180584" cy="1369387"/>
          </a:xfrm>
          <a:prstGeom prst="rect">
            <a:avLst/>
          </a:prstGeom>
          <a:blipFill dpi="0" rotWithShape="1">
            <a:blip r:embed="rId4">
              <a:duotone>
                <a:prstClr val="black"/>
                <a:schemeClr val="accent1">
                  <a:tint val="45000"/>
                  <a:satMod val="400000"/>
                </a:schemeClr>
              </a:duotone>
              <a:extLst>
                <a:ext uri="{BEBA8EAE-BF5A-486C-A8C5-ECC9F3942E4B}">
                  <a14:imgProps xmlns:a14="http://schemas.microsoft.com/office/drawing/2010/main">
                    <a14:imgLayer r:embed="rId5">
                      <a14:imgEffect>
                        <a14:brightnessContrast bright="20000"/>
                      </a14:imgEffect>
                    </a14:imgLayer>
                  </a14:imgProps>
                </a:ext>
              </a:extLst>
            </a:blip>
            <a:srcRect/>
            <a:stretch>
              <a:fillRect l="-77000"/>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uadroTexto 2">
            <a:extLst>
              <a:ext uri="{FF2B5EF4-FFF2-40B4-BE49-F238E27FC236}">
                <a16:creationId xmlns:a16="http://schemas.microsoft.com/office/drawing/2014/main" id="{1378590A-9F58-E3CE-C8B0-E898C26CEC74}"/>
              </a:ext>
            </a:extLst>
          </p:cNvPr>
          <p:cNvSpPr txBox="1"/>
          <p:nvPr/>
        </p:nvSpPr>
        <p:spPr>
          <a:xfrm>
            <a:off x="0" y="0"/>
            <a:ext cx="12191999" cy="769441"/>
          </a:xfrm>
          <a:prstGeom prst="rect">
            <a:avLst/>
          </a:prstGeom>
          <a:noFill/>
        </p:spPr>
        <p:txBody>
          <a:bodyPr wrap="square">
            <a:spAutoFit/>
            <a:scene3d>
              <a:camera prst="orthographicFront"/>
              <a:lightRig rig="threePt" dir="t"/>
            </a:scene3d>
            <a:sp3d extrusionH="57150" contourW="25400">
              <a:bevelT h="25400" prst="softRound"/>
              <a:contourClr>
                <a:schemeClr val="accent1"/>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 sz="4400" b="1" i="0" u="none" strike="noStrike" kern="1200" cap="none" spc="300" normalizeH="0" baseline="0" noProof="0" dirty="0">
                <a:ln w="22225">
                  <a:noFill/>
                  <a:prstDash val="solid"/>
                </a:ln>
                <a:solidFill>
                  <a:srgbClr val="2DCADB">
                    <a:lumMod val="40000"/>
                    <a:lumOff val="60000"/>
                  </a:srgbClr>
                </a:solidFill>
                <a:effectLst>
                  <a:outerShdw blurRad="38100" dist="38100" dir="2700000" algn="tl">
                    <a:srgbClr val="000000">
                      <a:alpha val="43137"/>
                    </a:srgbClr>
                  </a:outerShdw>
                </a:effectLst>
                <a:uLnTx/>
                <a:uFillTx/>
                <a:latin typeface="Aptos" panose="02110004020202020204"/>
                <a:ea typeface="+mn-ea"/>
                <a:cs typeface="+mn-cs"/>
              </a:rPr>
              <a:t>PĀVILS  UN  VILTUS  SKOLOTĀJI</a:t>
            </a:r>
          </a:p>
        </p:txBody>
      </p:sp>
      <p:sp>
        <p:nvSpPr>
          <p:cNvPr id="5" name="CuadroTexto 4">
            <a:extLst>
              <a:ext uri="{FF2B5EF4-FFF2-40B4-BE49-F238E27FC236}">
                <a16:creationId xmlns:a16="http://schemas.microsoft.com/office/drawing/2014/main" id="{AD72E24C-A5B8-D982-19AB-DB1B1B368CF4}"/>
              </a:ext>
            </a:extLst>
          </p:cNvPr>
          <p:cNvSpPr txBox="1"/>
          <p:nvPr/>
        </p:nvSpPr>
        <p:spPr>
          <a:xfrm>
            <a:off x="1" y="724197"/>
            <a:ext cx="12191998" cy="584775"/>
          </a:xfrm>
          <a:prstGeom prst="rect">
            <a:avLst/>
          </a:prstGeom>
          <a:noFill/>
        </p:spPr>
        <p:txBody>
          <a:bodyPr wrap="square">
            <a:spAutoFit/>
          </a:bodyPr>
          <a:lstStyle/>
          <a:p>
            <a:pPr lvl="0" algn="ctr">
              <a:defRPr/>
            </a:pPr>
            <a:r>
              <a:rPr kumimoji="0" lang="lv" sz="1800" b="1" i="0" u="none" strike="noStrike" kern="1200" cap="none" spc="0" normalizeH="0" baseline="0" noProof="0" dirty="0">
                <a:ln>
                  <a:noFill/>
                </a:ln>
                <a:solidFill>
                  <a:srgbClr val="FBD805">
                    <a:lumMod val="40000"/>
                    <a:lumOff val="60000"/>
                  </a:srgbClr>
                </a:solidFill>
                <a:effectLst>
                  <a:glow rad="127000">
                    <a:srgbClr val="284A2D"/>
                  </a:glow>
                </a:effectLst>
                <a:uLnTx/>
                <a:uFillTx/>
                <a:latin typeface="Comic Sans MS" panose="030F0702030302020204" pitchFamily="66" charset="0"/>
                <a:ea typeface="+mn-ea"/>
                <a:cs typeface="+mn-cs"/>
              </a:rPr>
              <a:t>“</a:t>
            </a:r>
            <a:r>
              <a:rPr lang="de-DE" b="1" dirty="0">
                <a:solidFill>
                  <a:srgbClr val="FBD805">
                    <a:lumMod val="40000"/>
                    <a:lumOff val="60000"/>
                  </a:srgbClr>
                </a:solidFill>
                <a:effectLst>
                  <a:glow rad="127000">
                    <a:srgbClr val="284A2D"/>
                  </a:glow>
                </a:effectLst>
                <a:latin typeface="Comic Sans MS" panose="030F0702030302020204" pitchFamily="66" charset="0"/>
              </a:rPr>
              <a:t>Vai </a:t>
            </a:r>
            <a:r>
              <a:rPr lang="de-DE" b="1" dirty="0" err="1">
                <a:solidFill>
                  <a:srgbClr val="FBD805">
                    <a:lumMod val="40000"/>
                    <a:lumOff val="60000"/>
                  </a:srgbClr>
                </a:solidFill>
                <a:effectLst>
                  <a:glow rad="127000">
                    <a:srgbClr val="284A2D"/>
                  </a:glow>
                </a:effectLst>
                <a:latin typeface="Comic Sans MS" panose="030F0702030302020204" pitchFamily="66" charset="0"/>
              </a:rPr>
              <a:t>tie</a:t>
            </a:r>
            <a:r>
              <a:rPr lang="de-DE" b="1" dirty="0">
                <a:solidFill>
                  <a:srgbClr val="FBD805">
                    <a:lumMod val="40000"/>
                    <a:lumOff val="60000"/>
                  </a:srgbClr>
                </a:solidFill>
                <a:effectLst>
                  <a:glow rad="127000">
                    <a:srgbClr val="284A2D"/>
                  </a:glow>
                </a:effectLst>
                <a:latin typeface="Comic Sans MS" panose="030F0702030302020204" pitchFamily="66" charset="0"/>
              </a:rPr>
              <a:t> </a:t>
            </a:r>
            <a:r>
              <a:rPr lang="de-DE" b="1" dirty="0" err="1">
                <a:solidFill>
                  <a:srgbClr val="FBD805">
                    <a:lumMod val="40000"/>
                    <a:lumOff val="60000"/>
                  </a:srgbClr>
                </a:solidFill>
                <a:effectLst>
                  <a:glow rad="127000">
                    <a:srgbClr val="284A2D"/>
                  </a:glow>
                </a:effectLst>
                <a:latin typeface="Comic Sans MS" panose="030F0702030302020204" pitchFamily="66" charset="0"/>
              </a:rPr>
              <a:t>ir</a:t>
            </a:r>
            <a:r>
              <a:rPr lang="de-DE" b="1" dirty="0">
                <a:solidFill>
                  <a:srgbClr val="FBD805">
                    <a:lumMod val="40000"/>
                    <a:lumOff val="60000"/>
                  </a:srgbClr>
                </a:solidFill>
                <a:effectLst>
                  <a:glow rad="127000">
                    <a:srgbClr val="284A2D"/>
                  </a:glow>
                </a:effectLst>
                <a:latin typeface="Comic Sans MS" panose="030F0702030302020204" pitchFamily="66" charset="0"/>
              </a:rPr>
              <a:t> </a:t>
            </a:r>
            <a:r>
              <a:rPr lang="de-DE" b="1" dirty="0" err="1">
                <a:solidFill>
                  <a:srgbClr val="FBD805">
                    <a:lumMod val="40000"/>
                    <a:lumOff val="60000"/>
                  </a:srgbClr>
                </a:solidFill>
                <a:effectLst>
                  <a:glow rad="127000">
                    <a:srgbClr val="284A2D"/>
                  </a:glow>
                </a:effectLst>
                <a:latin typeface="Comic Sans MS" panose="030F0702030302020204" pitchFamily="66" charset="0"/>
              </a:rPr>
              <a:t>ebreji</a:t>
            </a:r>
            <a:r>
              <a:rPr lang="de-DE" b="1" dirty="0">
                <a:solidFill>
                  <a:srgbClr val="FBD805">
                    <a:lumMod val="40000"/>
                    <a:lumOff val="60000"/>
                  </a:srgbClr>
                </a:solidFill>
                <a:effectLst>
                  <a:glow rad="127000">
                    <a:srgbClr val="284A2D"/>
                  </a:glow>
                </a:effectLst>
                <a:latin typeface="Comic Sans MS" panose="030F0702030302020204" pitchFamily="66" charset="0"/>
              </a:rPr>
              <a:t>? Es </a:t>
            </a:r>
            <a:r>
              <a:rPr lang="de-DE" b="1" dirty="0" err="1">
                <a:solidFill>
                  <a:srgbClr val="FBD805">
                    <a:lumMod val="40000"/>
                    <a:lumOff val="60000"/>
                  </a:srgbClr>
                </a:solidFill>
                <a:effectLst>
                  <a:glow rad="127000">
                    <a:srgbClr val="284A2D"/>
                  </a:glow>
                </a:effectLst>
                <a:latin typeface="Comic Sans MS" panose="030F0702030302020204" pitchFamily="66" charset="0"/>
              </a:rPr>
              <a:t>arīdzan</a:t>
            </a:r>
            <a:r>
              <a:rPr lang="de-DE" b="1" dirty="0">
                <a:solidFill>
                  <a:srgbClr val="FBD805">
                    <a:lumMod val="40000"/>
                    <a:lumOff val="60000"/>
                  </a:srgbClr>
                </a:solidFill>
                <a:effectLst>
                  <a:glow rad="127000">
                    <a:srgbClr val="284A2D"/>
                  </a:glow>
                </a:effectLst>
                <a:latin typeface="Comic Sans MS" panose="030F0702030302020204" pitchFamily="66" charset="0"/>
              </a:rPr>
              <a:t>. Vai </a:t>
            </a:r>
            <a:r>
              <a:rPr lang="de-DE" b="1" dirty="0" err="1">
                <a:solidFill>
                  <a:srgbClr val="FBD805">
                    <a:lumMod val="40000"/>
                    <a:lumOff val="60000"/>
                  </a:srgbClr>
                </a:solidFill>
                <a:effectLst>
                  <a:glow rad="127000">
                    <a:srgbClr val="284A2D"/>
                  </a:glow>
                </a:effectLst>
                <a:latin typeface="Comic Sans MS" panose="030F0702030302020204" pitchFamily="66" charset="0"/>
              </a:rPr>
              <a:t>tie</a:t>
            </a:r>
            <a:r>
              <a:rPr lang="de-DE" b="1" dirty="0">
                <a:solidFill>
                  <a:srgbClr val="FBD805">
                    <a:lumMod val="40000"/>
                    <a:lumOff val="60000"/>
                  </a:srgbClr>
                </a:solidFill>
                <a:effectLst>
                  <a:glow rad="127000">
                    <a:srgbClr val="284A2D"/>
                  </a:glow>
                </a:effectLst>
                <a:latin typeface="Comic Sans MS" panose="030F0702030302020204" pitchFamily="66" charset="0"/>
              </a:rPr>
              <a:t> </a:t>
            </a:r>
            <a:r>
              <a:rPr lang="de-DE" b="1" dirty="0" err="1">
                <a:solidFill>
                  <a:srgbClr val="FBD805">
                    <a:lumMod val="40000"/>
                    <a:lumOff val="60000"/>
                  </a:srgbClr>
                </a:solidFill>
                <a:effectLst>
                  <a:glow rad="127000">
                    <a:srgbClr val="284A2D"/>
                  </a:glow>
                </a:effectLst>
                <a:latin typeface="Comic Sans MS" panose="030F0702030302020204" pitchFamily="66" charset="0"/>
              </a:rPr>
              <a:t>ir</a:t>
            </a:r>
            <a:r>
              <a:rPr lang="de-DE" b="1" dirty="0">
                <a:solidFill>
                  <a:srgbClr val="FBD805">
                    <a:lumMod val="40000"/>
                    <a:lumOff val="60000"/>
                  </a:srgbClr>
                </a:solidFill>
                <a:effectLst>
                  <a:glow rad="127000">
                    <a:srgbClr val="284A2D"/>
                  </a:glow>
                </a:effectLst>
                <a:latin typeface="Comic Sans MS" panose="030F0702030302020204" pitchFamily="66" charset="0"/>
              </a:rPr>
              <a:t> </a:t>
            </a:r>
            <a:r>
              <a:rPr lang="de-DE" b="1" dirty="0" err="1">
                <a:solidFill>
                  <a:srgbClr val="FBD805">
                    <a:lumMod val="40000"/>
                    <a:lumOff val="60000"/>
                  </a:srgbClr>
                </a:solidFill>
                <a:effectLst>
                  <a:glow rad="127000">
                    <a:srgbClr val="284A2D"/>
                  </a:glow>
                </a:effectLst>
                <a:latin typeface="Comic Sans MS" panose="030F0702030302020204" pitchFamily="66" charset="0"/>
              </a:rPr>
              <a:t>israēlieši</a:t>
            </a:r>
            <a:r>
              <a:rPr lang="de-DE" b="1" dirty="0">
                <a:solidFill>
                  <a:srgbClr val="FBD805">
                    <a:lumMod val="40000"/>
                    <a:lumOff val="60000"/>
                  </a:srgbClr>
                </a:solidFill>
                <a:effectLst>
                  <a:glow rad="127000">
                    <a:srgbClr val="284A2D"/>
                  </a:glow>
                </a:effectLst>
                <a:latin typeface="Comic Sans MS" panose="030F0702030302020204" pitchFamily="66" charset="0"/>
              </a:rPr>
              <a:t>? Es </a:t>
            </a:r>
            <a:r>
              <a:rPr lang="de-DE" b="1" dirty="0" err="1">
                <a:solidFill>
                  <a:srgbClr val="FBD805">
                    <a:lumMod val="40000"/>
                    <a:lumOff val="60000"/>
                  </a:srgbClr>
                </a:solidFill>
                <a:effectLst>
                  <a:glow rad="127000">
                    <a:srgbClr val="284A2D"/>
                  </a:glow>
                </a:effectLst>
                <a:latin typeface="Comic Sans MS" panose="030F0702030302020204" pitchFamily="66" charset="0"/>
              </a:rPr>
              <a:t>arīdzan</a:t>
            </a:r>
            <a:r>
              <a:rPr lang="de-DE" b="1" dirty="0">
                <a:solidFill>
                  <a:srgbClr val="FBD805">
                    <a:lumMod val="40000"/>
                    <a:lumOff val="60000"/>
                  </a:srgbClr>
                </a:solidFill>
                <a:effectLst>
                  <a:glow rad="127000">
                    <a:srgbClr val="284A2D"/>
                  </a:glow>
                </a:effectLst>
                <a:latin typeface="Comic Sans MS" panose="030F0702030302020204" pitchFamily="66" charset="0"/>
              </a:rPr>
              <a:t>. Vai </a:t>
            </a:r>
            <a:r>
              <a:rPr lang="de-DE" b="1" dirty="0" err="1">
                <a:solidFill>
                  <a:srgbClr val="FBD805">
                    <a:lumMod val="40000"/>
                    <a:lumOff val="60000"/>
                  </a:srgbClr>
                </a:solidFill>
                <a:effectLst>
                  <a:glow rad="127000">
                    <a:srgbClr val="284A2D"/>
                  </a:glow>
                </a:effectLst>
                <a:latin typeface="Comic Sans MS" panose="030F0702030302020204" pitchFamily="66" charset="0"/>
              </a:rPr>
              <a:t>tie</a:t>
            </a:r>
            <a:r>
              <a:rPr lang="de-DE" b="1" dirty="0">
                <a:solidFill>
                  <a:srgbClr val="FBD805">
                    <a:lumMod val="40000"/>
                    <a:lumOff val="60000"/>
                  </a:srgbClr>
                </a:solidFill>
                <a:effectLst>
                  <a:glow rad="127000">
                    <a:srgbClr val="284A2D"/>
                  </a:glow>
                </a:effectLst>
                <a:latin typeface="Comic Sans MS" panose="030F0702030302020204" pitchFamily="66" charset="0"/>
              </a:rPr>
              <a:t> </a:t>
            </a:r>
            <a:r>
              <a:rPr lang="de-DE" b="1" dirty="0" err="1">
                <a:solidFill>
                  <a:srgbClr val="FBD805">
                    <a:lumMod val="40000"/>
                    <a:lumOff val="60000"/>
                  </a:srgbClr>
                </a:solidFill>
                <a:effectLst>
                  <a:glow rad="127000">
                    <a:srgbClr val="284A2D"/>
                  </a:glow>
                </a:effectLst>
                <a:latin typeface="Comic Sans MS" panose="030F0702030302020204" pitchFamily="66" charset="0"/>
              </a:rPr>
              <a:t>ir</a:t>
            </a:r>
            <a:r>
              <a:rPr lang="de-DE" b="1" dirty="0">
                <a:solidFill>
                  <a:srgbClr val="FBD805">
                    <a:lumMod val="40000"/>
                    <a:lumOff val="60000"/>
                  </a:srgbClr>
                </a:solidFill>
                <a:effectLst>
                  <a:glow rad="127000">
                    <a:srgbClr val="284A2D"/>
                  </a:glow>
                </a:effectLst>
                <a:latin typeface="Comic Sans MS" panose="030F0702030302020204" pitchFamily="66" charset="0"/>
              </a:rPr>
              <a:t> </a:t>
            </a:r>
            <a:r>
              <a:rPr lang="de-DE" b="1" dirty="0" err="1">
                <a:solidFill>
                  <a:srgbClr val="FBD805">
                    <a:lumMod val="40000"/>
                    <a:lumOff val="60000"/>
                  </a:srgbClr>
                </a:solidFill>
                <a:effectLst>
                  <a:glow rad="127000">
                    <a:srgbClr val="284A2D"/>
                  </a:glow>
                </a:effectLst>
                <a:latin typeface="Comic Sans MS" panose="030F0702030302020204" pitchFamily="66" charset="0"/>
              </a:rPr>
              <a:t>Ābrahāma</a:t>
            </a:r>
            <a:r>
              <a:rPr lang="de-DE" b="1" dirty="0">
                <a:solidFill>
                  <a:srgbClr val="FBD805">
                    <a:lumMod val="40000"/>
                    <a:lumOff val="60000"/>
                  </a:srgbClr>
                </a:solidFill>
                <a:effectLst>
                  <a:glow rad="127000">
                    <a:srgbClr val="284A2D"/>
                  </a:glow>
                </a:effectLst>
                <a:latin typeface="Comic Sans MS" panose="030F0702030302020204" pitchFamily="66" charset="0"/>
              </a:rPr>
              <a:t> </a:t>
            </a:r>
            <a:r>
              <a:rPr lang="de-DE" b="1" dirty="0" err="1">
                <a:solidFill>
                  <a:srgbClr val="FBD805">
                    <a:lumMod val="40000"/>
                    <a:lumOff val="60000"/>
                  </a:srgbClr>
                </a:solidFill>
                <a:effectLst>
                  <a:glow rad="127000">
                    <a:srgbClr val="284A2D"/>
                  </a:glow>
                </a:effectLst>
                <a:latin typeface="Comic Sans MS" panose="030F0702030302020204" pitchFamily="66" charset="0"/>
              </a:rPr>
              <a:t>dzimums</a:t>
            </a:r>
            <a:r>
              <a:rPr lang="de-DE" b="1" dirty="0">
                <a:solidFill>
                  <a:srgbClr val="FBD805">
                    <a:lumMod val="40000"/>
                    <a:lumOff val="60000"/>
                  </a:srgbClr>
                </a:solidFill>
                <a:effectLst>
                  <a:glow rad="127000">
                    <a:srgbClr val="284A2D"/>
                  </a:glow>
                </a:effectLst>
                <a:latin typeface="Comic Sans MS" panose="030F0702030302020204" pitchFamily="66" charset="0"/>
              </a:rPr>
              <a:t>? </a:t>
            </a:r>
            <a:r>
              <a:rPr lang="de-DE" b="1" dirty="0" err="1">
                <a:solidFill>
                  <a:srgbClr val="FBD805">
                    <a:lumMod val="40000"/>
                    <a:lumOff val="60000"/>
                  </a:srgbClr>
                </a:solidFill>
                <a:effectLst>
                  <a:glow rad="127000">
                    <a:srgbClr val="284A2D"/>
                  </a:glow>
                </a:effectLst>
                <a:latin typeface="Comic Sans MS" panose="030F0702030302020204" pitchFamily="66" charset="0"/>
              </a:rPr>
              <a:t>Arī</a:t>
            </a:r>
            <a:r>
              <a:rPr lang="de-DE" b="1" dirty="0">
                <a:solidFill>
                  <a:srgbClr val="FBD805">
                    <a:lumMod val="40000"/>
                    <a:lumOff val="60000"/>
                  </a:srgbClr>
                </a:solidFill>
                <a:effectLst>
                  <a:glow rad="127000">
                    <a:srgbClr val="284A2D"/>
                  </a:glow>
                </a:effectLst>
                <a:latin typeface="Comic Sans MS" panose="030F0702030302020204" pitchFamily="66" charset="0"/>
              </a:rPr>
              <a:t> es</a:t>
            </a:r>
            <a:r>
              <a:rPr kumimoji="0" lang="lv" sz="1800" b="1" i="0" u="none" strike="noStrike" kern="1200" cap="none" spc="0" normalizeH="0" baseline="0" noProof="0" dirty="0">
                <a:ln>
                  <a:noFill/>
                </a:ln>
                <a:solidFill>
                  <a:srgbClr val="FBD805">
                    <a:lumMod val="40000"/>
                    <a:lumOff val="60000"/>
                  </a:srgbClr>
                </a:solidFill>
                <a:effectLst>
                  <a:glow rad="127000">
                    <a:srgbClr val="284A2D"/>
                  </a:glow>
                </a:effectLst>
                <a:uLnTx/>
                <a:uFillTx/>
                <a:latin typeface="Comic Sans MS" panose="030F0702030302020204" pitchFamily="66" charset="0"/>
                <a:ea typeface="+mn-ea"/>
                <a:cs typeface="+mn-cs"/>
              </a:rPr>
              <a:t>.” </a:t>
            </a:r>
            <a:r>
              <a:rPr kumimoji="0" lang="lv" sz="1400" b="1" i="0" u="none" strike="noStrike" kern="1200" cap="none" spc="0" normalizeH="0" baseline="0" noProof="0" dirty="0">
                <a:ln>
                  <a:noFill/>
                </a:ln>
                <a:solidFill>
                  <a:srgbClr val="FBD805">
                    <a:lumMod val="40000"/>
                    <a:lumOff val="60000"/>
                  </a:srgbClr>
                </a:solidFill>
                <a:effectLst>
                  <a:glow rad="127000">
                    <a:srgbClr val="284A2D"/>
                  </a:glow>
                </a:effectLst>
                <a:uLnTx/>
                <a:uFillTx/>
                <a:latin typeface="Comic Sans MS" panose="030F0702030302020204" pitchFamily="66" charset="0"/>
                <a:ea typeface="+mn-ea"/>
                <a:cs typeface="+mn-cs"/>
              </a:rPr>
              <a:t>(2. Korintiešiem 11:22)</a:t>
            </a:r>
          </a:p>
        </p:txBody>
      </p:sp>
      <p:sp>
        <p:nvSpPr>
          <p:cNvPr id="6" name="CuadroTexto 5">
            <a:extLst>
              <a:ext uri="{FF2B5EF4-FFF2-40B4-BE49-F238E27FC236}">
                <a16:creationId xmlns:a16="http://schemas.microsoft.com/office/drawing/2014/main" id="{70CC40CA-8802-BFC0-52A1-836317A45124}"/>
              </a:ext>
            </a:extLst>
          </p:cNvPr>
          <p:cNvSpPr txBox="1"/>
          <p:nvPr/>
        </p:nvSpPr>
        <p:spPr>
          <a:xfrm>
            <a:off x="3978614" y="1454727"/>
            <a:ext cx="820197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Kādas līdzības pastāvēja starp Pāvilu un viltus skolotājiem? Viņi visi bija ebreji, kas bija pievērsušies kristietībai (2. Kor. 11:22).</a:t>
            </a:r>
          </a:p>
        </p:txBody>
      </p:sp>
      <p:pic>
        <p:nvPicPr>
          <p:cNvPr id="4" name="Imagen 3">
            <a:extLst>
              <a:ext uri="{FF2B5EF4-FFF2-40B4-BE49-F238E27FC236}">
                <a16:creationId xmlns:a16="http://schemas.microsoft.com/office/drawing/2014/main" id="{50257D89-DB2F-9E07-69CF-133DE4686A39}"/>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l="14806" r="14806"/>
          <a:stretch>
            <a:fillRect/>
          </a:stretch>
        </p:blipFill>
        <p:spPr>
          <a:xfrm>
            <a:off x="9163455" y="4455698"/>
            <a:ext cx="2885670" cy="2306044"/>
          </a:xfrm>
          <a:prstGeom prst="roundRect">
            <a:avLst>
              <a:gd name="adj" fmla="val 0"/>
            </a:avLst>
          </a:prstGeom>
          <a:solidFill>
            <a:srgbClr val="FFFFFF"/>
          </a:solidFill>
          <a:ln w="76200" cap="sq">
            <a:solidFill>
              <a:srgbClr val="326160"/>
            </a:solidFill>
            <a:miter lim="800000"/>
          </a:ln>
          <a:effectLst/>
          <a:scene3d>
            <a:camera prst="orthographicFront"/>
            <a:lightRig rig="threePt" dir="t">
              <a:rot lat="0" lon="0" rev="2700000"/>
            </a:lightRig>
          </a:scene3d>
          <a:sp3d>
            <a:bevelT h="38100"/>
            <a:contourClr>
              <a:srgbClr val="C0C0C0"/>
            </a:contourClr>
          </a:sp3d>
        </p:spPr>
      </p:pic>
      <p:pic>
        <p:nvPicPr>
          <p:cNvPr id="8" name="Imagen 7">
            <a:extLst>
              <a:ext uri="{FF2B5EF4-FFF2-40B4-BE49-F238E27FC236}">
                <a16:creationId xmlns:a16="http://schemas.microsoft.com/office/drawing/2014/main" id="{EE449946-CD57-EFC4-8E66-244FC8AE20B6}"/>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42875" y="1435271"/>
            <a:ext cx="3769256" cy="4679076"/>
          </a:xfrm>
          <a:prstGeom prst="rect">
            <a:avLst/>
          </a:prstGeom>
          <a:effectLst/>
          <a:scene3d>
            <a:camera prst="orthographicFront"/>
            <a:lightRig rig="threePt" dir="t"/>
          </a:scene3d>
          <a:sp3d>
            <a:bevelT prst="relaxedInset"/>
          </a:sp3d>
        </p:spPr>
      </p:pic>
      <p:sp>
        <p:nvSpPr>
          <p:cNvPr id="10" name="CuadroTexto 9">
            <a:extLst>
              <a:ext uri="{FF2B5EF4-FFF2-40B4-BE49-F238E27FC236}">
                <a16:creationId xmlns:a16="http://schemas.microsoft.com/office/drawing/2014/main" id="{AB57A12E-FCF0-73AB-F017-03053F6A95CF}"/>
              </a:ext>
            </a:extLst>
          </p:cNvPr>
          <p:cNvSpPr txBox="1"/>
          <p:nvPr/>
        </p:nvSpPr>
        <p:spPr>
          <a:xfrm>
            <a:off x="3978613" y="4480334"/>
            <a:ext cx="5184842"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Un šeit beidzas Pāvila "neprāts". Viņš negribēja radīt iespaidu, ka vēlas lielīties ar to, ko ir paveicis Kristus labā. Viņa patiesā lielība (jeb slava) bija tas, ko Kristus bija paveicis viņa labā.</a:t>
            </a:r>
          </a:p>
        </p:txBody>
      </p:sp>
      <p:sp>
        <p:nvSpPr>
          <p:cNvPr id="7" name="CuadroTexto 6">
            <a:extLst>
              <a:ext uri="{FF2B5EF4-FFF2-40B4-BE49-F238E27FC236}">
                <a16:creationId xmlns:a16="http://schemas.microsoft.com/office/drawing/2014/main" id="{0195BE2E-C3D2-6565-35AC-120DF9B5D1C9}"/>
              </a:ext>
            </a:extLst>
          </p:cNvPr>
          <p:cNvSpPr txBox="1"/>
          <p:nvPr/>
        </p:nvSpPr>
        <p:spPr>
          <a:xfrm>
            <a:off x="-1" y="6147027"/>
            <a:ext cx="9163455"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Viņa patiesais spēks slēpās viņa vājumā, kas lika viņam pilnībā paļauties uz Jēzu (2. Kor. 11:30–31; 12:6–10).</a:t>
            </a:r>
            <a:endParaRPr kumimoji="0" lang="es-E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0EFB5F8C-F49B-17A9-955C-985149DD5BB8}"/>
              </a:ext>
            </a:extLst>
          </p:cNvPr>
          <p:cNvSpPr txBox="1"/>
          <p:nvPr/>
        </p:nvSpPr>
        <p:spPr>
          <a:xfrm>
            <a:off x="3978613" y="2198089"/>
            <a:ext cx="8201970" cy="2246769"/>
          </a:xfrm>
          <a:prstGeom prst="rect">
            <a:avLst/>
          </a:prstGeom>
          <a:noFill/>
        </p:spPr>
        <p:txBody>
          <a:bodyPr wrap="square">
            <a:spAutoFit/>
          </a:bodyPr>
          <a:lstStyle/>
          <a:p>
            <a:pPr lvl="0">
              <a:spcBef>
                <a:spcPts val="600"/>
              </a:spcBef>
              <a:defRPr/>
            </a:pP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Kādas bija atšķirības starp viņiem? Šeit sākas Pāvila neprāts: “Vai viņi ir Kristus kalpi? (E</a:t>
            </a:r>
            <a:r>
              <a:rPr lang="de-DE" sz="2000" b="1" dirty="0">
                <a:solidFill>
                  <a:prstClr val="black"/>
                </a:solidFill>
              </a:rPr>
              <a:t>s neprātīgi runāju</a:t>
            </a:r>
            <a:r>
              <a:rPr lang="lv-LV" sz="2000" b="1" dirty="0">
                <a:solidFill>
                  <a:prstClr val="black"/>
                </a:solidFill>
              </a:rPr>
              <a:t>.</a:t>
            </a:r>
            <a:r>
              <a:rPr kumimoji="0" lang="lv" sz="2000" b="1" i="0" u="none" strike="noStrike" kern="1200" cap="none" spc="0" normalizeH="0" baseline="0" noProof="0" dirty="0">
                <a:ln>
                  <a:noFill/>
                </a:ln>
                <a:solidFill>
                  <a:prstClr val="black"/>
                </a:solidFill>
                <a:effectLst/>
                <a:uLnTx/>
                <a:uFillTx/>
                <a:latin typeface="Aptos" panose="02110004020202020204"/>
                <a:ea typeface="+mn-ea"/>
                <a:cs typeface="+mn-cs"/>
              </a:rPr>
              <a:t>) Es vēl jo vairāk!” (2. Korintiešiem 11:23). Ja šie citi lielījās ar to, ka ir cietuši Kristus dēļ, Pāvils bija daudz kvalificētāks: šaustīts; ieslodzīts; nāves draudiem pakļauts; nomētāts ar akmeņiem; cietis kuģa avārijā jūrā; bijis pārņemts visādās briesmās; piedzīvojis badu, slāpes, aukstumu un kailumu; pastāvīgi rūpējies par draudzēm (2. Korintiešiem 11:23b–29).</a:t>
            </a:r>
          </a:p>
        </p:txBody>
      </p:sp>
    </p:spTree>
    <p:extLst>
      <p:ext uri="{BB962C8B-B14F-4D97-AF65-F5344CB8AC3E}">
        <p14:creationId xmlns:p14="http://schemas.microsoft.com/office/powerpoint/2010/main" val="519704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5"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randombar(vertical)">
                                      <p:cBhvr>
                                        <p:cTn id="26" dur="500"/>
                                        <p:tgtEl>
                                          <p:spTgt spid="8"/>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left)">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left)">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anim calcmode="lin" valueType="num">
                                      <p:cBhvr>
                                        <p:cTn id="40" dur="1000" fill="hold"/>
                                        <p:tgtEl>
                                          <p:spTgt spid="4"/>
                                        </p:tgtEl>
                                        <p:attrNameLst>
                                          <p:attrName>ppt_w</p:attrName>
                                        </p:attrNameLst>
                                      </p:cBhvr>
                                      <p:tavLst>
                                        <p:tav tm="0">
                                          <p:val>
                                            <p:fltVal val="0"/>
                                          </p:val>
                                        </p:tav>
                                        <p:tav tm="100000">
                                          <p:val>
                                            <p:strVal val="#ppt_w"/>
                                          </p:val>
                                        </p:tav>
                                      </p:tavLst>
                                    </p:anim>
                                    <p:anim calcmode="lin" valueType="num">
                                      <p:cBhvr>
                                        <p:cTn id="41" dur="1000" fill="hold"/>
                                        <p:tgtEl>
                                          <p:spTgt spid="4"/>
                                        </p:tgtEl>
                                        <p:attrNameLst>
                                          <p:attrName>ppt_h</p:attrName>
                                        </p:attrNameLst>
                                      </p:cBhvr>
                                      <p:tavLst>
                                        <p:tav tm="0">
                                          <p:val>
                                            <p:fltVal val="0"/>
                                          </p:val>
                                        </p:tav>
                                        <p:tav tm="100000">
                                          <p:val>
                                            <p:strVal val="#ppt_h"/>
                                          </p:val>
                                        </p:tav>
                                      </p:tavLst>
                                    </p:anim>
                                    <p:anim calcmode="lin" valueType="num">
                                      <p:cBhvr>
                                        <p:cTn id="42" dur="1000" fill="hold"/>
                                        <p:tgtEl>
                                          <p:spTgt spid="4"/>
                                        </p:tgtEl>
                                        <p:attrNameLst>
                                          <p:attrName>style.rotation</p:attrName>
                                        </p:attrNameLst>
                                      </p:cBhvr>
                                      <p:tavLst>
                                        <p:tav tm="0">
                                          <p:val>
                                            <p:fltVal val="90"/>
                                          </p:val>
                                        </p:tav>
                                        <p:tav tm="100000">
                                          <p:val>
                                            <p:fltVal val="0"/>
                                          </p:val>
                                        </p:tav>
                                      </p:tavLst>
                                    </p:anim>
                                    <p:animEffect transition="in" filter="fade">
                                      <p:cBhvr>
                                        <p:cTn id="43" dur="1000"/>
                                        <p:tgtEl>
                                          <p:spTgt spid="4"/>
                                        </p:tgtEl>
                                      </p:cBhvr>
                                    </p:animEffect>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wipe(left)">
                                      <p:cBhvr>
                                        <p:cTn id="4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9" grpId="0"/>
    </p:bldLst>
  </p:timing>
</p:sld>
</file>

<file path=ppt/theme/theme1.xml><?xml version="1.0" encoding="utf-8"?>
<a:theme xmlns:a="http://schemas.openxmlformats.org/drawingml/2006/main" name="Tema de Office">
  <a:themeElements>
    <a:clrScheme name="Personalizado 10">
      <a:dk1>
        <a:sysClr val="windowText" lastClr="000000"/>
      </a:dk1>
      <a:lt1>
        <a:sysClr val="window" lastClr="FFFFFF"/>
      </a:lt1>
      <a:dk2>
        <a:srgbClr val="44546A"/>
      </a:dk2>
      <a:lt2>
        <a:srgbClr val="E7E6E6"/>
      </a:lt2>
      <a:accent1>
        <a:srgbClr val="2DCADB"/>
      </a:accent1>
      <a:accent2>
        <a:srgbClr val="F4642A"/>
      </a:accent2>
      <a:accent3>
        <a:srgbClr val="5CEE74"/>
      </a:accent3>
      <a:accent4>
        <a:srgbClr val="FBD805"/>
      </a:accent4>
      <a:accent5>
        <a:srgbClr val="C953DD"/>
      </a:accent5>
      <a:accent6>
        <a:srgbClr val="D42420"/>
      </a:accent6>
      <a:hlink>
        <a:srgbClr val="0740BF"/>
      </a:hlink>
      <a:folHlink>
        <a:srgbClr val="A75E3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1281</Words>
  <Application>Microsoft Office PowerPoint</Application>
  <PresentationFormat>Panorámica</PresentationFormat>
  <Paragraphs>63</Paragraphs>
  <Slides>11</Slides>
  <Notes>8</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11</vt:i4>
      </vt:variant>
    </vt:vector>
  </HeadingPairs>
  <TitlesOfParts>
    <vt:vector size="17" baseType="lpstr">
      <vt:lpstr>Aptos</vt:lpstr>
      <vt:lpstr>Comic Sans MS</vt:lpstr>
      <vt:lpstr>Arial</vt:lpstr>
      <vt:lpstr>Aptos Display</vt:lpstr>
      <vt:lpstr>Constantia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83</cp:revision>
  <dcterms:created xsi:type="dcterms:W3CDTF">2026-08-15T14:34:39Z</dcterms:created>
  <dcterms:modified xsi:type="dcterms:W3CDTF">2026-08-30T04:22:47Z</dcterms:modified>
</cp:coreProperties>
</file>