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9" r:id="rId2"/>
    <p:sldId id="286"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omic Sans MS" panose="030F0702030302020204" pitchFamily="66" charset="0"/>
      <p:regular r:id="rId12"/>
      <p:bold r:id="rId13"/>
      <p:italic r:id="rId14"/>
      <p:boldItalic r:id="rId15"/>
    </p:embeddedFont>
    <p:embeddedFont>
      <p:font typeface="Constantia" panose="02030602050306030303" pitchFamily="18"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4" qsCatId="3D" csTypeId="urn:microsoft.com/office/officeart/2005/8/colors/colorful1#4"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r>
            <a:rPr lang="lv-LV" b="1" noProof="0" dirty="0">
              <a:effectLst>
                <a:outerShdw blurRad="38100" dist="38100" dir="2700000" algn="tl">
                  <a:srgbClr val="000000"/>
                </a:outerShdw>
              </a:effectLst>
            </a:rPr>
            <a:t>Kuri  tika aicināti praviešu kalpošanā?</a:t>
          </a:r>
        </a:p>
      </dgm:t>
    </dgm:pt>
    <dgm:pt modelId="{E4C7A642-C4F8-47BD-82DD-6BFF327020B9}" type="parTrans" cxnId="{E97E393A-DC78-4E0A-AC38-2D10BD8E2A02}">
      <dgm:prSet/>
      <dgm:spPr/>
      <dgm:t>
        <a:bodyPr/>
        <a:lstStyle/>
        <a:p>
          <a:pPr algn="ctr"/>
          <a:endParaRPr lang="lv-LV" noProof="0" dirty="0">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lv-LV" noProof="0" dirty="0">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r>
            <a:rPr lang="lv-LV" b="1" noProof="0" dirty="0">
              <a:effectLst>
                <a:outerShdw blurRad="38100" dist="38100" dir="2700000" algn="tl">
                  <a:srgbClr val="000000"/>
                </a:outerShdw>
              </a:effectLst>
            </a:rPr>
            <a:t>Kādas ir pravieša funkcijas?</a:t>
          </a:r>
        </a:p>
      </dgm:t>
    </dgm:pt>
    <dgm:pt modelId="{5DCF00F9-8DD1-49D4-821C-AC3040805681}" type="parTrans" cxnId="{6779CBE9-9BCE-4DB0-A3DE-F8FDD822D7E3}">
      <dgm:prSet/>
      <dgm:spPr/>
      <dgm:t>
        <a:bodyPr/>
        <a:lstStyle/>
        <a:p>
          <a:pPr algn="ctr"/>
          <a:endParaRPr lang="lv-LV" noProof="0" dirty="0">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lv-LV" noProof="0" dirty="0">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r>
            <a:rPr lang="lv-LV" b="1" noProof="0" dirty="0">
              <a:effectLst>
                <a:outerShdw blurRad="38100" dist="38100" dir="2700000" algn="tl">
                  <a:srgbClr val="000000"/>
                </a:outerShdw>
              </a:effectLst>
            </a:rPr>
            <a:t>Kādu darbu veica pravieši?</a:t>
          </a:r>
        </a:p>
      </dgm:t>
    </dgm:pt>
    <dgm:pt modelId="{54DAB0BB-35E2-42D0-AC83-BD8CC8E94A73}" type="parTrans" cxnId="{0F817233-7E6B-4534-A9AA-C91EF79384E4}">
      <dgm:prSet/>
      <dgm:spPr/>
      <dgm:t>
        <a:bodyPr/>
        <a:lstStyle/>
        <a:p>
          <a:pPr algn="ctr"/>
          <a:endParaRPr lang="lv-LV" noProof="0" dirty="0">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lv-LV" noProof="0" dirty="0">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r>
            <a:rPr lang="lv-LV" b="1" noProof="0" dirty="0">
              <a:effectLst>
                <a:outerShdw blurRad="38100" dist="38100" dir="2700000" algn="tl">
                  <a:srgbClr val="000000"/>
                </a:outerShdw>
              </a:effectLst>
            </a:rPr>
            <a:t>Sievietes pravietes?</a:t>
          </a:r>
        </a:p>
      </dgm:t>
    </dgm:pt>
    <dgm:pt modelId="{9176DB68-A3D2-4FCC-9DF2-446253A686C8}" type="parTrans" cxnId="{52EC509F-7AD6-4AAB-BE14-B30798FFE167}">
      <dgm:prSet/>
      <dgm:spPr/>
      <dgm:t>
        <a:bodyPr/>
        <a:lstStyle/>
        <a:p>
          <a:pPr algn="ctr"/>
          <a:endParaRPr lang="lv-LV" noProof="0" dirty="0">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lv-LV" noProof="0" dirty="0">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r>
            <a:rPr lang="lv-LV" b="1" noProof="0" dirty="0">
              <a:effectLst>
                <a:outerShdw blurRad="38100" dist="38100" dir="2700000" algn="tl">
                  <a:srgbClr val="000000"/>
                </a:outerShdw>
              </a:effectLst>
            </a:rPr>
            <a:t>Kādas īpašības piemita viltus praviešiem?</a:t>
          </a:r>
          <a:endParaRPr lang="lv-LV"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lv-LV" noProof="0" dirty="0">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lv-LV" noProof="0" dirty="0">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4" qsCatId="3D" csTypeId="urn:microsoft.com/office/officeart/2005/8/colors/colorful5#4" csCatId="colorful" phldr="1"/>
      <dgm:spPr/>
      <dgm:t>
        <a:bodyPr/>
        <a:lstStyle/>
        <a:p>
          <a:endParaRPr lang="es-ES"/>
        </a:p>
      </dgm:t>
    </dgm:pt>
    <dgm:pt modelId="{32A1EF6E-710A-4AC6-97AB-7552837DB366}">
      <dgm:prSet/>
      <dgm:spPr/>
      <dgm:t>
        <a:bodyPr/>
        <a:lstStyle/>
        <a:p>
          <a:r>
            <a:rPr lang="lv-LV" b="1" dirty="0">
              <a:effectLst>
                <a:outerShdw blurRad="38100" dist="38100" dir="2700000" algn="tl">
                  <a:srgbClr val="000000">
                    <a:alpha val="43137"/>
                  </a:srgbClr>
                </a:outerShdw>
              </a:effectLst>
            </a:rPr>
            <a:t>Ar ķēniņiem</a:t>
          </a:r>
          <a:endParaRPr lang="es-ES" dirty="0">
            <a:effectLst>
              <a:outerShdw blurRad="38100" dist="38100" dir="2700000" algn="tl">
                <a:srgbClr val="000000">
                  <a:alpha val="43137"/>
                </a:srgbClr>
              </a:outerShdw>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ABA2781E-153C-45D7-8773-7C789B16E8B5}">
      <dgm:prSet custT="1"/>
      <dgm:spPr/>
      <dgm:t>
        <a:bodyPr/>
        <a:lstStyle/>
        <a:p>
          <a:pPr marL="265113" indent="0" algn="l">
            <a:buSzPct val="120000"/>
            <a:buFontTx/>
            <a:buNone/>
          </a:pPr>
          <a:r>
            <a:rPr lang="lv" sz="2000" b="1" dirty="0"/>
            <a:t>Viņi tos svaidīja </a:t>
          </a:r>
          <a:br>
            <a:rPr lang="es-ES" sz="2000" b="1" dirty="0"/>
          </a:br>
          <a:r>
            <a:rPr lang="lv" sz="2000" b="1" dirty="0"/>
            <a:t>(1. Ķēniņu 19:16)</a:t>
          </a:r>
          <a:endParaRPr lang="es-ES" sz="2000" dirty="0"/>
        </a:p>
      </dgm:t>
    </dgm:pt>
    <dgm:pt modelId="{A0531B09-E7CA-4882-9097-6DB65AAE7630}" type="parTrans" cxnId="{8842D223-2810-4F72-8F10-DE8AE1CA6351}">
      <dgm:prSet/>
      <dgm:spPr/>
      <dgm:t>
        <a:bodyPr/>
        <a:lstStyle/>
        <a:p>
          <a:endParaRPr lang="es-ES"/>
        </a:p>
      </dgm:t>
    </dgm:pt>
    <dgm:pt modelId="{54CE66BE-A6D0-41EE-A1D0-BE775CD571D4}" type="sibTrans" cxnId="{8842D223-2810-4F72-8F10-DE8AE1CA6351}">
      <dgm:prSet/>
      <dgm:spPr/>
      <dgm:t>
        <a:bodyPr/>
        <a:lstStyle/>
        <a:p>
          <a:endParaRPr lang="es-ES"/>
        </a:p>
      </dgm:t>
    </dgm:pt>
    <dgm:pt modelId="{D015BCE2-1F55-4922-B55C-724929522C83}">
      <dgm:prSet/>
      <dgm:spPr/>
      <dgm:t>
        <a:bodyPr/>
        <a:lstStyle/>
        <a:p>
          <a:r>
            <a:rPr lang="lv-LV" b="1" dirty="0">
              <a:effectLst>
                <a:outerShdw blurRad="38100" dist="38100" dir="2700000" algn="tl">
                  <a:srgbClr val="000000">
                    <a:alpha val="43137"/>
                  </a:srgbClr>
                </a:outerShdw>
              </a:effectLst>
            </a:rPr>
            <a:t>Ar priesteriem</a:t>
          </a:r>
          <a:endParaRPr lang="es-ES" dirty="0">
            <a:effectLst>
              <a:outerShdw blurRad="38100" dist="38100" dir="2700000" algn="tl">
                <a:srgbClr val="000000">
                  <a:alpha val="43137"/>
                </a:srgbClr>
              </a:outerShdw>
            </a:effectLst>
          </a:endParaRPr>
        </a:p>
      </dgm:t>
    </dgm:pt>
    <dgm:pt modelId="{BA61DD42-F8A2-4437-80C1-8D527F95D891}" type="parTrans" cxnId="{551E4D20-EEAF-4BAE-AB45-734543495CC5}">
      <dgm:prSet/>
      <dgm:spPr/>
      <dgm:t>
        <a:bodyPr/>
        <a:lstStyle/>
        <a:p>
          <a:endParaRPr lang="es-ES"/>
        </a:p>
      </dgm:t>
    </dgm:pt>
    <dgm:pt modelId="{1792D66E-DED5-47CD-936A-175C6BB841E0}" type="sibTrans" cxnId="{551E4D20-EEAF-4BAE-AB45-734543495CC5}">
      <dgm:prSet/>
      <dgm:spPr/>
      <dgm:t>
        <a:bodyPr/>
        <a:lstStyle/>
        <a:p>
          <a:endParaRPr lang="es-ES"/>
        </a:p>
      </dgm:t>
    </dgm:pt>
    <dgm:pt modelId="{3432A324-2336-4860-89D3-3CD1A3876C54}">
      <dgm:prSet custT="1"/>
      <dgm:spPr/>
      <dgm:t>
        <a:bodyPr/>
        <a:lstStyle/>
        <a:p>
          <a:pPr marL="265113" indent="0">
            <a:buSzPct val="120000"/>
            <a:buFontTx/>
            <a:buNone/>
          </a:pPr>
          <a:r>
            <a:rPr lang="lv" sz="2000" b="1" dirty="0"/>
            <a:t>Viņi tiem stājās pretī, kad tie rīkojās nepareizi (Malahija. 2:1-2)</a:t>
          </a:r>
          <a:endParaRPr lang="es-ES" sz="2000" dirty="0"/>
        </a:p>
      </dgm:t>
    </dgm:pt>
    <dgm:pt modelId="{AA30E928-5DE2-46F7-A0F9-468A65CF63A9}" type="parTrans" cxnId="{74641E2E-81EE-4C99-898F-77C60B0A4A9E}">
      <dgm:prSet/>
      <dgm:spPr/>
      <dgm:t>
        <a:bodyPr/>
        <a:lstStyle/>
        <a:p>
          <a:endParaRPr lang="es-ES"/>
        </a:p>
      </dgm:t>
    </dgm:pt>
    <dgm:pt modelId="{09E7E14D-E94B-43D2-9255-2CAFE6D954DE}" type="sibTrans" cxnId="{74641E2E-81EE-4C99-898F-77C60B0A4A9E}">
      <dgm:prSet/>
      <dgm:spPr/>
      <dgm:t>
        <a:bodyPr/>
        <a:lstStyle/>
        <a:p>
          <a:endParaRPr lang="es-ES"/>
        </a:p>
      </dgm:t>
    </dgm:pt>
    <dgm:pt modelId="{637AC09B-8CA7-47CB-A589-D14019889AC5}">
      <dgm:prSet/>
      <dgm:spPr/>
      <dgm:t>
        <a:bodyPr/>
        <a:lstStyle/>
        <a:p>
          <a:r>
            <a:rPr lang="lv-LV" b="1" dirty="0">
              <a:effectLst>
                <a:outerShdw blurRad="38100" dist="38100" dir="2700000" algn="tl">
                  <a:srgbClr val="000000">
                    <a:alpha val="43137"/>
                  </a:srgbClr>
                </a:outerShdw>
              </a:effectLst>
            </a:rPr>
            <a:t>Ar cilvēkiem</a:t>
          </a:r>
          <a:endParaRPr lang="es-ES" dirty="0">
            <a:effectLst>
              <a:outerShdw blurRad="38100" dist="38100" dir="2700000" algn="tl">
                <a:srgbClr val="000000">
                  <a:alpha val="43137"/>
                </a:srgbClr>
              </a:outerShdw>
            </a:effectLst>
          </a:endParaRPr>
        </a:p>
      </dgm:t>
    </dgm:pt>
    <dgm:pt modelId="{4CAA5AF2-2984-4768-94E4-E6398A73EDBA}" type="parTrans" cxnId="{BD7CAD0A-C327-4C57-ACC3-5516A1F41894}">
      <dgm:prSet/>
      <dgm:spPr/>
      <dgm:t>
        <a:bodyPr/>
        <a:lstStyle/>
        <a:p>
          <a:endParaRPr lang="es-ES"/>
        </a:p>
      </dgm:t>
    </dgm:pt>
    <dgm:pt modelId="{7D2DFD9B-B37B-4F3E-8C83-4F4CFC4E311E}" type="sibTrans" cxnId="{BD7CAD0A-C327-4C57-ACC3-5516A1F41894}">
      <dgm:prSet/>
      <dgm:spPr/>
      <dgm:t>
        <a:bodyPr/>
        <a:lstStyle/>
        <a:p>
          <a:endParaRPr lang="es-ES"/>
        </a:p>
      </dgm:t>
    </dgm:pt>
    <dgm:pt modelId="{222FEEE9-3667-416C-92E0-4AAFE2C0DB64}">
      <dgm:prSet custT="1"/>
      <dgm:spPr/>
      <dgm:t>
        <a:bodyPr/>
        <a:lstStyle/>
        <a:p>
          <a:pPr marL="265113" indent="0">
            <a:buSzPct val="120000"/>
            <a:buFontTx/>
            <a:buNone/>
          </a:pPr>
          <a:r>
            <a:rPr lang="lv" sz="2000" b="1" dirty="0"/>
            <a:t>Viņi tos mācīja Dieva ceļos  (Mihas 6:8)</a:t>
          </a:r>
          <a:endParaRPr lang="es-ES" sz="2000" dirty="0"/>
        </a:p>
      </dgm:t>
    </dgm:pt>
    <dgm:pt modelId="{115D26EF-C9C1-42F3-AE93-B9C60484AC8C}" type="parTrans" cxnId="{62796999-17A5-47F9-AA83-A72F1620E9D2}">
      <dgm:prSet/>
      <dgm:spPr/>
      <dgm:t>
        <a:bodyPr/>
        <a:lstStyle/>
        <a:p>
          <a:endParaRPr lang="es-ES"/>
        </a:p>
      </dgm:t>
    </dgm:pt>
    <dgm:pt modelId="{41C612D1-BABD-4CCF-9B1B-326F358DB1EF}" type="sibTrans" cxnId="{62796999-17A5-47F9-AA83-A72F1620E9D2}">
      <dgm:prSet/>
      <dgm:spPr/>
      <dgm:t>
        <a:bodyPr/>
        <a:lstStyle/>
        <a:p>
          <a:endParaRPr lang="es-ES"/>
        </a:p>
      </dgm:t>
    </dgm:pt>
    <dgm:pt modelId="{C27D46B8-FC64-4971-B0A2-2587B3183C78}">
      <dgm:prSet/>
      <dgm:spPr/>
      <dgm:t>
        <a:bodyPr/>
        <a:lstStyle/>
        <a:p>
          <a:r>
            <a:rPr lang="lv" b="1" dirty="0">
              <a:effectLst>
                <a:outerShdw blurRad="38100" dist="38100" dir="2700000" algn="tl">
                  <a:srgbClr val="000000">
                    <a:alpha val="43137"/>
                  </a:srgbClr>
                </a:outerShdw>
              </a:effectLst>
            </a:rPr>
            <a:t>Ar mums</a:t>
          </a:r>
          <a:endParaRPr lang="es-ES" dirty="0">
            <a:effectLst>
              <a:outerShdw blurRad="38100" dist="38100" dir="2700000" algn="tl">
                <a:srgbClr val="000000">
                  <a:alpha val="43137"/>
                </a:srgbClr>
              </a:outerShdw>
            </a:effectLst>
          </a:endParaRPr>
        </a:p>
      </dgm:t>
    </dgm:pt>
    <dgm:pt modelId="{4A743D6C-DF08-44E8-B15A-F1C4C4BA76A3}" type="parTrans" cxnId="{0D57EE1E-1FCC-42C0-A7CB-D7F4B44D9B9D}">
      <dgm:prSet/>
      <dgm:spPr/>
      <dgm:t>
        <a:bodyPr/>
        <a:lstStyle/>
        <a:p>
          <a:endParaRPr lang="es-ES"/>
        </a:p>
      </dgm:t>
    </dgm:pt>
    <dgm:pt modelId="{1E3BC3B1-B39A-4344-93C8-F0AA20C4C2AD}" type="sibTrans" cxnId="{0D57EE1E-1FCC-42C0-A7CB-D7F4B44D9B9D}">
      <dgm:prSet/>
      <dgm:spPr/>
      <dgm:t>
        <a:bodyPr/>
        <a:lstStyle/>
        <a:p>
          <a:endParaRPr lang="es-ES"/>
        </a:p>
      </dgm:t>
    </dgm:pt>
    <dgm:pt modelId="{42D742F8-5631-4DBF-BDAA-F72ABDDF6E7E}">
      <dgm:prSet custT="1"/>
      <dgm:spPr/>
      <dgm:t>
        <a:bodyPr/>
        <a:lstStyle/>
        <a:p>
          <a:pPr marL="265113" indent="0">
            <a:buSzPct val="120000"/>
            <a:buFontTx/>
            <a:buNone/>
          </a:pPr>
          <a:r>
            <a:rPr lang="lv" sz="2000" b="1" dirty="0"/>
            <a:t>Viņi pierakstīja savus vēstījumus (2. Laiku 13:22)</a:t>
          </a:r>
          <a:endParaRPr lang="es-ES" sz="2000" dirty="0"/>
        </a:p>
      </dgm:t>
    </dgm:pt>
    <dgm:pt modelId="{02A884E5-50F2-41C2-8803-55FE9D27FFC1}" type="parTrans" cxnId="{B0D62F3D-9474-4F8F-84C0-A26C257B3230}">
      <dgm:prSet/>
      <dgm:spPr/>
      <dgm:t>
        <a:bodyPr/>
        <a:lstStyle/>
        <a:p>
          <a:endParaRPr lang="es-ES"/>
        </a:p>
      </dgm:t>
    </dgm:pt>
    <dgm:pt modelId="{B7E3DF12-A25C-4C6B-B07B-C1628323E25C}" type="sibTrans" cxnId="{B0D62F3D-9474-4F8F-84C0-A26C257B3230}">
      <dgm:prSet/>
      <dgm:spPr/>
      <dgm:t>
        <a:bodyPr/>
        <a:lstStyle/>
        <a:p>
          <a:endParaRPr lang="es-ES"/>
        </a:p>
      </dgm:t>
    </dgm:pt>
    <dgm:pt modelId="{917B5F8F-DA0D-4229-9296-5CCBDA4EA51F}">
      <dgm:prSet custT="1"/>
      <dgm:spPr/>
      <dgm:t>
        <a:bodyPr/>
        <a:lstStyle/>
        <a:p>
          <a:pPr algn="ctr">
            <a:buFontTx/>
            <a:buNone/>
          </a:pPr>
          <a:r>
            <a:rPr lang="lv" sz="2000" b="1" dirty="0"/>
            <a:t> Viņi tiem stājās pretī, kad tie rīkojās nepareizi (1. Ķēniņu 21:20)</a:t>
          </a:r>
          <a:endParaRPr lang="es-ES" sz="2000" dirty="0"/>
        </a:p>
      </dgm:t>
    </dgm:pt>
    <dgm:pt modelId="{477DE426-4954-4D02-93D9-FB38F8467060}" type="parTrans" cxnId="{1B09B659-CEC4-4F4C-86D3-068D27B06246}">
      <dgm:prSet/>
      <dgm:spPr/>
      <dgm:t>
        <a:bodyPr/>
        <a:lstStyle/>
        <a:p>
          <a:endParaRPr lang="lv-LV"/>
        </a:p>
      </dgm:t>
    </dgm:pt>
    <dgm:pt modelId="{B51F8AE8-120D-4518-A77C-A83075CA867E}" type="sibTrans" cxnId="{1B09B659-CEC4-4F4C-86D3-068D27B06246}">
      <dgm:prSet/>
      <dgm:spPr/>
      <dgm:t>
        <a:bodyPr/>
        <a:lstStyle/>
        <a:p>
          <a:endParaRPr lang="lv-LV"/>
        </a:p>
      </dgm:t>
    </dgm:pt>
    <dgm:pt modelId="{BB41B365-2E40-4F54-BC34-9DA1A1A1CF1F}">
      <dgm:prSet custT="1"/>
      <dgm:spPr/>
      <dgm:t>
        <a:bodyPr/>
        <a:lstStyle/>
        <a:p>
          <a:pPr marL="265113" indent="0">
            <a:buSzPct val="120000"/>
            <a:buFontTx/>
            <a:buNone/>
          </a:pPr>
          <a:r>
            <a:rPr lang="lv" sz="2000" b="1" dirty="0"/>
            <a:t>Viņi tiem atklāja grēku ( Jes . 58:1)</a:t>
          </a:r>
          <a:endParaRPr lang="es-ES" sz="2000" dirty="0"/>
        </a:p>
      </dgm:t>
    </dgm:pt>
    <dgm:pt modelId="{AF5AF9AC-C382-422F-B4C8-4112B5455186}" type="parTrans" cxnId="{5B903AC2-C163-427B-9858-9D2DFA00E15A}">
      <dgm:prSet/>
      <dgm:spPr/>
      <dgm:t>
        <a:bodyPr/>
        <a:lstStyle/>
        <a:p>
          <a:endParaRPr lang="lv-LV"/>
        </a:p>
      </dgm:t>
    </dgm:pt>
    <dgm:pt modelId="{55F67AD2-652E-42C5-8AE9-F82A814C0C33}" type="sibTrans" cxnId="{5B903AC2-C163-427B-9858-9D2DFA00E15A}">
      <dgm:prSet/>
      <dgm:spPr/>
      <dgm:t>
        <a:bodyPr/>
        <a:lstStyle/>
        <a:p>
          <a:endParaRPr lang="lv-LV"/>
        </a:p>
      </dgm:t>
    </dgm:pt>
    <dgm:pt modelId="{CD111049-A4BD-48BC-B63C-23924422403C}">
      <dgm:prSet custT="1"/>
      <dgm:spPr/>
      <dgm:t>
        <a:bodyPr/>
        <a:lstStyle/>
        <a:p>
          <a:pPr marL="265113" indent="0">
            <a:buSzPct val="120000"/>
            <a:buFontTx/>
            <a:buNone/>
          </a:pPr>
          <a:r>
            <a:rPr lang="lv" sz="2000" b="1" dirty="0"/>
            <a:t>Viņi aicināja viņus uz grēku nožēlu (Ecēhiēla 18:32)</a:t>
          </a:r>
          <a:endParaRPr lang="es-ES" sz="2000" dirty="0"/>
        </a:p>
      </dgm:t>
    </dgm:pt>
    <dgm:pt modelId="{CBD7D182-C145-4C60-9307-83498230D8C6}" type="parTrans" cxnId="{FF701AA4-81BA-49FF-B69B-E3296AB620B2}">
      <dgm:prSet/>
      <dgm:spPr/>
      <dgm:t>
        <a:bodyPr/>
        <a:lstStyle/>
        <a:p>
          <a:endParaRPr lang="lv-LV"/>
        </a:p>
      </dgm:t>
    </dgm:pt>
    <dgm:pt modelId="{6038D81B-70D0-4C8D-9D12-277E8DB244BB}" type="sibTrans" cxnId="{FF701AA4-81BA-49FF-B69B-E3296AB620B2}">
      <dgm:prSet/>
      <dgm:spPr/>
      <dgm:t>
        <a:bodyPr/>
        <a:lstStyle/>
        <a:p>
          <a:endParaRPr lang="lv-LV"/>
        </a:p>
      </dgm:t>
    </dgm:pt>
    <dgm:pt modelId="{B7DA2BC8-AE7C-4FEA-9E17-1691708088F9}">
      <dgm:prSet custT="1"/>
      <dgm:spPr/>
      <dgm:t>
        <a:bodyPr/>
        <a:lstStyle/>
        <a:p>
          <a:pPr marL="265113" indent="0" algn="l">
            <a:buSzPct val="120000"/>
            <a:buFontTx/>
            <a:buNone/>
          </a:pPr>
          <a:r>
            <a:rPr lang="lv" sz="2000" b="1" dirty="0"/>
            <a:t>Viņi iedrošināja viņus, kad tie darīja labu (2. Laiku 15:8)</a:t>
          </a:r>
          <a:endParaRPr lang="es-ES" sz="2000" dirty="0"/>
        </a:p>
      </dgm:t>
    </dgm:pt>
    <dgm:pt modelId="{6DCB0E45-83D8-4F27-9637-CDFA91A928B7}" type="parTrans" cxnId="{8C1127F7-D7A2-4D22-9CA4-6D43B63F50AF}">
      <dgm:prSet/>
      <dgm:spPr/>
      <dgm:t>
        <a:bodyPr/>
        <a:lstStyle/>
        <a:p>
          <a:endParaRPr lang="lv-LV"/>
        </a:p>
      </dgm:t>
    </dgm:pt>
    <dgm:pt modelId="{80CDB473-B170-4945-8D70-ED1249CF4A58}" type="sibTrans" cxnId="{8C1127F7-D7A2-4D22-9CA4-6D43B63F50AF}">
      <dgm:prSet/>
      <dgm:spPr/>
      <dgm:t>
        <a:bodyPr/>
        <a:lstStyle/>
        <a:p>
          <a:endParaRPr lang="lv-LV"/>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custLinFactNeighborX="1696" custLinFactNeighborY="1953">
        <dgm:presLayoutVars>
          <dgm:bulletEnabled val="1"/>
        </dgm:presLayoutVars>
      </dgm:prSet>
      <dgm:spPr/>
    </dgm:pt>
    <dgm:pt modelId="{68BDA093-722F-42A7-B7A1-4DCC974723B9}" type="pres">
      <dgm:prSet presAssocID="{638D59FC-3C2F-4087-82E5-3957CCEF5BC3}" presName="space" presStyleCnt="0"/>
      <dgm:spPr/>
    </dgm:pt>
    <dgm:pt modelId="{D452A645-5365-4087-BE08-D6759FF0F5B9}" type="pres">
      <dgm:prSet presAssocID="{D015BCE2-1F55-4922-B55C-724929522C83}" presName="composite" presStyleCnt="0"/>
      <dgm:spPr/>
    </dgm:pt>
    <dgm:pt modelId="{FFE4639A-A1BC-48B9-BB6E-193C8A90B79C}" type="pres">
      <dgm:prSet presAssocID="{D015BCE2-1F55-4922-B55C-724929522C83}" presName="parTx" presStyleLbl="alignNode1" presStyleIdx="1" presStyleCnt="4" custScaleX="111921">
        <dgm:presLayoutVars>
          <dgm:chMax val="0"/>
          <dgm:chPref val="0"/>
          <dgm:bulletEnabled val="1"/>
        </dgm:presLayoutVars>
      </dgm:prSet>
      <dgm:spPr/>
    </dgm:pt>
    <dgm:pt modelId="{53DF6662-7B4C-4132-A7BC-60CF82E77731}" type="pres">
      <dgm:prSet presAssocID="{D015BCE2-1F55-4922-B55C-724929522C83}" presName="desTx" presStyleLbl="alignAccFollowNode1" presStyleIdx="1" presStyleCnt="4">
        <dgm:presLayoutVars>
          <dgm:bulletEnabled val="1"/>
        </dgm:presLayoutVars>
      </dgm:prSet>
      <dgm:spPr/>
    </dgm:pt>
    <dgm:pt modelId="{3D6663FD-894E-435D-ACC4-9A26919700F5}" type="pres">
      <dgm:prSet presAssocID="{1792D66E-DED5-47CD-936A-175C6BB841E0}" presName="space" presStyleCnt="0"/>
      <dgm:spPr/>
    </dgm:pt>
    <dgm:pt modelId="{202025F2-D32C-4B5E-A0EC-35F91623ED53}" type="pres">
      <dgm:prSet presAssocID="{637AC09B-8CA7-47CB-A589-D14019889AC5}" presName="composite" presStyleCnt="0"/>
      <dgm:spPr/>
    </dgm:pt>
    <dgm:pt modelId="{DEFE3BFD-63AE-46D0-8338-9DA444A1BDAE}" type="pres">
      <dgm:prSet presAssocID="{637AC09B-8CA7-47CB-A589-D14019889AC5}" presName="parTx" presStyleLbl="alignNode1" presStyleIdx="2" presStyleCnt="4">
        <dgm:presLayoutVars>
          <dgm:chMax val="0"/>
          <dgm:chPref val="0"/>
          <dgm:bulletEnabled val="1"/>
        </dgm:presLayoutVars>
      </dgm:prSet>
      <dgm:spPr/>
    </dgm:pt>
    <dgm:pt modelId="{75A5ECA1-1260-4949-AE3C-6090613AD70F}" type="pres">
      <dgm:prSet presAssocID="{637AC09B-8CA7-47CB-A589-D14019889AC5}" presName="desTx" presStyleLbl="alignAccFollowNode1" presStyleIdx="2" presStyleCnt="4" custLinFactNeighborX="-1846" custLinFactNeighborY="1493">
        <dgm:presLayoutVars>
          <dgm:bulletEnabled val="1"/>
        </dgm:presLayoutVars>
      </dgm:prSet>
      <dgm:spPr/>
    </dgm:pt>
    <dgm:pt modelId="{CEBFBDBD-259A-4F19-A41E-F8D0531A78A2}" type="pres">
      <dgm:prSet presAssocID="{7D2DFD9B-B37B-4F3E-8C83-4F4CFC4E311E}" presName="space" presStyleCnt="0"/>
      <dgm:spPr/>
    </dgm:pt>
    <dgm:pt modelId="{BFEBD845-0D9F-48F2-A73A-E5E05B099E8A}" type="pres">
      <dgm:prSet presAssocID="{C27D46B8-FC64-4971-B0A2-2587B3183C78}" presName="composite" presStyleCnt="0"/>
      <dgm:spPr/>
    </dgm:pt>
    <dgm:pt modelId="{8B58166E-5A6E-4E39-A943-90284F6DCE41}" type="pres">
      <dgm:prSet presAssocID="{C27D46B8-FC64-4971-B0A2-2587B3183C78}" presName="parTx" presStyleLbl="alignNode1" presStyleIdx="3" presStyleCnt="4">
        <dgm:presLayoutVars>
          <dgm:chMax val="0"/>
          <dgm:chPref val="0"/>
          <dgm:bulletEnabled val="1"/>
        </dgm:presLayoutVars>
      </dgm:prSet>
      <dgm:spPr/>
    </dgm:pt>
    <dgm:pt modelId="{6C228FAD-8A71-42AC-B3BE-D879487E1848}" type="pres">
      <dgm:prSet presAssocID="{C27D46B8-FC64-4971-B0A2-2587B3183C78}" presName="desTx" presStyleLbl="alignAccFollowNode1" presStyleIdx="3" presStyleCnt="4" custLinFactNeighborX="6085" custLinFactNeighborY="2927">
        <dgm:presLayoutVars>
          <dgm:bulletEnabled val="1"/>
        </dgm:presLayoutVars>
      </dgm:prSet>
      <dgm:spPr/>
    </dgm:pt>
  </dgm:ptLst>
  <dgm:cxnLst>
    <dgm:cxn modelId="{BD7CAD0A-C327-4C57-ACC3-5516A1F41894}" srcId="{D90057AC-8CF6-436E-B0AC-091266B00293}" destId="{637AC09B-8CA7-47CB-A589-D14019889AC5}" srcOrd="2" destOrd="0" parTransId="{4CAA5AF2-2984-4768-94E4-E6398A73EDBA}" sibTransId="{7D2DFD9B-B37B-4F3E-8C83-4F4CFC4E311E}"/>
    <dgm:cxn modelId="{0D57EE1E-1FCC-42C0-A7CB-D7F4B44D9B9D}" srcId="{D90057AC-8CF6-436E-B0AC-091266B00293}" destId="{C27D46B8-FC64-4971-B0A2-2587B3183C78}" srcOrd="3" destOrd="0" parTransId="{4A743D6C-DF08-44E8-B15A-F1C4C4BA76A3}" sibTransId="{1E3BC3B1-B39A-4344-93C8-F0AA20C4C2AD}"/>
    <dgm:cxn modelId="{551E4D20-EEAF-4BAE-AB45-734543495CC5}" srcId="{D90057AC-8CF6-436E-B0AC-091266B00293}" destId="{D015BCE2-1F55-4922-B55C-724929522C83}" srcOrd="1" destOrd="0" parTransId="{BA61DD42-F8A2-4437-80C1-8D527F95D891}" sibTransId="{1792D66E-DED5-47CD-936A-175C6BB841E0}"/>
    <dgm:cxn modelId="{8842D223-2810-4F72-8F10-DE8AE1CA6351}" srcId="{32A1EF6E-710A-4AC6-97AB-7552837DB366}" destId="{ABA2781E-153C-45D7-8773-7C789B16E8B5}" srcOrd="0" destOrd="0" parTransId="{A0531B09-E7CA-4882-9097-6DB65AAE7630}" sibTransId="{54CE66BE-A6D0-41EE-A1D0-BE775CD571D4}"/>
    <dgm:cxn modelId="{74641E2E-81EE-4C99-898F-77C60B0A4A9E}" srcId="{D015BCE2-1F55-4922-B55C-724929522C83}" destId="{3432A324-2336-4860-89D3-3CD1A3876C54}" srcOrd="0" destOrd="0" parTransId="{AA30E928-5DE2-46F7-A0F9-468A65CF63A9}" sibTransId="{09E7E14D-E94B-43D2-9255-2CAFE6D954DE}"/>
    <dgm:cxn modelId="{C091C433-8E06-4E30-885B-41D6F8852A67}" type="presOf" srcId="{42D742F8-5631-4DBF-BDAA-F72ABDDF6E7E}" destId="{6C228FAD-8A71-42AC-B3BE-D879487E1848}" srcOrd="0" destOrd="0" presId="urn:microsoft.com/office/officeart/2005/8/layout/hList1"/>
    <dgm:cxn modelId="{F1A0AA3A-5E34-4942-B731-C109921F53CB}" type="presOf" srcId="{32A1EF6E-710A-4AC6-97AB-7552837DB366}" destId="{05340BC9-8879-4DCD-BB02-8927DB5F7B5D}" srcOrd="0" destOrd="0" presId="urn:microsoft.com/office/officeart/2005/8/layout/hList1"/>
    <dgm:cxn modelId="{B0D62F3D-9474-4F8F-84C0-A26C257B3230}" srcId="{C27D46B8-FC64-4971-B0A2-2587B3183C78}" destId="{42D742F8-5631-4DBF-BDAA-F72ABDDF6E7E}" srcOrd="0" destOrd="0" parTransId="{02A884E5-50F2-41C2-8803-55FE9D27FFC1}" sibTransId="{B7E3DF12-A25C-4C6B-B07B-C1628323E25C}"/>
    <dgm:cxn modelId="{612FF35B-E613-4178-87A9-2AD7DA888D85}" type="presOf" srcId="{BB41B365-2E40-4F54-BC34-9DA1A1A1CF1F}" destId="{75A5ECA1-1260-4949-AE3C-6090613AD70F}" srcOrd="0" destOrd="1" presId="urn:microsoft.com/office/officeart/2005/8/layout/hList1"/>
    <dgm:cxn modelId="{C40FED49-60AD-478A-BCF2-2441D14649C9}" type="presOf" srcId="{3432A324-2336-4860-89D3-3CD1A3876C54}" destId="{53DF6662-7B4C-4132-A7BC-60CF82E77731}" srcOrd="0" destOrd="0" presId="urn:microsoft.com/office/officeart/2005/8/layout/hList1"/>
    <dgm:cxn modelId="{B0BC3D6C-6CF9-4D82-BAB7-DB524C91CD85}" type="presOf" srcId="{B7DA2BC8-AE7C-4FEA-9E17-1691708088F9}" destId="{CF1B35E5-5757-45D6-95F2-5BF0798F1D58}" srcOrd="0" destOrd="1" presId="urn:microsoft.com/office/officeart/2005/8/layout/hList1"/>
    <dgm:cxn modelId="{D4FA6557-19F0-4784-A45F-CF230777AA0B}" type="presOf" srcId="{637AC09B-8CA7-47CB-A589-D14019889AC5}" destId="{DEFE3BFD-63AE-46D0-8338-9DA444A1BDAE}" srcOrd="0" destOrd="0" presId="urn:microsoft.com/office/officeart/2005/8/layout/hList1"/>
    <dgm:cxn modelId="{1B09B659-CEC4-4F4C-86D3-068D27B06246}" srcId="{32A1EF6E-710A-4AC6-97AB-7552837DB366}" destId="{917B5F8F-DA0D-4229-9296-5CCBDA4EA51F}" srcOrd="2" destOrd="0" parTransId="{477DE426-4954-4D02-93D9-FB38F8467060}" sibTransId="{B51F8AE8-120D-4518-A77C-A83075CA867E}"/>
    <dgm:cxn modelId="{62796999-17A5-47F9-AA83-A72F1620E9D2}" srcId="{637AC09B-8CA7-47CB-A589-D14019889AC5}" destId="{222FEEE9-3667-416C-92E0-4AAFE2C0DB64}" srcOrd="0" destOrd="0" parTransId="{115D26EF-C9C1-42F3-AE93-B9C60484AC8C}" sibTransId="{41C612D1-BABD-4CCF-9B1B-326F358DB1EF}"/>
    <dgm:cxn modelId="{297BBAA3-3598-4202-947E-2ED1BAC02471}" type="presOf" srcId="{917B5F8F-DA0D-4229-9296-5CCBDA4EA51F}" destId="{CF1B35E5-5757-45D6-95F2-5BF0798F1D58}" srcOrd="0" destOrd="2" presId="urn:microsoft.com/office/officeart/2005/8/layout/hList1"/>
    <dgm:cxn modelId="{FF701AA4-81BA-49FF-B69B-E3296AB620B2}" srcId="{637AC09B-8CA7-47CB-A589-D14019889AC5}" destId="{CD111049-A4BD-48BC-B63C-23924422403C}" srcOrd="2" destOrd="0" parTransId="{CBD7D182-C145-4C60-9307-83498230D8C6}" sibTransId="{6038D81B-70D0-4C8D-9D12-277E8DB244BB}"/>
    <dgm:cxn modelId="{D55A8CA7-6E8F-4865-927A-10AB3C30263C}" type="presOf" srcId="{222FEEE9-3667-416C-92E0-4AAFE2C0DB64}" destId="{75A5ECA1-1260-4949-AE3C-6090613AD70F}" srcOrd="0" destOrd="0" presId="urn:microsoft.com/office/officeart/2005/8/layout/hList1"/>
    <dgm:cxn modelId="{7658E0AE-DFA8-43E3-B54A-2501F965D134}" type="presOf" srcId="{D015BCE2-1F55-4922-B55C-724929522C83}" destId="{FFE4639A-A1BC-48B9-BB6E-193C8A90B79C}" srcOrd="0" destOrd="0" presId="urn:microsoft.com/office/officeart/2005/8/layout/hList1"/>
    <dgm:cxn modelId="{2A420DB2-B871-4181-B6EB-0F60C6AA339E}" type="presOf" srcId="{CD111049-A4BD-48BC-B63C-23924422403C}" destId="{75A5ECA1-1260-4949-AE3C-6090613AD70F}" srcOrd="0" destOrd="2" presId="urn:microsoft.com/office/officeart/2005/8/layout/hList1"/>
    <dgm:cxn modelId="{5B903AC2-C163-427B-9858-9D2DFA00E15A}" srcId="{637AC09B-8CA7-47CB-A589-D14019889AC5}" destId="{BB41B365-2E40-4F54-BC34-9DA1A1A1CF1F}" srcOrd="1" destOrd="0" parTransId="{AF5AF9AC-C382-422F-B4C8-4112B5455186}" sibTransId="{55F67AD2-652E-42C5-8AE9-F82A814C0C33}"/>
    <dgm:cxn modelId="{B1F505C3-B86A-48A1-AA19-2C06E3A790F0}" type="presOf" srcId="{C27D46B8-FC64-4971-B0A2-2587B3183C78}" destId="{8B58166E-5A6E-4E39-A943-90284F6DCE41}" srcOrd="0" destOrd="0" presId="urn:microsoft.com/office/officeart/2005/8/layout/hList1"/>
    <dgm:cxn modelId="{464E3FE3-374A-47F6-B0D1-AABF3FB14376}" type="presOf" srcId="{D90057AC-8CF6-436E-B0AC-091266B00293}" destId="{681415A1-17BD-4D9A-B07E-9F06791D259D}" srcOrd="0" destOrd="0"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75660FF5-6C38-476E-80B2-1D53C62DC225}" type="presOf" srcId="{ABA2781E-153C-45D7-8773-7C789B16E8B5}" destId="{CF1B35E5-5757-45D6-95F2-5BF0798F1D58}" srcOrd="0" destOrd="0" presId="urn:microsoft.com/office/officeart/2005/8/layout/hList1"/>
    <dgm:cxn modelId="{8C1127F7-D7A2-4D22-9CA4-6D43B63F50AF}" srcId="{32A1EF6E-710A-4AC6-97AB-7552837DB366}" destId="{B7DA2BC8-AE7C-4FEA-9E17-1691708088F9}" srcOrd="1" destOrd="0" parTransId="{6DCB0E45-83D8-4F27-9637-CDFA91A928B7}" sibTransId="{80CDB473-B170-4945-8D70-ED1249CF4A58}"/>
    <dgm:cxn modelId="{0B2F228E-47A7-4051-80BE-6387C7F25670}" type="presParOf" srcId="{681415A1-17BD-4D9A-B07E-9F06791D259D}" destId="{30C09DD5-96C1-42CE-B10E-781A9C28E698}" srcOrd="0" destOrd="0" presId="urn:microsoft.com/office/officeart/2005/8/layout/hList1"/>
    <dgm:cxn modelId="{3AFC5D03-A0E7-4BA6-9E9D-514AE63266AE}" type="presParOf" srcId="{30C09DD5-96C1-42CE-B10E-781A9C28E698}" destId="{05340BC9-8879-4DCD-BB02-8927DB5F7B5D}" srcOrd="0" destOrd="0" presId="urn:microsoft.com/office/officeart/2005/8/layout/hList1"/>
    <dgm:cxn modelId="{8F08D062-DF95-4650-A75C-499EAF124CD6}" type="presParOf" srcId="{30C09DD5-96C1-42CE-B10E-781A9C28E698}" destId="{CF1B35E5-5757-45D6-95F2-5BF0798F1D58}" srcOrd="1" destOrd="0" presId="urn:microsoft.com/office/officeart/2005/8/layout/hList1"/>
    <dgm:cxn modelId="{22ED8D49-6FC5-404E-B354-426A6BD21272}" type="presParOf" srcId="{681415A1-17BD-4D9A-B07E-9F06791D259D}" destId="{68BDA093-722F-42A7-B7A1-4DCC974723B9}" srcOrd="1" destOrd="0" presId="urn:microsoft.com/office/officeart/2005/8/layout/hList1"/>
    <dgm:cxn modelId="{D0489D81-53D9-4CB0-BD25-FC04E3005990}" type="presParOf" srcId="{681415A1-17BD-4D9A-B07E-9F06791D259D}" destId="{D452A645-5365-4087-BE08-D6759FF0F5B9}" srcOrd="2" destOrd="0" presId="urn:microsoft.com/office/officeart/2005/8/layout/hList1"/>
    <dgm:cxn modelId="{B4A315AF-E2A3-4AE1-B187-6374CA08549A}" type="presParOf" srcId="{D452A645-5365-4087-BE08-D6759FF0F5B9}" destId="{FFE4639A-A1BC-48B9-BB6E-193C8A90B79C}" srcOrd="0" destOrd="0" presId="urn:microsoft.com/office/officeart/2005/8/layout/hList1"/>
    <dgm:cxn modelId="{BD6118FC-C230-4530-B77A-BDD520ED5C0D}" type="presParOf" srcId="{D452A645-5365-4087-BE08-D6759FF0F5B9}" destId="{53DF6662-7B4C-4132-A7BC-60CF82E77731}" srcOrd="1" destOrd="0" presId="urn:microsoft.com/office/officeart/2005/8/layout/hList1"/>
    <dgm:cxn modelId="{6B66A67A-77FE-41DF-ABA8-CF91596EF1FC}" type="presParOf" srcId="{681415A1-17BD-4D9A-B07E-9F06791D259D}" destId="{3D6663FD-894E-435D-ACC4-9A26919700F5}" srcOrd="3" destOrd="0" presId="urn:microsoft.com/office/officeart/2005/8/layout/hList1"/>
    <dgm:cxn modelId="{FBAA8CE7-E190-45B1-9B25-41302B5E10F8}" type="presParOf" srcId="{681415A1-17BD-4D9A-B07E-9F06791D259D}" destId="{202025F2-D32C-4B5E-A0EC-35F91623ED53}" srcOrd="4" destOrd="0" presId="urn:microsoft.com/office/officeart/2005/8/layout/hList1"/>
    <dgm:cxn modelId="{0B538608-3429-4A18-8992-43095A305485}" type="presParOf" srcId="{202025F2-D32C-4B5E-A0EC-35F91623ED53}" destId="{DEFE3BFD-63AE-46D0-8338-9DA444A1BDAE}" srcOrd="0" destOrd="0" presId="urn:microsoft.com/office/officeart/2005/8/layout/hList1"/>
    <dgm:cxn modelId="{46BD52E9-4DE2-495E-8C94-99DAAF510792}" type="presParOf" srcId="{202025F2-D32C-4B5E-A0EC-35F91623ED53}" destId="{75A5ECA1-1260-4949-AE3C-6090613AD70F}" srcOrd="1" destOrd="0" presId="urn:microsoft.com/office/officeart/2005/8/layout/hList1"/>
    <dgm:cxn modelId="{D346F706-5E32-45D3-AF3C-6D8BAC09AF4D}" type="presParOf" srcId="{681415A1-17BD-4D9A-B07E-9F06791D259D}" destId="{CEBFBDBD-259A-4F19-A41E-F8D0531A78A2}" srcOrd="5" destOrd="0" presId="urn:microsoft.com/office/officeart/2005/8/layout/hList1"/>
    <dgm:cxn modelId="{A9F6923E-DF71-444F-A6ED-033C8F01A244}" type="presParOf" srcId="{681415A1-17BD-4D9A-B07E-9F06791D259D}" destId="{BFEBD845-0D9F-48F2-A73A-E5E05B099E8A}" srcOrd="6" destOrd="0" presId="urn:microsoft.com/office/officeart/2005/8/layout/hList1"/>
    <dgm:cxn modelId="{EC0A9D0D-33AE-4F34-BE4D-7C2938626EDF}" type="presParOf" srcId="{BFEBD845-0D9F-48F2-A73A-E5E05B099E8A}" destId="{8B58166E-5A6E-4E39-A943-90284F6DCE41}" srcOrd="0" destOrd="0" presId="urn:microsoft.com/office/officeart/2005/8/layout/hList1"/>
    <dgm:cxn modelId="{0F0B2313-DAB1-44D2-9466-C7E9C062FE95}" type="presParOf" srcId="{BFEBD845-0D9F-48F2-A73A-E5E05B099E8A}" destId="{6C228FAD-8A71-42AC-B3BE-D879487E1848}"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4" qsCatId="simple" csTypeId="urn:microsoft.com/office/officeart/2005/8/colors/colorful4#4"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lv" sz="2000" b="1" dirty="0">
              <a:solidFill>
                <a:schemeClr val="tx1"/>
              </a:solidFill>
            </a:rPr>
            <a:t>Viņi izdomāja savus pravietojumus (Ec. 13:2, 17) </a:t>
          </a:r>
          <a:endParaRPr lang="es-ES" sz="200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F861A691-1ED7-4178-B206-60C15B0B43EF}">
      <dgm:prSet custT="1"/>
      <dgm:spPr>
        <a:solidFill>
          <a:schemeClr val="accent2">
            <a:lumMod val="40000"/>
            <a:lumOff val="60000"/>
          </a:schemeClr>
        </a:solidFill>
      </dgm:spPr>
      <dgm:t>
        <a:bodyPr/>
        <a:lstStyle/>
        <a:p>
          <a:r>
            <a:rPr lang="lv" sz="2000" b="1" dirty="0">
              <a:solidFill>
                <a:schemeClr val="tx1"/>
              </a:solidFill>
            </a:rPr>
            <a:t>Viņi teica to, ko cilvēki gribēja dzirdēt (Ec. 13:16)</a:t>
          </a:r>
          <a:endParaRPr lang="es-ES" sz="200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E7073E38-E644-4DA3-B5FF-20EAEF767AE8}">
      <dgm:prSet custT="1"/>
      <dgm:spPr>
        <a:solidFill>
          <a:srgbClr val="FFB3FF"/>
        </a:solidFill>
      </dgm:spPr>
      <dgm:t>
        <a:bodyPr/>
        <a:lstStyle/>
        <a:p>
          <a:r>
            <a:rPr lang="lv" sz="2000" b="1" dirty="0">
              <a:solidFill>
                <a:schemeClr val="tx1"/>
              </a:solidFill>
            </a:rPr>
            <a:t>Viņi nerunāja pret grēku (Ec.13:22)</a:t>
          </a:r>
          <a:endParaRPr lang="es-ES" sz="200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3DDC293E-5143-4CB6-ABB8-569658A07BC0}">
      <dgm:prSet custT="1"/>
      <dgm:spPr>
        <a:solidFill>
          <a:schemeClr val="accent1">
            <a:lumMod val="40000"/>
            <a:lumOff val="60000"/>
          </a:schemeClr>
        </a:solidFill>
      </dgm:spPr>
      <dgm:t>
        <a:bodyPr/>
        <a:lstStyle/>
        <a:p>
          <a:r>
            <a:rPr lang="lv" sz="2000" b="1" dirty="0">
              <a:solidFill>
                <a:schemeClr val="tx1"/>
              </a:solidFill>
            </a:rPr>
            <a:t>Viņi meklēja personīgu labumu (Ec .13:19)</a:t>
          </a:r>
          <a:endParaRPr lang="es-ES" sz="200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dgm:presLayoutVars>
          <dgm:bulletEnabled val="1"/>
        </dgm:presLayoutVars>
      </dgm:prSet>
      <dgm:spPr/>
    </dgm:pt>
    <dgm:pt modelId="{644D4322-20C0-4BC5-B361-96DEF3A3933E}" type="pres">
      <dgm:prSet presAssocID="{A2A1CFD8-806F-4AE3-8C16-8303F908D830}" presName="FourNodes_3" presStyleLbl="node1" presStyleIdx="2" presStyleCnt="4">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l" defTabSz="800100">
            <a:lnSpc>
              <a:spcPct val="90000"/>
            </a:lnSpc>
            <a:spcBef>
              <a:spcPct val="0"/>
            </a:spcBef>
            <a:spcAft>
              <a:spcPct val="35000"/>
            </a:spcAft>
            <a:buNone/>
          </a:pPr>
          <a:r>
            <a:rPr lang="lv-LV" sz="1800" b="1" kern="1200" noProof="0" dirty="0">
              <a:effectLst>
                <a:outerShdw blurRad="38100" dist="38100" dir="2700000" algn="tl">
                  <a:srgbClr val="000000"/>
                </a:outerShdw>
              </a:effectLst>
            </a:rPr>
            <a:t>Kuri  tika aicināti praviešu kalpošanā?</a:t>
          </a: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l" defTabSz="800100">
            <a:lnSpc>
              <a:spcPct val="90000"/>
            </a:lnSpc>
            <a:spcBef>
              <a:spcPct val="0"/>
            </a:spcBef>
            <a:spcAft>
              <a:spcPct val="35000"/>
            </a:spcAft>
            <a:buNone/>
          </a:pPr>
          <a:r>
            <a:rPr lang="lv-LV" sz="1800" b="1" kern="1200" noProof="0" dirty="0">
              <a:effectLst>
                <a:outerShdw blurRad="38100" dist="38100" dir="2700000" algn="tl">
                  <a:srgbClr val="000000"/>
                </a:outerShdw>
              </a:effectLst>
            </a:rPr>
            <a:t>Kādas ir pravieša funkcijas?</a:t>
          </a: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l" defTabSz="800100">
            <a:lnSpc>
              <a:spcPct val="90000"/>
            </a:lnSpc>
            <a:spcBef>
              <a:spcPct val="0"/>
            </a:spcBef>
            <a:spcAft>
              <a:spcPct val="35000"/>
            </a:spcAft>
            <a:buNone/>
          </a:pPr>
          <a:r>
            <a:rPr lang="lv-LV" sz="1800" b="1" kern="1200" noProof="0" dirty="0">
              <a:effectLst>
                <a:outerShdw blurRad="38100" dist="38100" dir="2700000" algn="tl">
                  <a:srgbClr val="000000"/>
                </a:outerShdw>
              </a:effectLst>
            </a:rPr>
            <a:t>Kādu darbu veica pravieši?</a:t>
          </a: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l" defTabSz="800100">
            <a:lnSpc>
              <a:spcPct val="90000"/>
            </a:lnSpc>
            <a:spcBef>
              <a:spcPct val="0"/>
            </a:spcBef>
            <a:spcAft>
              <a:spcPct val="35000"/>
            </a:spcAft>
            <a:buNone/>
          </a:pPr>
          <a:r>
            <a:rPr lang="lv-LV" sz="1800" b="1" kern="1200" noProof="0" dirty="0">
              <a:effectLst>
                <a:outerShdw blurRad="38100" dist="38100" dir="2700000" algn="tl">
                  <a:srgbClr val="000000"/>
                </a:outerShdw>
              </a:effectLst>
            </a:rPr>
            <a:t>Sievietes pravietes?</a:t>
          </a: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l" defTabSz="800100">
            <a:lnSpc>
              <a:spcPct val="90000"/>
            </a:lnSpc>
            <a:spcBef>
              <a:spcPct val="0"/>
            </a:spcBef>
            <a:spcAft>
              <a:spcPct val="35000"/>
            </a:spcAft>
            <a:buNone/>
          </a:pPr>
          <a:r>
            <a:rPr lang="lv-LV" sz="1800" b="1" kern="1200" noProof="0" dirty="0">
              <a:effectLst>
                <a:outerShdw blurRad="38100" dist="38100" dir="2700000" algn="tl">
                  <a:srgbClr val="000000"/>
                </a:outerShdw>
              </a:effectLst>
            </a:rPr>
            <a:t>Kādas īpašības piemita viltus praviešiem?</a:t>
          </a:r>
          <a:endParaRPr lang="lv-LV" sz="18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2308" y="43172"/>
          <a:ext cx="2550819" cy="777600"/>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lv-LV" sz="2700" b="1" kern="1200" dirty="0">
              <a:effectLst>
                <a:outerShdw blurRad="38100" dist="38100" dir="2700000" algn="tl">
                  <a:srgbClr val="000000">
                    <a:alpha val="43137"/>
                  </a:srgbClr>
                </a:outerShdw>
              </a:effectLst>
            </a:rPr>
            <a:t>Ar ķēniņiem</a:t>
          </a:r>
          <a:endParaRPr lang="es-ES" sz="2700" kern="1200" dirty="0">
            <a:effectLst>
              <a:outerShdw blurRad="38100" dist="38100" dir="2700000" algn="tl">
                <a:srgbClr val="000000">
                  <a:alpha val="43137"/>
                </a:srgbClr>
              </a:outerShdw>
            </a:effectLst>
          </a:endParaRPr>
        </a:p>
      </dsp:txBody>
      <dsp:txXfrm>
        <a:off x="2308" y="43172"/>
        <a:ext cx="2550819" cy="777600"/>
      </dsp:txXfrm>
    </dsp:sp>
    <dsp:sp modelId="{CF1B35E5-5757-45D6-95F2-5BF0798F1D58}">
      <dsp:nvSpPr>
        <dsp:cNvPr id="0" name=""/>
        <dsp:cNvSpPr/>
      </dsp:nvSpPr>
      <dsp:spPr>
        <a:xfrm>
          <a:off x="45570" y="863944"/>
          <a:ext cx="2550819" cy="3186945"/>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lv" sz="2000" b="1" kern="1200" dirty="0"/>
            <a:t>Viņi tos svaidīja </a:t>
          </a:r>
          <a:br>
            <a:rPr lang="es-ES" sz="2000" b="1" kern="1200" dirty="0"/>
          </a:br>
          <a:r>
            <a:rPr lang="lv" sz="2000" b="1" kern="1200" dirty="0"/>
            <a:t>(1. Ķēniņu 19:16)</a:t>
          </a:r>
          <a:endParaRPr lang="es-ES" sz="2000" kern="1200" dirty="0"/>
        </a:p>
        <a:p>
          <a:pPr marL="265113" lvl="1" indent="0" algn="l" defTabSz="889000">
            <a:lnSpc>
              <a:spcPct val="90000"/>
            </a:lnSpc>
            <a:spcBef>
              <a:spcPct val="0"/>
            </a:spcBef>
            <a:spcAft>
              <a:spcPct val="15000"/>
            </a:spcAft>
            <a:buSzPct val="120000"/>
            <a:buFontTx/>
            <a:buNone/>
          </a:pPr>
          <a:r>
            <a:rPr lang="lv" sz="2000" b="1" kern="1200" dirty="0"/>
            <a:t>Viņi iedrošināja viņus, kad tie darīja labu (2. Laiku 15:8)</a:t>
          </a:r>
          <a:endParaRPr lang="es-ES" sz="2000" kern="1200" dirty="0"/>
        </a:p>
        <a:p>
          <a:pPr marL="228600" lvl="1" indent="-228600" algn="ctr" defTabSz="889000">
            <a:lnSpc>
              <a:spcPct val="90000"/>
            </a:lnSpc>
            <a:spcBef>
              <a:spcPct val="0"/>
            </a:spcBef>
            <a:spcAft>
              <a:spcPct val="15000"/>
            </a:spcAft>
            <a:buFontTx/>
            <a:buNone/>
          </a:pPr>
          <a:r>
            <a:rPr lang="lv" sz="2000" b="1" kern="1200" dirty="0"/>
            <a:t> Viņi tiem stājās pretī, kad tie rīkojās nepareizi (1. Ķēniņu 21:20)</a:t>
          </a:r>
          <a:endParaRPr lang="es-ES" sz="2000" kern="1200" dirty="0"/>
        </a:p>
      </dsp:txBody>
      <dsp:txXfrm>
        <a:off x="45570" y="863944"/>
        <a:ext cx="2550819" cy="3186945"/>
      </dsp:txXfrm>
    </dsp:sp>
    <dsp:sp modelId="{FFE4639A-A1BC-48B9-BB6E-193C8A90B79C}">
      <dsp:nvSpPr>
        <dsp:cNvPr id="0" name=""/>
        <dsp:cNvSpPr/>
      </dsp:nvSpPr>
      <dsp:spPr>
        <a:xfrm>
          <a:off x="2910242" y="43172"/>
          <a:ext cx="2854902" cy="777600"/>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lv-LV" sz="2700" b="1" kern="1200" dirty="0">
              <a:effectLst>
                <a:outerShdw blurRad="38100" dist="38100" dir="2700000" algn="tl">
                  <a:srgbClr val="000000">
                    <a:alpha val="43137"/>
                  </a:srgbClr>
                </a:outerShdw>
              </a:effectLst>
            </a:rPr>
            <a:t>Ar priesteriem</a:t>
          </a:r>
          <a:endParaRPr lang="es-ES" sz="2700" kern="1200" dirty="0">
            <a:effectLst>
              <a:outerShdw blurRad="38100" dist="38100" dir="2700000" algn="tl">
                <a:srgbClr val="000000">
                  <a:alpha val="43137"/>
                </a:srgbClr>
              </a:outerShdw>
            </a:effectLst>
          </a:endParaRPr>
        </a:p>
      </dsp:txBody>
      <dsp:txXfrm>
        <a:off x="2910242" y="43172"/>
        <a:ext cx="2854902" cy="777600"/>
      </dsp:txXfrm>
    </dsp:sp>
    <dsp:sp modelId="{53DF6662-7B4C-4132-A7BC-60CF82E77731}">
      <dsp:nvSpPr>
        <dsp:cNvPr id="0" name=""/>
        <dsp:cNvSpPr/>
      </dsp:nvSpPr>
      <dsp:spPr>
        <a:xfrm>
          <a:off x="3062284" y="820772"/>
          <a:ext cx="2550819" cy="3186945"/>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lv" sz="2000" b="1" kern="1200" dirty="0"/>
            <a:t>Viņi tiem stājās pretī, kad tie rīkojās nepareizi (Malahija. 2:1-2)</a:t>
          </a:r>
          <a:endParaRPr lang="es-ES" sz="2000" kern="1200" dirty="0"/>
        </a:p>
      </dsp:txBody>
      <dsp:txXfrm>
        <a:off x="3062284" y="820772"/>
        <a:ext cx="2550819" cy="3186945"/>
      </dsp:txXfrm>
    </dsp:sp>
    <dsp:sp modelId="{DEFE3BFD-63AE-46D0-8338-9DA444A1BDAE}">
      <dsp:nvSpPr>
        <dsp:cNvPr id="0" name=""/>
        <dsp:cNvSpPr/>
      </dsp:nvSpPr>
      <dsp:spPr>
        <a:xfrm>
          <a:off x="6122259" y="43172"/>
          <a:ext cx="2550819" cy="777600"/>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lv-LV" sz="2700" b="1" kern="1200" dirty="0">
              <a:effectLst>
                <a:outerShdw blurRad="38100" dist="38100" dir="2700000" algn="tl">
                  <a:srgbClr val="000000">
                    <a:alpha val="43137"/>
                  </a:srgbClr>
                </a:outerShdw>
              </a:effectLst>
            </a:rPr>
            <a:t>Ar cilvēkiem</a:t>
          </a:r>
          <a:endParaRPr lang="es-ES" sz="2700" kern="1200" dirty="0">
            <a:effectLst>
              <a:outerShdw blurRad="38100" dist="38100" dir="2700000" algn="tl">
                <a:srgbClr val="000000">
                  <a:alpha val="43137"/>
                </a:srgbClr>
              </a:outerShdw>
            </a:effectLst>
          </a:endParaRPr>
        </a:p>
      </dsp:txBody>
      <dsp:txXfrm>
        <a:off x="6122259" y="43172"/>
        <a:ext cx="2550819" cy="777600"/>
      </dsp:txXfrm>
    </dsp:sp>
    <dsp:sp modelId="{75A5ECA1-1260-4949-AE3C-6090613AD70F}">
      <dsp:nvSpPr>
        <dsp:cNvPr id="0" name=""/>
        <dsp:cNvSpPr/>
      </dsp:nvSpPr>
      <dsp:spPr>
        <a:xfrm>
          <a:off x="6075171" y="863944"/>
          <a:ext cx="2550819" cy="3186945"/>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lv" sz="2000" b="1" kern="1200" dirty="0"/>
            <a:t>Viņi tos mācīja Dieva ceļos  (Mihas 6:8)</a:t>
          </a:r>
          <a:endParaRPr lang="es-ES" sz="2000" kern="1200" dirty="0"/>
        </a:p>
        <a:p>
          <a:pPr marL="265113" lvl="1" indent="0" algn="l" defTabSz="889000">
            <a:lnSpc>
              <a:spcPct val="90000"/>
            </a:lnSpc>
            <a:spcBef>
              <a:spcPct val="0"/>
            </a:spcBef>
            <a:spcAft>
              <a:spcPct val="15000"/>
            </a:spcAft>
            <a:buSzPct val="120000"/>
            <a:buFontTx/>
            <a:buNone/>
          </a:pPr>
          <a:r>
            <a:rPr lang="lv" sz="2000" b="1" kern="1200" dirty="0"/>
            <a:t>Viņi tiem atklāja grēku ( Jes . 58:1)</a:t>
          </a:r>
          <a:endParaRPr lang="es-ES" sz="2000" kern="1200" dirty="0"/>
        </a:p>
        <a:p>
          <a:pPr marL="265113" lvl="1" indent="0" algn="l" defTabSz="889000">
            <a:lnSpc>
              <a:spcPct val="90000"/>
            </a:lnSpc>
            <a:spcBef>
              <a:spcPct val="0"/>
            </a:spcBef>
            <a:spcAft>
              <a:spcPct val="15000"/>
            </a:spcAft>
            <a:buSzPct val="120000"/>
            <a:buFontTx/>
            <a:buNone/>
          </a:pPr>
          <a:r>
            <a:rPr lang="lv" sz="2000" b="1" kern="1200" dirty="0"/>
            <a:t>Viņi aicināja viņus uz grēku nožēlu (Ecēhiēla 18:32)</a:t>
          </a:r>
          <a:endParaRPr lang="es-ES" sz="2000" kern="1200" dirty="0"/>
        </a:p>
      </dsp:txBody>
      <dsp:txXfrm>
        <a:off x="6075171" y="863944"/>
        <a:ext cx="2550819" cy="3186945"/>
      </dsp:txXfrm>
    </dsp:sp>
    <dsp:sp modelId="{8B58166E-5A6E-4E39-A943-90284F6DCE41}">
      <dsp:nvSpPr>
        <dsp:cNvPr id="0" name=""/>
        <dsp:cNvSpPr/>
      </dsp:nvSpPr>
      <dsp:spPr>
        <a:xfrm>
          <a:off x="9030194" y="43172"/>
          <a:ext cx="2550819" cy="777600"/>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lv" sz="2700" b="1" kern="1200" dirty="0">
              <a:effectLst>
                <a:outerShdw blurRad="38100" dist="38100" dir="2700000" algn="tl">
                  <a:srgbClr val="000000">
                    <a:alpha val="43137"/>
                  </a:srgbClr>
                </a:outerShdw>
              </a:effectLst>
            </a:rPr>
            <a:t>Ar mums</a:t>
          </a:r>
          <a:endParaRPr lang="es-ES" sz="2700" kern="1200" dirty="0">
            <a:effectLst>
              <a:outerShdw blurRad="38100" dist="38100" dir="2700000" algn="tl">
                <a:srgbClr val="000000">
                  <a:alpha val="43137"/>
                </a:srgbClr>
              </a:outerShdw>
            </a:effectLst>
          </a:endParaRPr>
        </a:p>
      </dsp:txBody>
      <dsp:txXfrm>
        <a:off x="9030194" y="43172"/>
        <a:ext cx="2550819" cy="777600"/>
      </dsp:txXfrm>
    </dsp:sp>
    <dsp:sp modelId="{6C228FAD-8A71-42AC-B3BE-D879487E1848}">
      <dsp:nvSpPr>
        <dsp:cNvPr id="0" name=""/>
        <dsp:cNvSpPr/>
      </dsp:nvSpPr>
      <dsp:spPr>
        <a:xfrm>
          <a:off x="9032502" y="863944"/>
          <a:ext cx="2550819" cy="3186945"/>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lv" sz="2000" b="1" kern="1200" dirty="0"/>
            <a:t>Viņi pierakstīja savus vēstījumus (2. Laiku 13:22)</a:t>
          </a:r>
          <a:endParaRPr lang="es-ES" sz="2000" kern="1200" dirty="0"/>
        </a:p>
      </dsp:txBody>
      <dsp:txXfrm>
        <a:off x="9032502" y="863944"/>
        <a:ext cx="2550819" cy="31869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59025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 sz="2000" b="1" kern="1200" dirty="0">
              <a:solidFill>
                <a:schemeClr val="tx1"/>
              </a:solidFill>
            </a:rPr>
            <a:t>Viņi izdomāja savus pravietojumus (Ec. 13:2, 17) </a:t>
          </a:r>
          <a:endParaRPr lang="es-ES" sz="2000" kern="1200" dirty="0">
            <a:solidFill>
              <a:schemeClr val="tx1"/>
            </a:solidFill>
          </a:endParaRPr>
        </a:p>
      </dsp:txBody>
      <dsp:txXfrm>
        <a:off x="9610" y="9610"/>
        <a:ext cx="6208485" cy="308882"/>
      </dsp:txXfrm>
    </dsp:sp>
    <dsp:sp modelId="{9EED3436-14B9-4328-AE94-23419D8B7768}">
      <dsp:nvSpPr>
        <dsp:cNvPr id="0" name=""/>
        <dsp:cNvSpPr/>
      </dsp:nvSpPr>
      <dsp:spPr>
        <a:xfrm>
          <a:off x="551934" y="387758"/>
          <a:ext cx="6590259"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 sz="2000" b="1" kern="1200" dirty="0">
              <a:solidFill>
                <a:schemeClr val="tx1"/>
              </a:solidFill>
            </a:rPr>
            <a:t>Viņi teica to, ko cilvēki gribēja dzirdēt (Ec. 13:16)</a:t>
          </a:r>
          <a:endParaRPr lang="es-ES" sz="2000" kern="1200" dirty="0">
            <a:solidFill>
              <a:schemeClr val="tx1"/>
            </a:solidFill>
          </a:endParaRPr>
        </a:p>
      </dsp:txBody>
      <dsp:txXfrm>
        <a:off x="561544" y="397368"/>
        <a:ext cx="5805838" cy="308882"/>
      </dsp:txXfrm>
    </dsp:sp>
    <dsp:sp modelId="{644D4322-20C0-4BC5-B361-96DEF3A3933E}">
      <dsp:nvSpPr>
        <dsp:cNvPr id="0" name=""/>
        <dsp:cNvSpPr/>
      </dsp:nvSpPr>
      <dsp:spPr>
        <a:xfrm>
          <a:off x="1095630" y="775516"/>
          <a:ext cx="6590259"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 sz="2000" b="1" kern="1200" dirty="0">
              <a:solidFill>
                <a:schemeClr val="tx1"/>
              </a:solidFill>
            </a:rPr>
            <a:t>Viņi nerunāja pret grēku (Ec.13:22)</a:t>
          </a:r>
          <a:endParaRPr lang="es-ES" sz="2000" kern="1200" dirty="0">
            <a:solidFill>
              <a:schemeClr val="tx1"/>
            </a:solidFill>
          </a:endParaRPr>
        </a:p>
      </dsp:txBody>
      <dsp:txXfrm>
        <a:off x="1105240" y="785126"/>
        <a:ext cx="5814075" cy="308882"/>
      </dsp:txXfrm>
    </dsp:sp>
    <dsp:sp modelId="{646086EF-A582-43F2-A0F8-BDACD0A14D75}">
      <dsp:nvSpPr>
        <dsp:cNvPr id="0" name=""/>
        <dsp:cNvSpPr/>
      </dsp:nvSpPr>
      <dsp:spPr>
        <a:xfrm>
          <a:off x="1647564" y="1163274"/>
          <a:ext cx="659025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 sz="2000" b="1" kern="1200" dirty="0">
              <a:solidFill>
                <a:schemeClr val="tx1"/>
              </a:solidFill>
            </a:rPr>
            <a:t>Viņi meklēja personīgu labumu (Ec .13:19)</a:t>
          </a:r>
          <a:endParaRPr lang="es-ES" sz="2000" kern="1200" dirty="0">
            <a:solidFill>
              <a:schemeClr val="tx1"/>
            </a:solidFill>
          </a:endParaRPr>
        </a:p>
      </dsp:txBody>
      <dsp:txXfrm>
        <a:off x="1657174" y="1172884"/>
        <a:ext cx="5805838" cy="308882"/>
      </dsp:txXfrm>
    </dsp:sp>
    <dsp:sp modelId="{78472FAB-D2AC-4A01-9250-D3424753C9CC}">
      <dsp:nvSpPr>
        <dsp:cNvPr id="0" name=""/>
        <dsp:cNvSpPr/>
      </dsp:nvSpPr>
      <dsp:spPr>
        <a:xfrm>
          <a:off x="637699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6424977" y="251297"/>
        <a:ext cx="117296" cy="160483"/>
      </dsp:txXfrm>
    </dsp:sp>
    <dsp:sp modelId="{0A7D6550-1042-453A-9DE8-0B3E644AA13B}">
      <dsp:nvSpPr>
        <dsp:cNvPr id="0" name=""/>
        <dsp:cNvSpPr/>
      </dsp:nvSpPr>
      <dsp:spPr>
        <a:xfrm>
          <a:off x="6928926"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6976911" y="639055"/>
        <a:ext cx="117296" cy="160483"/>
      </dsp:txXfrm>
    </dsp:sp>
    <dsp:sp modelId="{30D20B0F-EAAD-4BFC-9880-3CA89F455507}">
      <dsp:nvSpPr>
        <dsp:cNvPr id="0" name=""/>
        <dsp:cNvSpPr/>
      </dsp:nvSpPr>
      <dsp:spPr>
        <a:xfrm>
          <a:off x="747262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752060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4">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4">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22/09/2026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lv-LV" sz="4400" b="1" spc="300" dirty="0">
                <a:ln w="13462">
                  <a:noFill/>
                  <a:prstDash val="solid"/>
                </a:ln>
                <a:solidFill>
                  <a:schemeClr val="accent2">
                    <a:lumMod val="60000"/>
                    <a:lumOff val="40000"/>
                  </a:schemeClr>
                </a:solidFill>
                <a:effectLst>
                  <a:outerShdw dist="50800" dir="2700000" algn="bl" rotWithShape="0">
                    <a:srgbClr val="663300"/>
                  </a:outerShdw>
                </a:effectLst>
              </a:rPr>
              <a:t>VECĀS DERĪBAS PRAVIEŠI</a:t>
            </a:r>
            <a:endParaRPr lang="es-ES" sz="4400" b="1" spc="300" dirty="0">
              <a:ln w="13462">
                <a:noFill/>
                <a:prstDash val="solid"/>
              </a:ln>
              <a:solidFill>
                <a:schemeClr val="accent2">
                  <a:lumMod val="60000"/>
                  <a:lumOff val="40000"/>
                </a:schemeClr>
              </a:solidFill>
              <a:effectLst>
                <a:outerShdw dist="50800" dir="2700000" algn="bl" rotWithShape="0">
                  <a:srgbClr val="663300"/>
                </a:outerShdw>
              </a:effectLst>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8528527" y="6360974"/>
            <a:ext cx="3663473" cy="338554"/>
          </a:xfrm>
          <a:prstGeom prst="rect">
            <a:avLst/>
          </a:prstGeom>
          <a:noFill/>
        </p:spPr>
        <p:txBody>
          <a:bodyPr wrap="square" rtlCol="0">
            <a:spAutoFit/>
          </a:bodyPr>
          <a:lstStyle/>
          <a:p>
            <a:pPr algn="ctr"/>
            <a:r>
              <a:rPr lang="es-ES" sz="1600" b="1" dirty="0">
                <a:solidFill>
                  <a:srgbClr val="D5CDC0"/>
                </a:solidFill>
                <a:effectLst>
                  <a:outerShdw blurRad="38100" dist="38100" dir="2700000" algn="tl">
                    <a:srgbClr val="000000">
                      <a:alpha val="43137"/>
                    </a:srgbClr>
                  </a:outerShdw>
                </a:effectLst>
              </a:rPr>
              <a:t>3</a:t>
            </a:r>
            <a:r>
              <a:rPr lang="lv-LV" sz="1600" b="1" dirty="0">
                <a:solidFill>
                  <a:srgbClr val="D5CDC0"/>
                </a:solidFill>
                <a:effectLst>
                  <a:outerShdw blurRad="38100" dist="38100" dir="2700000" algn="tl">
                    <a:srgbClr val="000000">
                      <a:alpha val="43137"/>
                    </a:srgbClr>
                  </a:outerShdw>
                </a:effectLst>
              </a:rPr>
              <a:t>. tēma</a:t>
            </a:r>
            <a:r>
              <a:rPr lang="es-ES" sz="1600" b="1" dirty="0">
                <a:solidFill>
                  <a:srgbClr val="D5CDC0"/>
                </a:solidFill>
                <a:effectLst>
                  <a:outerShdw blurRad="38100" dist="38100" dir="2700000" algn="tl">
                    <a:srgbClr val="000000">
                      <a:alpha val="43137"/>
                    </a:srgbClr>
                  </a:outerShdw>
                </a:effectLst>
              </a:rPr>
              <a:t> 17</a:t>
            </a:r>
            <a:r>
              <a:rPr lang="lv-LV" sz="1600" b="1" dirty="0">
                <a:solidFill>
                  <a:srgbClr val="D5CDC0"/>
                </a:solidFill>
                <a:effectLst>
                  <a:outerShdw blurRad="38100" dist="38100" dir="2700000" algn="tl">
                    <a:srgbClr val="000000">
                      <a:alpha val="43137"/>
                    </a:srgbClr>
                  </a:outerShdw>
                </a:effectLst>
              </a:rPr>
              <a:t>. oktobrī, </a:t>
            </a:r>
            <a:r>
              <a:rPr lang="es-ES" sz="1600" b="1" dirty="0">
                <a:solidFill>
                  <a:srgbClr val="D5CDC0"/>
                </a:solidFill>
                <a:effectLst>
                  <a:outerShdw blurRad="38100" dist="38100" dir="2700000" algn="tl">
                    <a:srgbClr val="000000">
                      <a:alpha val="43137"/>
                    </a:srgbClr>
                  </a:outerShdw>
                </a:effectLst>
              </a:rPr>
              <a:t>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292194" y="366623"/>
            <a:ext cx="3723734" cy="6370975"/>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lv-LV" sz="2600" b="1" dirty="0">
                <a:solidFill>
                  <a:srgbClr val="CC3399">
                    <a:lumMod val="50000"/>
                  </a:srgbClr>
                </a:solidFill>
                <a:latin typeface="Comic Sans MS" panose="030F0702030302020204" pitchFamily="66" charset="0"/>
              </a:rPr>
              <a:t>"Kad nākamajā rītā jo agri viņi devās virzienā uz Tekojas līdzenumu, Jošafāts nostājās viņu priekšā un sacīja: </a:t>
            </a:r>
            <a:r>
              <a:rPr lang="es-ES" sz="2600" b="1" dirty="0">
                <a:solidFill>
                  <a:srgbClr val="CC3399">
                    <a:lumMod val="50000"/>
                  </a:srgbClr>
                </a:solidFill>
                <a:latin typeface="Comic Sans MS" panose="030F0702030302020204" pitchFamily="66" charset="0"/>
              </a:rPr>
              <a:t>“</a:t>
            </a:r>
            <a:r>
              <a:rPr lang="lv-LV" sz="2600" b="1" dirty="0">
                <a:solidFill>
                  <a:srgbClr val="CC3399">
                    <a:lumMod val="50000"/>
                  </a:srgbClr>
                </a:solidFill>
                <a:latin typeface="Comic Sans MS" panose="030F0702030302020204" pitchFamily="66" charset="0"/>
              </a:rPr>
              <a:t>Klausiet mani, Jūdas un Jeruzālemes</a:t>
            </a:r>
            <a:r>
              <a:rPr lang="es-ES" sz="2600" b="1" dirty="0">
                <a:solidFill>
                  <a:srgbClr val="CC3399">
                    <a:lumMod val="50000"/>
                  </a:srgbClr>
                </a:solidFill>
                <a:latin typeface="Comic Sans MS" panose="030F0702030302020204" pitchFamily="66" charset="0"/>
              </a:rPr>
              <a:t> </a:t>
            </a:r>
            <a:r>
              <a:rPr lang="lv-LV" sz="2600" b="1" dirty="0">
                <a:solidFill>
                  <a:srgbClr val="CC3399">
                    <a:lumMod val="50000"/>
                  </a:srgbClr>
                </a:solidFill>
                <a:latin typeface="Comic Sans MS" panose="030F0702030302020204" pitchFamily="66" charset="0"/>
              </a:rPr>
              <a:t>iedzīvotāji! Ticiet Tam Kungam, savam Dievam, - un jūs būsit nodrošināti! Ticiet Viņa praviešiem, tad jūs uzvarēsit!“</a:t>
            </a:r>
            <a:r>
              <a:rPr lang="es-ES" sz="2600" b="1" dirty="0">
                <a:solidFill>
                  <a:srgbClr val="CC3399">
                    <a:lumMod val="50000"/>
                  </a:srgbClr>
                </a:solidFill>
                <a:latin typeface="Comic Sans MS" panose="030F0702030302020204" pitchFamily="66" charset="0"/>
              </a:rPr>
              <a:t> </a:t>
            </a:r>
            <a:r>
              <a:rPr lang="lv-LV" sz="2600" b="1" dirty="0">
                <a:solidFill>
                  <a:srgbClr val="CC3399">
                    <a:lumMod val="50000"/>
                  </a:srgbClr>
                </a:solidFill>
                <a:latin typeface="Comic Sans MS" panose="030F0702030302020204" pitchFamily="66" charset="0"/>
              </a:rPr>
              <a:t>"</a:t>
            </a:r>
          </a:p>
          <a:p>
            <a:pPr lvl="0" algn="ctr">
              <a:defRPr/>
            </a:pPr>
            <a:r>
              <a:rPr lang="es-ES" b="1" dirty="0">
                <a:solidFill>
                  <a:srgbClr val="CC3399">
                    <a:lumMod val="50000"/>
                  </a:srgbClr>
                </a:solidFill>
                <a:latin typeface="Comic Sans MS" panose="030F0702030302020204" pitchFamily="66" charset="0"/>
              </a:rPr>
              <a:t>(2 </a:t>
            </a:r>
            <a:r>
              <a:rPr lang="lv-LV" b="1" dirty="0">
                <a:solidFill>
                  <a:srgbClr val="CC3399">
                    <a:lumMod val="50000"/>
                  </a:srgbClr>
                </a:solidFill>
                <a:latin typeface="Comic Sans MS" panose="030F0702030302020204" pitchFamily="66" charset="0"/>
              </a:rPr>
              <a:t>Laiku </a:t>
            </a:r>
            <a:r>
              <a:rPr lang="es-ES" b="1" dirty="0">
                <a:solidFill>
                  <a:srgbClr val="CC3399">
                    <a:lumMod val="50000"/>
                  </a:srgbClr>
                </a:solidFill>
                <a:latin typeface="Comic Sans MS" panose="030F0702030302020204" pitchFamily="66" charset="0"/>
              </a:rPr>
              <a:t>20:20)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0757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4140423160"/>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8020050" cy="707886"/>
          </a:xfrm>
          <a:prstGeom prst="rect">
            <a:avLst/>
          </a:prstGeom>
          <a:noFill/>
        </p:spPr>
        <p:txBody>
          <a:bodyPr wrap="square" rtlCol="0">
            <a:spAutoFit/>
          </a:bodyPr>
          <a:lstStyle/>
          <a:p>
            <a:pPr>
              <a:spcBef>
                <a:spcPts val="600"/>
              </a:spcBef>
            </a:pPr>
            <a:r>
              <a:rPr lang="lv-LV" sz="2000" b="1" dirty="0"/>
              <a:t>Vecās Derības laikā cilvēkus, kuri saņēma Dieva vēstījumus, lai tos paziņotu citiem, sauca par redzētājiem vai praviešiem (1. Sam.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677151" cy="707886"/>
          </a:xfrm>
          <a:prstGeom prst="rect">
            <a:avLst/>
          </a:prstGeom>
          <a:noFill/>
        </p:spPr>
        <p:txBody>
          <a:bodyPr wrap="square">
            <a:spAutoFit/>
          </a:bodyPr>
          <a:lstStyle/>
          <a:p>
            <a:pPr lvl="0">
              <a:spcBef>
                <a:spcPts val="600"/>
              </a:spcBef>
              <a:defRPr/>
            </a:pPr>
            <a:r>
              <a:rPr lang="lv-LV" sz="2000" b="1" dirty="0">
                <a:solidFill>
                  <a:prstClr val="black"/>
                </a:solidFill>
              </a:rPr>
              <a:t>Taču bija arī viltus pravieši, kas runāja par „savas sirds redzējumu” (Jer.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078378"/>
            <a:ext cx="7677151" cy="1323439"/>
          </a:xfrm>
          <a:prstGeom prst="rect">
            <a:avLst/>
          </a:prstGeom>
          <a:noFill/>
        </p:spPr>
        <p:txBody>
          <a:bodyPr wrap="square">
            <a:spAutoFit/>
          </a:bodyPr>
          <a:lstStyle/>
          <a:p>
            <a:pPr lvl="0">
              <a:spcBef>
                <a:spcPts val="600"/>
              </a:spcBef>
              <a:defRPr/>
            </a:pPr>
            <a:r>
              <a:rPr lang="lv-LV" sz="2000" b="1" dirty="0">
                <a:solidFill>
                  <a:prstClr val="black"/>
                </a:solidFill>
              </a:rPr>
              <a:t>Viņiem bija spēja uzzināt apslēptas lietas un pat to, kas vēl tikai notiks (1. Sam. 9:6), taču viņu darbs neaprobežojās tikai ar to, bet aptvēra daudz plašāku jomu. Šī spēja, protams, nenāca no viņiem pašiem, bet no Dieva.</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lv-LV" sz="3600" b="1" dirty="0">
                <a:ln w="22225">
                  <a:noFill/>
                  <a:prstDash val="solid"/>
                </a:ln>
                <a:solidFill>
                  <a:srgbClr val="FFFF75"/>
                </a:solidFill>
                <a:effectLst>
                  <a:outerShdw blurRad="38100" dist="38100" dir="2700000" algn="tl">
                    <a:srgbClr val="000000">
                      <a:alpha val="43137"/>
                    </a:srgbClr>
                  </a:outerShdw>
                </a:effectLst>
              </a:rPr>
              <a:t>KURI TIKA AICINĀTI PRAVIEŠU KALPOŠANĀ</a:t>
            </a:r>
            <a:r>
              <a:rPr lang="es-ES" sz="3600" b="1" dirty="0">
                <a:ln w="22225">
                  <a:noFill/>
                  <a:prstDash val="solid"/>
                </a:ln>
                <a:solidFill>
                  <a:srgbClr val="FFFF75"/>
                </a:solidFill>
                <a:effectLst>
                  <a:outerShdw blurRad="38100" dist="38100" dir="2700000" algn="tl">
                    <a:srgbClr val="000000">
                      <a:alpha val="43137"/>
                    </a:srgbClr>
                  </a:outerShdw>
                </a:effectLst>
              </a:rPr>
              <a:t>?</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lv-LV"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"Elija bija cilvēks, līdzīgs mums, bet lūgdams lūdza, lai lietus nelītu, un nelija virs zemes trīs gadus un sešus mēnešus" </a:t>
            </a:r>
            <a:r>
              <a:rPr lang="lv-LV" sz="16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(Jēkaba 5:17</a:t>
            </a:r>
            <a:r>
              <a:rPr lang="lv-LV" sz="12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136635" y="1328232"/>
            <a:ext cx="6074557" cy="1631216"/>
          </a:xfrm>
          <a:prstGeom prst="rect">
            <a:avLst/>
          </a:prstGeom>
          <a:noFill/>
        </p:spPr>
        <p:txBody>
          <a:bodyPr wrap="square" rtlCol="0">
            <a:spAutoFit/>
          </a:bodyPr>
          <a:lstStyle/>
          <a:p>
            <a:pPr>
              <a:spcBef>
                <a:spcPts val="600"/>
              </a:spcBef>
            </a:pPr>
            <a:r>
              <a:rPr lang="lv-LV" sz="2000" b="1" dirty="0"/>
              <a:t>Mēs varam pieļaut kļūdas, domājot, ka pravieši bija „supercilvēki”. Taču Mozus attaisnojās, ka viņam ir neveikla mēle (2. Moz. 4:10); Jesaja teica, ka viņam ir nešķīstas lūpas (Jes. 6:5); Jeremija uzskatīja, ka ir pārāk jauns šim uzdevumam (Jer.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466181"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4344" y="4369745"/>
            <a:ext cx="2468881"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746045" y="4013734"/>
            <a:ext cx="4283482" cy="1323439"/>
          </a:xfrm>
          <a:prstGeom prst="rect">
            <a:avLst/>
          </a:prstGeom>
          <a:noFill/>
        </p:spPr>
        <p:txBody>
          <a:bodyPr wrap="square">
            <a:spAutoFit/>
          </a:bodyPr>
          <a:lstStyle/>
          <a:p>
            <a:pPr>
              <a:spcBef>
                <a:spcPts val="600"/>
              </a:spcBef>
            </a:pPr>
            <a:r>
              <a:rPr lang="lv-LV" sz="2000" b="1" dirty="0"/>
              <a:t>Pēc tam, kad Elija bija paveicis lielu brīnumu, viņš pilnībā sabruka, saskaroties ar ķēniņienes Izabeles nāves draudiem (1.Ķēn.19:2–4).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36636" y="2959448"/>
            <a:ext cx="6033160" cy="1323439"/>
          </a:xfrm>
          <a:prstGeom prst="rect">
            <a:avLst/>
          </a:prstGeom>
          <a:noFill/>
        </p:spPr>
        <p:txBody>
          <a:bodyPr wrap="square">
            <a:spAutoFit/>
          </a:bodyPr>
          <a:lstStyle/>
          <a:p>
            <a:pPr lvl="0">
              <a:spcBef>
                <a:spcPts val="600"/>
              </a:spcBef>
              <a:defRPr/>
            </a:pPr>
            <a:r>
              <a:rPr lang="lv-LV" sz="2000" b="1" dirty="0">
                <a:solidFill>
                  <a:prstClr val="black"/>
                </a:solidFill>
              </a:rPr>
              <a:t>Par Eliju, kurš uzdrošinājās draudēt ķēniņam Ahabam ar lielu sausumu viņa bezdievības dēļ, ir teikts, ka „viņš bija cilvēks, kurš bija pakļauts tādām pašām kaislībām kā mēs” (Jēk.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667022" y="5226784"/>
            <a:ext cx="4532037" cy="1631216"/>
          </a:xfrm>
          <a:prstGeom prst="rect">
            <a:avLst/>
          </a:prstGeom>
          <a:noFill/>
        </p:spPr>
        <p:txBody>
          <a:bodyPr wrap="square">
            <a:spAutoFit/>
          </a:bodyPr>
          <a:lstStyle/>
          <a:p>
            <a:pPr lvl="0">
              <a:spcBef>
                <a:spcPts val="600"/>
              </a:spcBef>
              <a:defRPr/>
            </a:pPr>
            <a:r>
              <a:rPr lang="lv-LV" sz="2000" b="1" dirty="0">
                <a:solidFill>
                  <a:prstClr val="black"/>
                </a:solidFill>
              </a:rPr>
              <a:t>Ir skaidrs, ka Dievs savus praviešus neizvēlas tāpēc, ka viņi ir pilnīgi. Ko Viņš viņos saskata? Viņu mīlestību pret Dievu un gatavību Viņam paklausīt.</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769441"/>
          </a:xfrm>
          <a:prstGeom prst="rect">
            <a:avLst/>
          </a:prstGeom>
          <a:noFill/>
        </p:spPr>
        <p:txBody>
          <a:bodyPr wrap="square">
            <a:spAutoFit/>
          </a:bodyPr>
          <a:lstStyle/>
          <a:p>
            <a:pPr algn="ctr"/>
            <a:r>
              <a:rPr lang="lv-LV"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KĀDAS IR PRAVIEŠU FUNKCIJAS</a:t>
            </a:r>
            <a:r>
              <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291915" y="769441"/>
            <a:ext cx="11608165" cy="369332"/>
          </a:xfrm>
          <a:prstGeom prst="rect">
            <a:avLst/>
          </a:prstGeom>
          <a:noFill/>
        </p:spPr>
        <p:txBody>
          <a:bodyPr wrap="square">
            <a:spAutoFit/>
          </a:bodyPr>
          <a:lstStyle/>
          <a:p>
            <a:pPr algn="ctr"/>
            <a:r>
              <a:rPr lang="lv-LV"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„Un Mikaija atbildēja: „Kā dzīvo Tas Kungs, es teikšu to, ko Tas Kungs man teiks” (1. Ķēniņu 22:14)</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015663"/>
          </a:xfrm>
          <a:prstGeom prst="rect">
            <a:avLst/>
          </a:prstGeom>
          <a:noFill/>
        </p:spPr>
        <p:txBody>
          <a:bodyPr wrap="square" rtlCol="0">
            <a:spAutoFit/>
          </a:bodyPr>
          <a:lstStyle/>
          <a:p>
            <a:pPr>
              <a:spcBef>
                <a:spcPts val="600"/>
              </a:spcBef>
            </a:pPr>
            <a:r>
              <a:rPr lang="lv-LV" sz="2000" b="1" dirty="0"/>
              <a:t>Kā Dieva vēstneši pravieši un pravietes centās dzīvot atbilstoši savam aicinājumam (1. Sam. 12:3–4). Tauta viņus pazina kā „Dieva vīru”, „izcilu vīru”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50444" y="3732097"/>
            <a:ext cx="5945556" cy="1631216"/>
          </a:xfrm>
          <a:prstGeom prst="rect">
            <a:avLst/>
          </a:prstGeom>
          <a:noFill/>
        </p:spPr>
        <p:txBody>
          <a:bodyPr wrap="square">
            <a:spAutoFit/>
          </a:bodyPr>
          <a:lstStyle/>
          <a:p>
            <a:pPr>
              <a:spcBef>
                <a:spcPts val="600"/>
              </a:spcBef>
            </a:pPr>
            <a:r>
              <a:rPr lang="lv-LV" sz="2000" b="1" dirty="0"/>
              <a:t>Mikaija stājās divu kķēniņu priekšā, 400 praviešu priekšā, kuri sludināja labvēlīgu vēsti, un ieteica pielāgoties apstākļiem (1. Ķēn. 22:10–13). Tomēr viņš palika nelokāms un atteicās teikt kaut ko citu, nekā Dievs viņam bija atklājis (1. Ķēn.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lv-LV" sz="2000" b="1" dirty="0">
                <a:solidFill>
                  <a:prstClr val="black"/>
                </a:solidFill>
              </a:rPr>
              <a:t>Tie, kas nevēlējās pieņemt viņu vēstījumu, viņi ienīda un draudēja (1. Ķēn. 22:8, 27). Taču, neraugoties uz spiedienu, kam viņi tika pakļauti, pravieši uzticīgi sludināja savu vēstījumu.</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50444" y="5482819"/>
            <a:ext cx="5974128" cy="1323439"/>
          </a:xfrm>
          <a:prstGeom prst="rect">
            <a:avLst/>
          </a:prstGeom>
          <a:noFill/>
        </p:spPr>
        <p:txBody>
          <a:bodyPr wrap="square">
            <a:spAutoFit/>
          </a:bodyPr>
          <a:lstStyle/>
          <a:p>
            <a:pPr lvl="0">
              <a:spcBef>
                <a:spcPts val="600"/>
              </a:spcBef>
              <a:defRPr/>
            </a:pPr>
            <a:r>
              <a:rPr lang="lv-LV" sz="2000" b="1" dirty="0">
                <a:solidFill>
                  <a:prstClr val="black"/>
                </a:solidFill>
              </a:rPr>
              <a:t>Viņi nebija nevainojami, taču tie bija lūgšanās nodevušies vīri un sievas, uzticīgi Dieva Vārdam, kā arī Dieva un Viņa tautas kalpi (1. Sam. 12:23; Jer.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69441"/>
          </a:xfrm>
          <a:prstGeom prst="rect">
            <a:avLst/>
          </a:prstGeom>
          <a:noFill/>
        </p:spPr>
        <p:txBody>
          <a:bodyPr wrap="square">
            <a:spAutoFit/>
          </a:bodyPr>
          <a:lstStyle/>
          <a:p>
            <a:pPr algn="ctr"/>
            <a:r>
              <a:rPr lang="lv-LV"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KĀDU DARBU VEICA PRAVIEŠI</a:t>
            </a: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a:t>
            </a:r>
          </a:p>
        </p:txBody>
      </p:sp>
      <p:sp>
        <p:nvSpPr>
          <p:cNvPr id="5" name="CuadroTexto 4">
            <a:extLst>
              <a:ext uri="{FF2B5EF4-FFF2-40B4-BE49-F238E27FC236}">
                <a16:creationId xmlns:a16="http://schemas.microsoft.com/office/drawing/2014/main" id="{B6B2CB3D-0415-2CF4-4D47-DB2D18500F34}"/>
              </a:ext>
            </a:extLst>
          </p:cNvPr>
          <p:cNvSpPr txBox="1"/>
          <p:nvPr/>
        </p:nvSpPr>
        <p:spPr>
          <a:xfrm>
            <a:off x="500061" y="680643"/>
            <a:ext cx="11191875" cy="646331"/>
          </a:xfrm>
          <a:prstGeom prst="rect">
            <a:avLst/>
          </a:prstGeom>
          <a:noFill/>
        </p:spPr>
        <p:txBody>
          <a:bodyPr wrap="square">
            <a:spAutoFit/>
          </a:bodyPr>
          <a:lstStyle/>
          <a:p>
            <a:pPr algn="ctr"/>
            <a:r>
              <a:rPr lang="es-ES" b="1" dirty="0">
                <a:solidFill>
                  <a:schemeClr val="tx2">
                    <a:lumMod val="20000"/>
                    <a:lumOff val="80000"/>
                  </a:schemeClr>
                </a:solidFill>
                <a:effectLst>
                  <a:glow rad="101600">
                    <a:srgbClr val="436C00"/>
                  </a:glow>
                </a:effectLst>
                <a:latin typeface="Comic Sans MS" panose="030F0702030302020204" pitchFamily="66" charset="0"/>
              </a:rPr>
              <a:t>“</a:t>
            </a:r>
            <a:r>
              <a:rPr lang="lv-LV" b="1" dirty="0">
                <a:solidFill>
                  <a:schemeClr val="tx2">
                    <a:lumMod val="20000"/>
                    <a:lumOff val="80000"/>
                  </a:schemeClr>
                </a:solidFill>
                <a:effectLst>
                  <a:glow rad="101600">
                    <a:srgbClr val="436C00"/>
                  </a:glow>
                </a:effectLst>
                <a:latin typeface="Comic Sans MS" panose="030F0702030302020204" pitchFamily="66" charset="0"/>
              </a:rPr>
              <a:t>Bet Nimšija dēlu Jehu svaidi par ķēniņu pār Israēlu, bet Safata dēlu Elīsu no Abelas-Meholas iesvētī par pravieti savā vietā” (1.Ķēniņu 19:16)</a:t>
            </a:r>
          </a:p>
        </p:txBody>
      </p:sp>
      <p:sp>
        <p:nvSpPr>
          <p:cNvPr id="6" name="CuadroTexto 5">
            <a:extLst>
              <a:ext uri="{FF2B5EF4-FFF2-40B4-BE49-F238E27FC236}">
                <a16:creationId xmlns:a16="http://schemas.microsoft.com/office/drawing/2014/main" id="{4760A8C7-3B28-4FDB-F53F-D89C482CFC47}"/>
              </a:ext>
            </a:extLst>
          </p:cNvPr>
          <p:cNvSpPr txBox="1"/>
          <p:nvPr/>
        </p:nvSpPr>
        <p:spPr>
          <a:xfrm>
            <a:off x="234590" y="1511096"/>
            <a:ext cx="2321335" cy="1015663"/>
          </a:xfrm>
          <a:prstGeom prst="rect">
            <a:avLst/>
          </a:prstGeom>
          <a:noFill/>
        </p:spPr>
        <p:txBody>
          <a:bodyPr wrap="square" rtlCol="0">
            <a:spAutoFit/>
          </a:bodyPr>
          <a:lstStyle/>
          <a:p>
            <a:pPr>
              <a:spcBef>
                <a:spcPts val="600"/>
              </a:spcBef>
            </a:pPr>
            <a:r>
              <a:rPr lang="lv" sz="2000" b="1" dirty="0"/>
              <a:t>Stap citu, pravieši veica šādus uzdevumus:</a:t>
            </a:r>
          </a:p>
        </p:txBody>
      </p:sp>
      <p:graphicFrame>
        <p:nvGraphicFramePr>
          <p:cNvPr id="2" name="Diagrama 1">
            <a:extLst>
              <a:ext uri="{FF2B5EF4-FFF2-40B4-BE49-F238E27FC236}">
                <a16:creationId xmlns:a16="http://schemas.microsoft.com/office/drawing/2014/main" id="{0C2CA99A-DBFE-5CD2-F1E8-8E1CD8111A26}"/>
              </a:ext>
            </a:extLst>
          </p:cNvPr>
          <p:cNvGraphicFramePr/>
          <p:nvPr>
            <p:extLst>
              <p:ext uri="{D42A27DB-BD31-4B8C-83A1-F6EECF244321}">
                <p14:modId xmlns:p14="http://schemas.microsoft.com/office/powerpoint/2010/main" val="48609175"/>
              </p:ext>
            </p:extLst>
          </p:nvPr>
        </p:nvGraphicFramePr>
        <p:xfrm>
          <a:off x="333375" y="2733368"/>
          <a:ext cx="11583322" cy="40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6A4BC126-937A-7540-1175-3127FAD9140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2338" y="3567651"/>
            <a:ext cx="240890" cy="240890"/>
          </a:xfrm>
          <a:prstGeom prst="rect">
            <a:avLst/>
          </a:prstGeom>
        </p:spPr>
      </p:pic>
      <p:pic>
        <p:nvPicPr>
          <p:cNvPr id="18" name="Gráfico 17" descr="Corona con relleno sólido">
            <a:extLst>
              <a:ext uri="{FF2B5EF4-FFF2-40B4-BE49-F238E27FC236}">
                <a16:creationId xmlns:a16="http://schemas.microsoft.com/office/drawing/2014/main" id="{33F20B1D-DB56-2343-BF06-3E740BCA5E2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34515" y="4233733"/>
            <a:ext cx="272296" cy="272296"/>
          </a:xfrm>
          <a:prstGeom prst="rect">
            <a:avLst/>
          </a:prstGeom>
        </p:spPr>
      </p:pic>
      <p:pic>
        <p:nvPicPr>
          <p:cNvPr id="20" name="Gráfico 19" descr="Corona con relleno sólido">
            <a:extLst>
              <a:ext uri="{FF2B5EF4-FFF2-40B4-BE49-F238E27FC236}">
                <a16:creationId xmlns:a16="http://schemas.microsoft.com/office/drawing/2014/main" id="{DD4CB0B0-1BEB-BF51-C20D-22370B27E73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79616" y="5427550"/>
            <a:ext cx="240890" cy="240890"/>
          </a:xfrm>
          <a:prstGeom prst="rect">
            <a:avLst/>
          </a:prstGeom>
        </p:spPr>
      </p:pic>
      <p:pic>
        <p:nvPicPr>
          <p:cNvPr id="22" name="Gráfico 21" descr="Sombrero de chef con relleno sólido">
            <a:extLst>
              <a:ext uri="{FF2B5EF4-FFF2-40B4-BE49-F238E27FC236}">
                <a16:creationId xmlns:a16="http://schemas.microsoft.com/office/drawing/2014/main" id="{3E22C68D-31C9-38DD-164E-98AAE9BDE1A0}"/>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498786" y="3700402"/>
            <a:ext cx="240890" cy="240890"/>
          </a:xfrm>
          <a:prstGeom prst="rect">
            <a:avLst/>
          </a:prstGeom>
        </p:spPr>
      </p:pic>
      <p:pic>
        <p:nvPicPr>
          <p:cNvPr id="24" name="Gráfico 23" descr="Grupo de hombres con relleno sólido">
            <a:extLst>
              <a:ext uri="{FF2B5EF4-FFF2-40B4-BE49-F238E27FC236}">
                <a16:creationId xmlns:a16="http://schemas.microsoft.com/office/drawing/2014/main" id="{0A93D381-4581-8DD0-AA11-737DCE6493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432437" y="3670152"/>
            <a:ext cx="240890" cy="240890"/>
          </a:xfrm>
          <a:prstGeom prst="rect">
            <a:avLst/>
          </a:prstGeom>
        </p:spPr>
      </p:pic>
      <p:pic>
        <p:nvPicPr>
          <p:cNvPr id="26" name="Gráfico 25" descr="Grupo de hombres con relleno sólido">
            <a:extLst>
              <a:ext uri="{FF2B5EF4-FFF2-40B4-BE49-F238E27FC236}">
                <a16:creationId xmlns:a16="http://schemas.microsoft.com/office/drawing/2014/main" id="{5578A295-C76F-7CD5-3FA2-FAE96899C60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432437" y="4610772"/>
            <a:ext cx="240890" cy="240890"/>
          </a:xfrm>
          <a:prstGeom prst="rect">
            <a:avLst/>
          </a:prstGeom>
        </p:spPr>
      </p:pic>
      <p:pic>
        <p:nvPicPr>
          <p:cNvPr id="28" name="Gráfico 27" descr="Grupo de hombres con relleno sólido">
            <a:extLst>
              <a:ext uri="{FF2B5EF4-FFF2-40B4-BE49-F238E27FC236}">
                <a16:creationId xmlns:a16="http://schemas.microsoft.com/office/drawing/2014/main" id="{5270BBDA-3AFF-5C83-7759-1C82A83B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432437" y="5216564"/>
            <a:ext cx="240890" cy="240890"/>
          </a:xfrm>
          <a:prstGeom prst="rect">
            <a:avLst/>
          </a:prstGeom>
        </p:spPr>
      </p:pic>
      <p:pic>
        <p:nvPicPr>
          <p:cNvPr id="30" name="Gráfico 29" descr="Narración con relleno sólido">
            <a:extLst>
              <a:ext uri="{FF2B5EF4-FFF2-40B4-BE49-F238E27FC236}">
                <a16:creationId xmlns:a16="http://schemas.microsoft.com/office/drawing/2014/main" id="{EFF8D9D3-9292-6411-311C-4D23A45CA7E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430792" y="3688096"/>
            <a:ext cx="240890" cy="240890"/>
          </a:xfrm>
          <a:prstGeom prst="rect">
            <a:avLst/>
          </a:prstGeom>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par>
                                <p:cTn id="47" presetID="14" presetClass="entr" presetSubtype="5"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vertical)">
                                      <p:cBhvr>
                                        <p:cTn id="49" dur="500"/>
                                        <p:tgtEl>
                                          <p:spTgt spid="16"/>
                                        </p:tgtEl>
                                      </p:cBhvr>
                                    </p:animEffect>
                                  </p:childTnLst>
                                </p:cTn>
                              </p:par>
                              <p:par>
                                <p:cTn id="50" presetID="14" presetClass="entr" presetSubtype="5"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vertical)">
                                      <p:cBhvr>
                                        <p:cTn id="52" dur="500"/>
                                        <p:tgtEl>
                                          <p:spTgt spid="18"/>
                                        </p:tgtEl>
                                      </p:cBhvr>
                                    </p:animEffect>
                                  </p:childTnLst>
                                </p:cTn>
                              </p:par>
                              <p:par>
                                <p:cTn id="53" presetID="14" presetClass="entr" presetSubtype="5"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3" dur="1000" fill="hold"/>
                                        <p:tgtEl>
                                          <p:spTgt spid="10"/>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10"/>
                                        </p:tgtEl>
                                      </p:cBhvr>
                                    </p:animEffect>
                                  </p:childTnLst>
                                </p:cTn>
                              </p:par>
                            </p:childTnLst>
                          </p:cTn>
                        </p:par>
                        <p:par>
                          <p:cTn id="68" fill="hold">
                            <p:stCondLst>
                              <p:cond delay="1000"/>
                            </p:stCondLst>
                            <p:childTnLst>
                              <p:par>
                                <p:cTn id="69" presetID="53" presetClass="entr" presetSubtype="528" fill="hold" grpId="0" nodeType="afterEffect">
                                  <p:stCondLst>
                                    <p:cond delay="0"/>
                                  </p:stCondLst>
                                  <p:childTnLst>
                                    <p:set>
                                      <p:cBhvr>
                                        <p:cTn id="70" dur="1" fill="hold">
                                          <p:stCondLst>
                                            <p:cond delay="0"/>
                                          </p:stCondLst>
                                        </p:cTn>
                                        <p:tgtEl>
                                          <p:spTgt spid="2">
                                            <p:graphicEl>
                                              <a:dgm id="{FFE4639A-A1BC-48B9-BB6E-193C8A90B79C}"/>
                                            </p:graphicEl>
                                          </p:spTgt>
                                        </p:tgtEl>
                                        <p:attrNameLst>
                                          <p:attrName>style.visibility</p:attrName>
                                        </p:attrNameLst>
                                      </p:cBhvr>
                                      <p:to>
                                        <p:strVal val="visible"/>
                                      </p:to>
                                    </p:set>
                                    <p:anim calcmode="lin" valueType="num">
                                      <p:cBhvr>
                                        <p:cTn id="71" dur="500" fill="hold"/>
                                        <p:tgtEl>
                                          <p:spTgt spid="2">
                                            <p:graphicEl>
                                              <a:dgm id="{FFE4639A-A1BC-48B9-BB6E-193C8A90B79C}"/>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FFE4639A-A1BC-48B9-BB6E-193C8A90B79C}"/>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FFE4639A-A1BC-48B9-BB6E-193C8A90B79C}"/>
                                            </p:graphicEl>
                                          </p:spTgt>
                                        </p:tgtEl>
                                      </p:cBhvr>
                                    </p:animEffect>
                                    <p:anim calcmode="lin" valueType="num">
                                      <p:cBhvr>
                                        <p:cTn id="74" dur="500" fill="hold"/>
                                        <p:tgtEl>
                                          <p:spTgt spid="2">
                                            <p:graphicEl>
                                              <a:dgm id="{FFE4639A-A1BC-48B9-BB6E-193C8A90B79C}"/>
                                            </p:graphicEl>
                                          </p:spTgt>
                                        </p:tgtEl>
                                        <p:attrNameLst>
                                          <p:attrName>ppt_x</p:attrName>
                                        </p:attrNameLst>
                                      </p:cBhvr>
                                      <p:tavLst>
                                        <p:tav tm="0">
                                          <p:val>
                                            <p:fltVal val="0.5"/>
                                          </p:val>
                                        </p:tav>
                                        <p:tav tm="100000">
                                          <p:val>
                                            <p:strVal val="#ppt_x"/>
                                          </p:val>
                                        </p:tav>
                                      </p:tavLst>
                                    </p:anim>
                                    <p:anim calcmode="lin" valueType="num">
                                      <p:cBhvr>
                                        <p:cTn id="75" dur="500" fill="hold"/>
                                        <p:tgtEl>
                                          <p:spTgt spid="2">
                                            <p:graphicEl>
                                              <a:dgm id="{FFE4639A-A1BC-48B9-BB6E-193C8A90B79C}"/>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2">
                                            <p:graphicEl>
                                              <a:dgm id="{53DF6662-7B4C-4132-A7BC-60CF82E77731}"/>
                                            </p:graphicEl>
                                          </p:spTgt>
                                        </p:tgtEl>
                                        <p:attrNameLst>
                                          <p:attrName>style.visibility</p:attrName>
                                        </p:attrNameLst>
                                      </p:cBhvr>
                                      <p:to>
                                        <p:strVal val="visible"/>
                                      </p:to>
                                    </p:set>
                                    <p:animEffect transition="in" filter="randombar(vertical)">
                                      <p:cBhvr>
                                        <p:cTn id="80" dur="500"/>
                                        <p:tgtEl>
                                          <p:spTgt spid="2">
                                            <p:graphicEl>
                                              <a:dgm id="{53DF6662-7B4C-4132-A7BC-60CF82E77731}"/>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528" fill="hold" grpId="0" nodeType="afterEffect">
                                  <p:stCondLst>
                                    <p:cond delay="0"/>
                                  </p:stCondLst>
                                  <p:childTnLst>
                                    <p:set>
                                      <p:cBhvr>
                                        <p:cTn id="98" dur="1" fill="hold">
                                          <p:stCondLst>
                                            <p:cond delay="0"/>
                                          </p:stCondLst>
                                        </p:cTn>
                                        <p:tgtEl>
                                          <p:spTgt spid="2">
                                            <p:graphicEl>
                                              <a:dgm id="{DEFE3BFD-63AE-46D0-8338-9DA444A1BDAE}"/>
                                            </p:graphicEl>
                                          </p:spTgt>
                                        </p:tgtEl>
                                        <p:attrNameLst>
                                          <p:attrName>style.visibility</p:attrName>
                                        </p:attrNameLst>
                                      </p:cBhvr>
                                      <p:to>
                                        <p:strVal val="visible"/>
                                      </p:to>
                                    </p:set>
                                    <p:anim calcmode="lin" valueType="num">
                                      <p:cBhvr>
                                        <p:cTn id="99" dur="500" fill="hold"/>
                                        <p:tgtEl>
                                          <p:spTgt spid="2">
                                            <p:graphicEl>
                                              <a:dgm id="{DEFE3BFD-63AE-46D0-8338-9DA444A1BDAE}"/>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DEFE3BFD-63AE-46D0-8338-9DA444A1BDAE}"/>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DEFE3BFD-63AE-46D0-8338-9DA444A1BDAE}"/>
                                            </p:graphicEl>
                                          </p:spTgt>
                                        </p:tgtEl>
                                      </p:cBhvr>
                                    </p:animEffect>
                                    <p:anim calcmode="lin" valueType="num">
                                      <p:cBhvr>
                                        <p:cTn id="102" dur="500" fill="hold"/>
                                        <p:tgtEl>
                                          <p:spTgt spid="2">
                                            <p:graphicEl>
                                              <a:dgm id="{DEFE3BFD-63AE-46D0-8338-9DA444A1BDAE}"/>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DEFE3BFD-63AE-46D0-8338-9DA444A1BDAE}"/>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5" fill="hold" grpId="0" nodeType="clickEffect">
                                  <p:stCondLst>
                                    <p:cond delay="0"/>
                                  </p:stCondLst>
                                  <p:childTnLst>
                                    <p:set>
                                      <p:cBhvr>
                                        <p:cTn id="107" dur="1" fill="hold">
                                          <p:stCondLst>
                                            <p:cond delay="0"/>
                                          </p:stCondLst>
                                        </p:cTn>
                                        <p:tgtEl>
                                          <p:spTgt spid="2">
                                            <p:graphicEl>
                                              <a:dgm id="{75A5ECA1-1260-4949-AE3C-6090613AD70F}"/>
                                            </p:graphicEl>
                                          </p:spTgt>
                                        </p:tgtEl>
                                        <p:attrNameLst>
                                          <p:attrName>style.visibility</p:attrName>
                                        </p:attrNameLst>
                                      </p:cBhvr>
                                      <p:to>
                                        <p:strVal val="visible"/>
                                      </p:to>
                                    </p:set>
                                    <p:animEffect transition="in" filter="randombar(vertical)">
                                      <p:cBhvr>
                                        <p:cTn id="108" dur="500"/>
                                        <p:tgtEl>
                                          <p:spTgt spid="2">
                                            <p:graphicEl>
                                              <a:dgm id="{75A5ECA1-1260-4949-AE3C-6090613AD70F}"/>
                                            </p:graphicEl>
                                          </p:spTgt>
                                        </p:tgtEl>
                                      </p:cBhvr>
                                    </p:animEffect>
                                  </p:childTnLst>
                                </p:cTn>
                              </p:par>
                              <p:par>
                                <p:cTn id="109" presetID="14" presetClass="entr" presetSubtype="5"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randombar(vertical)">
                                      <p:cBhvr>
                                        <p:cTn id="111" dur="500"/>
                                        <p:tgtEl>
                                          <p:spTgt spid="24"/>
                                        </p:tgtEl>
                                      </p:cBhvr>
                                    </p:animEffect>
                                  </p:childTnLst>
                                </p:cTn>
                              </p:par>
                              <p:par>
                                <p:cTn id="112" presetID="14" presetClass="entr" presetSubtype="5" fill="hold"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randombar(vertical)">
                                      <p:cBhvr>
                                        <p:cTn id="114" dur="500"/>
                                        <p:tgtEl>
                                          <p:spTgt spid="26"/>
                                        </p:tgtEl>
                                      </p:cBhvr>
                                    </p:animEffect>
                                  </p:childTnLst>
                                </p:cTn>
                              </p:par>
                              <p:par>
                                <p:cTn id="115" presetID="14" presetClass="entr" presetSubtype="5"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randombar(vertic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25"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5" dur="1000" fill="hold"/>
                                        <p:tgtEl>
                                          <p:spTgt spid="14"/>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4"/>
                                        </p:tgtEl>
                                      </p:cBhvr>
                                    </p:animEffect>
                                  </p:childTnLst>
                                </p:cTn>
                              </p:par>
                            </p:childTnLst>
                          </p:cTn>
                        </p:par>
                        <p:par>
                          <p:cTn id="130" fill="hold">
                            <p:stCondLst>
                              <p:cond delay="1000"/>
                            </p:stCondLst>
                            <p:childTnLst>
                              <p:par>
                                <p:cTn id="131" presetID="53" presetClass="entr" presetSubtype="528" fill="hold" grpId="0" nodeType="afterEffect">
                                  <p:stCondLst>
                                    <p:cond delay="0"/>
                                  </p:stCondLst>
                                  <p:childTnLst>
                                    <p:set>
                                      <p:cBhvr>
                                        <p:cTn id="132" dur="1" fill="hold">
                                          <p:stCondLst>
                                            <p:cond delay="0"/>
                                          </p:stCondLst>
                                        </p:cTn>
                                        <p:tgtEl>
                                          <p:spTgt spid="2">
                                            <p:graphicEl>
                                              <a:dgm id="{8B58166E-5A6E-4E39-A943-90284F6DCE41}"/>
                                            </p:graphicEl>
                                          </p:spTgt>
                                        </p:tgtEl>
                                        <p:attrNameLst>
                                          <p:attrName>style.visibility</p:attrName>
                                        </p:attrNameLst>
                                      </p:cBhvr>
                                      <p:to>
                                        <p:strVal val="visible"/>
                                      </p:to>
                                    </p:set>
                                    <p:anim calcmode="lin" valueType="num">
                                      <p:cBhvr>
                                        <p:cTn id="133" dur="500" fill="hold"/>
                                        <p:tgtEl>
                                          <p:spTgt spid="2">
                                            <p:graphicEl>
                                              <a:dgm id="{8B58166E-5A6E-4E39-A943-90284F6DCE41}"/>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8B58166E-5A6E-4E39-A943-90284F6DCE41}"/>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8B58166E-5A6E-4E39-A943-90284F6DCE41}"/>
                                            </p:graphicEl>
                                          </p:spTgt>
                                        </p:tgtEl>
                                      </p:cBhvr>
                                    </p:animEffect>
                                    <p:anim calcmode="lin" valueType="num">
                                      <p:cBhvr>
                                        <p:cTn id="136" dur="500" fill="hold"/>
                                        <p:tgtEl>
                                          <p:spTgt spid="2">
                                            <p:graphicEl>
                                              <a:dgm id="{8B58166E-5A6E-4E39-A943-90284F6DCE41}"/>
                                            </p:graphicEl>
                                          </p:spTgt>
                                        </p:tgtEl>
                                        <p:attrNameLst>
                                          <p:attrName>ppt_x</p:attrName>
                                        </p:attrNameLst>
                                      </p:cBhvr>
                                      <p:tavLst>
                                        <p:tav tm="0">
                                          <p:val>
                                            <p:fltVal val="0.5"/>
                                          </p:val>
                                        </p:tav>
                                        <p:tav tm="100000">
                                          <p:val>
                                            <p:strVal val="#ppt_x"/>
                                          </p:val>
                                        </p:tav>
                                      </p:tavLst>
                                    </p:anim>
                                    <p:anim calcmode="lin" valueType="num">
                                      <p:cBhvr>
                                        <p:cTn id="137" dur="500" fill="hold"/>
                                        <p:tgtEl>
                                          <p:spTgt spid="2">
                                            <p:graphicEl>
                                              <a:dgm id="{8B58166E-5A6E-4E39-A943-90284F6DCE41}"/>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14" presetClass="entr" presetSubtype="5" fill="hold" grpId="0" nodeType="clickEffect">
                                  <p:stCondLst>
                                    <p:cond delay="0"/>
                                  </p:stCondLst>
                                  <p:childTnLst>
                                    <p:set>
                                      <p:cBhvr>
                                        <p:cTn id="141" dur="1" fill="hold">
                                          <p:stCondLst>
                                            <p:cond delay="0"/>
                                          </p:stCondLst>
                                        </p:cTn>
                                        <p:tgtEl>
                                          <p:spTgt spid="2">
                                            <p:graphicEl>
                                              <a:dgm id="{6C228FAD-8A71-42AC-B3BE-D879487E1848}"/>
                                            </p:graphicEl>
                                          </p:spTgt>
                                        </p:tgtEl>
                                        <p:attrNameLst>
                                          <p:attrName>style.visibility</p:attrName>
                                        </p:attrNameLst>
                                      </p:cBhvr>
                                      <p:to>
                                        <p:strVal val="visible"/>
                                      </p:to>
                                    </p:set>
                                    <p:animEffect transition="in" filter="randombar(vertical)">
                                      <p:cBhvr>
                                        <p:cTn id="142" dur="500"/>
                                        <p:tgtEl>
                                          <p:spTgt spid="2">
                                            <p:graphicEl>
                                              <a:dgm id="{6C228FAD-8A71-42AC-B3BE-D879487E1848}"/>
                                            </p:graphicEl>
                                          </p:spTgt>
                                        </p:tgtEl>
                                      </p:cBhvr>
                                    </p:animEffect>
                                  </p:childTnLst>
                                </p:cTn>
                              </p:par>
                              <p:par>
                                <p:cTn id="143" presetID="14" presetClass="entr" presetSubtype="5" fill="hold" nodeType="with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randombar(vertical)">
                                      <p:cBhvr>
                                        <p:cTn id="1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lv-LV"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SIEVIETES PRAVIETES</a:t>
            </a:r>
            <a:r>
              <a:rPr lang="es-E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44296" y="690396"/>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5">
                    <a:lumMod val="75000"/>
                  </a:schemeClr>
                </a:solidFill>
                <a:latin typeface="Comic Sans MS" panose="030F0702030302020204" pitchFamily="66" charset="0"/>
              </a:rPr>
              <a:t>“</a:t>
            </a:r>
            <a:r>
              <a:rPr lang="lv-LV" b="1" dirty="0">
                <a:solidFill>
                  <a:schemeClr val="accent5">
                    <a:lumMod val="75000"/>
                  </a:schemeClr>
                </a:solidFill>
                <a:latin typeface="Comic Sans MS" panose="030F0702030302020204" pitchFamily="66" charset="0"/>
              </a:rPr>
              <a:t>Tai laikā Israēlā soģe bija praviete Debora, Lapidota sieva</a:t>
            </a:r>
            <a:r>
              <a:rPr lang="es-ES" b="1" dirty="0">
                <a:solidFill>
                  <a:schemeClr val="accent5">
                    <a:lumMod val="75000"/>
                  </a:schemeClr>
                </a:solidFill>
                <a:latin typeface="Comic Sans MS" panose="030F0702030302020204" pitchFamily="66" charset="0"/>
              </a:rPr>
              <a:t>” </a:t>
            </a:r>
            <a:r>
              <a:rPr lang="es-ES" sz="1400" b="1" dirty="0">
                <a:solidFill>
                  <a:schemeClr val="accent5">
                    <a:lumMod val="75000"/>
                  </a:schemeClr>
                </a:solidFill>
                <a:latin typeface="Comic Sans MS" panose="030F0702030302020204" pitchFamily="66" charset="0"/>
              </a:rPr>
              <a:t>(</a:t>
            </a:r>
            <a:r>
              <a:rPr lang="lv-LV" sz="1400" b="1" dirty="0">
                <a:solidFill>
                  <a:schemeClr val="accent5">
                    <a:lumMod val="75000"/>
                  </a:schemeClr>
                </a:solidFill>
                <a:latin typeface="Comic Sans MS" panose="030F0702030302020204" pitchFamily="66" charset="0"/>
              </a:rPr>
              <a:t>Soģu</a:t>
            </a:r>
            <a:r>
              <a:rPr lang="es-ES" sz="1400" b="1" dirty="0">
                <a:solidFill>
                  <a:schemeClr val="accent5">
                    <a:lumMod val="75000"/>
                  </a:schemeClr>
                </a:solidFill>
                <a:latin typeface="Comic Sans MS" panose="030F0702030302020204" pitchFamily="66" charset="0"/>
              </a:rPr>
              <a:t> 4:4)</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238125" y="1171575"/>
            <a:ext cx="9269669" cy="1015663"/>
          </a:xfrm>
          <a:prstGeom prst="rect">
            <a:avLst/>
          </a:prstGeom>
          <a:noFill/>
        </p:spPr>
        <p:txBody>
          <a:bodyPr wrap="square" rtlCol="0">
            <a:spAutoFit/>
          </a:bodyPr>
          <a:lstStyle/>
          <a:p>
            <a:pPr>
              <a:spcBef>
                <a:spcPts val="600"/>
              </a:spcBef>
            </a:pPr>
            <a:r>
              <a:rPr lang="lv-LV" sz="2000" b="1" dirty="0"/>
              <a:t>Vecajā Derībā minētas piecas pravietes. Viena no tām, Noadija, bija viltus praviete (Neh. 6:14). Par otru - Jesajas sievu - mēs nezinām, vai viņu sauca par pravieti tāpēc, ka viņai bija šī dāvana, vai tāpēc, ka bija pravieša sieva (Jes.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s-ES" sz="2000" b="1" dirty="0">
                <a:solidFill>
                  <a:schemeClr val="accent1">
                    <a:lumMod val="40000"/>
                    <a:lumOff val="60000"/>
                  </a:schemeClr>
                </a:solidFill>
                <a:effectLst>
                  <a:outerShdw blurRad="38100" dist="38100" dir="2700000" algn="tl">
                    <a:srgbClr val="000000">
                      <a:alpha val="43137"/>
                    </a:srgbClr>
                  </a:outerShdw>
                </a:effectLst>
              </a:rPr>
              <a:t>HULDA</a:t>
            </a:r>
            <a:r>
              <a:rPr lang="es-ES" sz="2000" b="1" dirty="0">
                <a:effectLst>
                  <a:outerShdw blurRad="38100" dist="38100" dir="2700000" algn="tl">
                    <a:srgbClr val="000000">
                      <a:alpha val="43137"/>
                    </a:srgbClr>
                  </a:outerShdw>
                </a:effectLst>
              </a:rPr>
              <a:t>. </a:t>
            </a:r>
            <a:r>
              <a:rPr lang="lv" sz="2000" b="1" dirty="0">
                <a:effectLst>
                  <a:outerShdw blurRad="38100" dist="38100" dir="2700000" algn="tl">
                    <a:srgbClr val="000000">
                      <a:alpha val="43137"/>
                    </a:srgbClr>
                  </a:outerShdw>
                </a:effectLst>
              </a:rPr>
              <a:t>Josija ar viņu konsultējās par atrasto bauslības grāmatu. Papildus atbildei uz ķēniņa jautājumu viņa viņam teica iedrošinošus vārdus (2. Ķēniņu 22:14–20).</a:t>
            </a:r>
          </a:p>
          <a:p>
            <a:pPr>
              <a:spcBef>
                <a:spcPts val="600"/>
              </a:spcBef>
            </a:pPr>
            <a:endParaRPr lang="es-ES" sz="2000" b="1" dirty="0">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s-ES" sz="2000" b="1" dirty="0">
                <a:solidFill>
                  <a:schemeClr val="accent2">
                    <a:lumMod val="40000"/>
                    <a:lumOff val="60000"/>
                  </a:schemeClr>
                </a:solidFill>
                <a:effectLst>
                  <a:outerShdw blurRad="38100" dist="38100" dir="2700000" algn="tl">
                    <a:srgbClr val="000000">
                      <a:alpha val="43137"/>
                    </a:srgbClr>
                  </a:outerShdw>
                </a:effectLst>
              </a:rPr>
              <a:t>D</a:t>
            </a:r>
            <a:r>
              <a:rPr lang="lv-LV" sz="2000" b="1" dirty="0">
                <a:solidFill>
                  <a:schemeClr val="accent2">
                    <a:lumMod val="40000"/>
                    <a:lumOff val="60000"/>
                  </a:schemeClr>
                </a:solidFill>
                <a:effectLst>
                  <a:outerShdw blurRad="38100" dist="38100" dir="2700000" algn="tl">
                    <a:srgbClr val="000000">
                      <a:alpha val="43137"/>
                    </a:srgbClr>
                  </a:outerShdw>
                </a:effectLst>
              </a:rPr>
              <a:t>E</a:t>
            </a:r>
            <a:r>
              <a:rPr lang="es-ES" sz="2000" b="1" dirty="0">
                <a:solidFill>
                  <a:schemeClr val="accent2">
                    <a:lumMod val="40000"/>
                    <a:lumOff val="60000"/>
                  </a:schemeClr>
                </a:solidFill>
                <a:effectLst>
                  <a:outerShdw blurRad="38100" dist="38100" dir="2700000" algn="tl">
                    <a:srgbClr val="000000">
                      <a:alpha val="43137"/>
                    </a:srgbClr>
                  </a:outerShdw>
                </a:effectLst>
              </a:rPr>
              <a:t>BORA</a:t>
            </a:r>
            <a:r>
              <a:rPr lang="es-ES" sz="2000" b="1" dirty="0">
                <a:effectLst>
                  <a:outerShdw blurRad="38100" dist="38100" dir="2700000" algn="tl">
                    <a:srgbClr val="000000">
                      <a:alpha val="43137"/>
                    </a:srgbClr>
                  </a:outerShdw>
                </a:effectLst>
              </a:rPr>
              <a:t>. </a:t>
            </a:r>
            <a:r>
              <a:rPr lang="lv" sz="2000" b="1" dirty="0">
                <a:effectLst>
                  <a:outerShdw blurRad="38100" dist="38100" dir="2700000" algn="tl">
                    <a:srgbClr val="000000">
                      <a:alpha val="43137"/>
                    </a:srgbClr>
                  </a:outerShdw>
                </a:effectLst>
              </a:rPr>
              <a:t>Viņa pildīja gan pravietes, gan soģu amatu un vadīja tautu cīņā pret Siseru kopā ar Baraku. Pēc uzvaras viņa dziedāja pravietisku slavas dziesmu (Soģu 4:4–9; 5:1).</a:t>
            </a:r>
          </a:p>
          <a:p>
            <a:pPr>
              <a:spcBef>
                <a:spcPts val="600"/>
              </a:spcBef>
            </a:pPr>
            <a:endParaRPr lang="es-ES" sz="2000" b="1" dirty="0">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s-ES" sz="2000" b="1" dirty="0">
                <a:solidFill>
                  <a:schemeClr val="accent4">
                    <a:lumMod val="40000"/>
                    <a:lumOff val="60000"/>
                  </a:schemeClr>
                </a:solidFill>
                <a:effectLst>
                  <a:outerShdw blurRad="38100" dist="38100" dir="2700000" algn="tl">
                    <a:srgbClr val="000000">
                      <a:alpha val="43137"/>
                    </a:srgbClr>
                  </a:outerShdw>
                </a:effectLst>
              </a:rPr>
              <a:t>MAR</a:t>
            </a:r>
            <a:r>
              <a:rPr lang="lv-LV" sz="2000" b="1" dirty="0">
                <a:solidFill>
                  <a:schemeClr val="accent4">
                    <a:lumMod val="40000"/>
                    <a:lumOff val="60000"/>
                  </a:schemeClr>
                </a:solidFill>
                <a:effectLst>
                  <a:outerShdw blurRad="38100" dist="38100" dir="2700000" algn="tl">
                    <a:srgbClr val="000000">
                      <a:alpha val="43137"/>
                    </a:srgbClr>
                  </a:outerShdw>
                </a:effectLst>
              </a:rPr>
              <a:t>IJ</a:t>
            </a:r>
            <a:r>
              <a:rPr lang="es-ES" sz="2000" b="1" dirty="0">
                <a:solidFill>
                  <a:schemeClr val="accent4">
                    <a:lumMod val="40000"/>
                    <a:lumOff val="60000"/>
                  </a:schemeClr>
                </a:solidFill>
                <a:effectLst>
                  <a:outerShdw blurRad="38100" dist="38100" dir="2700000" algn="tl">
                    <a:srgbClr val="000000">
                      <a:alpha val="43137"/>
                    </a:srgbClr>
                  </a:outerShdw>
                </a:effectLst>
              </a:rPr>
              <a:t>A</a:t>
            </a:r>
            <a:r>
              <a:rPr lang="es-ES" sz="2000" b="1" dirty="0">
                <a:effectLst>
                  <a:outerShdw blurRad="38100" dist="38100" dir="2700000" algn="tl">
                    <a:srgbClr val="000000">
                      <a:alpha val="43137"/>
                    </a:srgbClr>
                  </a:outerShdw>
                </a:effectLst>
              </a:rPr>
              <a:t>. </a:t>
            </a:r>
            <a:r>
              <a:rPr lang="lv-LV" sz="2000" b="1" dirty="0">
                <a:effectLst>
                  <a:outerShdw blurRad="38100" dist="38100" dir="2700000" algn="tl">
                    <a:srgbClr val="000000">
                      <a:alpha val="43137"/>
                    </a:srgbClr>
                  </a:outerShdw>
                </a:effectLst>
              </a:rPr>
              <a:t>Kā praviete viņa vadīja sievietes dziesmā pēc Sarkanās jūras šķērsošanas. Viņa arī palīdzēja saviem brāļiem vadīt tautu tās ceļojuma laikā pa tuksnesi</a:t>
            </a:r>
            <a:br>
              <a:rPr lang="es-ES" sz="2000" b="1" dirty="0">
                <a:effectLst>
                  <a:outerShdw blurRad="38100" dist="38100" dir="2700000" algn="tl">
                    <a:srgbClr val="000000">
                      <a:alpha val="43137"/>
                    </a:srgbClr>
                  </a:outerShdw>
                </a:effectLst>
              </a:rPr>
            </a:br>
            <a:r>
              <a:rPr lang="lv-LV" sz="2000" b="1" dirty="0">
                <a:effectLst>
                  <a:outerShdw blurRad="38100" dist="38100" dir="2700000" algn="tl">
                    <a:srgbClr val="000000">
                      <a:alpha val="43137"/>
                    </a:srgbClr>
                  </a:outerShdw>
                </a:effectLst>
              </a:rPr>
              <a:t>(2. Moz. 15:20; Miķ. 6:4).</a:t>
            </a:r>
            <a:endParaRPr lang="es-ES" sz="2000" b="1" dirty="0">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483520"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646331"/>
          </a:xfrm>
          <a:prstGeom prst="rect">
            <a:avLst/>
          </a:prstGeom>
          <a:noFill/>
        </p:spPr>
        <p:txBody>
          <a:bodyPr wrap="square">
            <a:spAutoFit/>
          </a:bodyPr>
          <a:lstStyle/>
          <a:p>
            <a:pPr algn="ctr"/>
            <a:r>
              <a:rPr lang="lv-LV" sz="3600" b="1" dirty="0">
                <a:ln w="0"/>
                <a:solidFill>
                  <a:schemeClr val="bg1"/>
                </a:solidFill>
                <a:effectLst>
                  <a:innerShdw blurRad="63500" dist="50800" dir="13500000">
                    <a:srgbClr val="000000">
                      <a:alpha val="50000"/>
                    </a:srgbClr>
                  </a:innerShdw>
                </a:effectLst>
              </a:rPr>
              <a:t>KĀDAS ĪPAŠĪBAS PIEMITA VILTUS PRAVIEŠIEM</a:t>
            </a:r>
            <a:r>
              <a:rPr lang="es-ES" sz="3600" b="1" dirty="0">
                <a:ln w="0"/>
                <a:solidFill>
                  <a:schemeClr val="bg1"/>
                </a:solidFill>
                <a:effectLst>
                  <a:innerShdw blurRad="63500" dist="50800" dir="13500000">
                    <a:srgbClr val="000000">
                      <a:alpha val="50000"/>
                    </a:srgbClr>
                  </a:innerShdw>
                </a:effectLst>
              </a:rPr>
              <a:t>?</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52062" y="603914"/>
            <a:ext cx="12496121" cy="646331"/>
          </a:xfrm>
          <a:prstGeom prst="rect">
            <a:avLst/>
          </a:prstGeom>
          <a:noFill/>
        </p:spPr>
        <p:txBody>
          <a:bodyPr wrap="square">
            <a:spAutoFit/>
          </a:bodyPr>
          <a:lstStyle/>
          <a:p>
            <a:pPr algn="ctr"/>
            <a:r>
              <a:rPr lang="lv-LV"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“Tas Kungs man atbildēja: "Pravieši sludina melus Manā Vārdā, Es tos neesmu sūtījis, neesmu tiem pavēlējis, nedz uz tiem runājis. Tie sludina melu parādības, izdomātus viltus redzējumus, savus sirds maldus!" </a:t>
            </a:r>
            <a:r>
              <a:rPr lang="lv-LV" sz="1400"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(Jer.14:14)</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324850" cy="707886"/>
          </a:xfrm>
          <a:prstGeom prst="rect">
            <a:avLst/>
          </a:prstGeom>
          <a:noFill/>
        </p:spPr>
        <p:txBody>
          <a:bodyPr wrap="square" rtlCol="0">
            <a:spAutoFit/>
          </a:bodyPr>
          <a:lstStyle/>
          <a:p>
            <a:pPr>
              <a:spcBef>
                <a:spcPts val="600"/>
              </a:spcBef>
            </a:pPr>
            <a:r>
              <a:rPr lang="lv" sz="2000" b="1" dirty="0"/>
              <a:t>Ne visi, kas pravietoja, to darīja, kad bija saņēmuši vēsti no Dieva</a:t>
            </a:r>
            <a:br>
              <a:rPr lang="es-ES" sz="2000" b="1" dirty="0"/>
            </a:br>
            <a:r>
              <a:rPr lang="lv" sz="2000" b="1" dirty="0"/>
              <a:t>(Jer. 14:14). Kāda bija viņu vēsts, un kāpēc viņi to nodeva tālāk?</a:t>
            </a:r>
            <a:endParaRPr lang="es-ES" sz="2000" b="1" dirty="0"/>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4110617651"/>
              </p:ext>
            </p:extLst>
          </p:nvPr>
        </p:nvGraphicFramePr>
        <p:xfrm>
          <a:off x="87027" y="2197030"/>
          <a:ext cx="8237824"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lv-LV" sz="2000" b="1" noProof="0" dirty="0"/>
              <a:t>Kāpēc viltnieki apgalvoja, ka runā Dieva vārdā, ja zināja, ka tā nav taisnība? Pašapmāns? Vēlme iegūt atzinību, finansiālu vai cita veida labumu?</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707886"/>
          </a:xfrm>
          <a:prstGeom prst="rect">
            <a:avLst/>
          </a:prstGeom>
          <a:noFill/>
        </p:spPr>
        <p:txBody>
          <a:bodyPr wrap="square">
            <a:spAutoFit/>
          </a:bodyPr>
          <a:lstStyle/>
          <a:p>
            <a:pPr>
              <a:spcBef>
                <a:spcPts val="600"/>
              </a:spcBef>
            </a:pPr>
            <a:r>
              <a:rPr lang="lv-LV" sz="2000" b="1" noProof="0" dirty="0"/>
              <a:t>Īsts pravietis vienmēr brīdina par grēka briesmām un mudina cilvēkus palikt uzticīgiem Dievam, neatkarīgi no sekām.</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323439"/>
          </a:xfrm>
          <a:prstGeom prst="rect">
            <a:avLst/>
          </a:prstGeom>
          <a:noFill/>
        </p:spPr>
        <p:txBody>
          <a:bodyPr wrap="square">
            <a:spAutoFit/>
          </a:bodyPr>
          <a:lstStyle/>
          <a:p>
            <a:pPr lvl="0">
              <a:spcBef>
                <a:spcPts val="600"/>
              </a:spcBef>
              <a:defRPr/>
            </a:pPr>
            <a:r>
              <a:rPr lang="lv-LV" sz="2000" b="1" dirty="0">
                <a:solidFill>
                  <a:prstClr val="black"/>
                </a:solidFill>
              </a:rPr>
              <a:t>Vislielākais skumjums saistībā ar viltus praviešiem ir tas, ka cilvēki, kuri viņus klausās, sekoja viņiem. Viņiem patīk tas, ko viņi saka, jo tas neprasa pūles un neizraisa sirdsapziņas pārmetumus. Taču sekojot viņu ceļā, tas vienmēr aizvedīs nāvē.</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19337" y="595109"/>
            <a:ext cx="7400925" cy="4524315"/>
          </a:xfrm>
          <a:prstGeom prst="rect">
            <a:avLst/>
          </a:prstGeom>
          <a:noFill/>
        </p:spPr>
        <p:txBody>
          <a:bodyPr wrap="square">
            <a:spAutoFit/>
          </a:bodyPr>
          <a:lstStyle/>
          <a:p>
            <a:pPr>
              <a:spcBef>
                <a:spcPts val="600"/>
              </a:spcBef>
            </a:pPr>
            <a:r>
              <a:rPr lang="lv" sz="3200" b="1" dirty="0">
                <a:solidFill>
                  <a:srgbClr val="522E00"/>
                </a:solidFill>
                <a:latin typeface="Constantia" panose="02030602050306030303" pitchFamily="18" charset="0"/>
              </a:rPr>
              <a:t>"</a:t>
            </a:r>
            <a:r>
              <a:rPr lang="lv-LV" sz="2800" b="1" dirty="0">
                <a:latin typeface="Constantia" panose="02030602050306030303" pitchFamily="18" charset="0"/>
              </a:rPr>
              <a:t>Neviens no apustuļiem un praviešiem nekad nav teicis, ka būtu bez grēka. Vīri, kas atradušies vistuvāk Dievam, vīri, kas drīzāk būtu ziedojuši savu dzīvību nekā apzināti darījuši kādu netaisnību, vīri, kurus Kungs pagodinājis ar dievišķu gaismu un spēku, ir atzinuši savas dabas grēcīgumu; tie nav uzticējušies miesai, nav pastā­vējuši uz savu nevainību, bet pilnīgi paļāvušies uz Kristus taisnību.</a:t>
            </a:r>
            <a:r>
              <a:rPr lang="lv" sz="3200" b="1" dirty="0">
                <a:solidFill>
                  <a:srgbClr val="522E00"/>
                </a:solidFill>
                <a:latin typeface="Constantia" panose="02030602050306030303" pitchFamily="18" charset="0"/>
              </a:rPr>
              <a:t>"</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6748898" y="5981199"/>
            <a:ext cx="3249992" cy="584775"/>
          </a:xfrm>
          <a:prstGeom prst="rect">
            <a:avLst/>
          </a:prstGeom>
          <a:noFill/>
        </p:spPr>
        <p:txBody>
          <a:bodyPr wrap="none" rtlCol="0">
            <a:spAutoFit/>
          </a:bodyPr>
          <a:lstStyle/>
          <a:p>
            <a:pPr algn="r"/>
            <a:r>
              <a:rPr lang="lv-LV" sz="1600" b="1" dirty="0">
                <a:solidFill>
                  <a:srgbClr val="522E00"/>
                </a:solidFill>
              </a:rPr>
              <a:t>(</a:t>
            </a:r>
            <a:r>
              <a:rPr lang="es-ES" sz="1600" b="1" dirty="0">
                <a:solidFill>
                  <a:srgbClr val="522E00"/>
                </a:solidFill>
              </a:rPr>
              <a:t>E. G. </a:t>
            </a:r>
            <a:r>
              <a:rPr lang="lv-LV" sz="1600" b="1" dirty="0">
                <a:solidFill>
                  <a:srgbClr val="522E00"/>
                </a:solidFill>
              </a:rPr>
              <a:t>V</a:t>
            </a:r>
            <a:r>
              <a:rPr lang="es-ES" sz="1600" b="1" dirty="0">
                <a:solidFill>
                  <a:srgbClr val="522E00"/>
                </a:solidFill>
              </a:rPr>
              <a:t>. </a:t>
            </a:r>
            <a:r>
              <a:rPr lang="lv" sz="1600" b="1" dirty="0">
                <a:solidFill>
                  <a:srgbClr val="522E00"/>
                </a:solidFill>
              </a:rPr>
              <a:t> (Apustuļu darbi, 448. lpp.)</a:t>
            </a:r>
            <a:endParaRPr lang="es-ES" sz="1600" b="1" dirty="0">
              <a:solidFill>
                <a:srgbClr val="522E00"/>
              </a:solidFill>
            </a:endParaRPr>
          </a:p>
          <a:p>
            <a:pPr algn="r"/>
            <a:r>
              <a:rPr lang="es-ES" sz="1600" b="1" dirty="0">
                <a:solidFill>
                  <a:srgbClr val="522E00"/>
                </a:solidFill>
              </a:rPr>
              <a:t>)</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19050"/>
            <a:ext cx="12192000" cy="615553"/>
          </a:xfrm>
          <a:prstGeom prst="rect">
            <a:avLst/>
          </a:prstGeom>
          <a:noFill/>
        </p:spPr>
        <p:txBody>
          <a:bodyPr wrap="square" rtlCol="0">
            <a:spAutoFit/>
          </a:bodyPr>
          <a:lstStyle/>
          <a:p>
            <a:pPr algn="ctr"/>
            <a:r>
              <a:rPr lang="lv" sz="3400" b="1" dirty="0">
                <a:ln w="6600">
                  <a:solidFill>
                    <a:srgbClr val="F85C84"/>
                  </a:solidFill>
                  <a:prstDash val="solid"/>
                </a:ln>
                <a:solidFill>
                  <a:srgbClr val="FFFFFF"/>
                </a:solidFill>
                <a:effectLst>
                  <a:outerShdw dist="38100" dir="2700000" algn="tl" rotWithShape="0">
                    <a:srgbClr val="F85C84"/>
                  </a:outerShdw>
                </a:effectLst>
              </a:rPr>
              <a:t>PIELIKUMS: </a:t>
            </a:r>
            <a:r>
              <a:rPr lang="lv" sz="3400" b="1" dirty="0">
                <a:ln w="6600">
                  <a:solidFill>
                    <a:schemeClr val="accent2"/>
                  </a:solidFill>
                  <a:prstDash val="solid"/>
                </a:ln>
                <a:solidFill>
                  <a:srgbClr val="FFFFFF"/>
                </a:solidFill>
                <a:effectLst>
                  <a:outerShdw dist="38100" dir="2700000" algn="tl" rotWithShape="0">
                    <a:schemeClr val="accent2"/>
                  </a:outerShdw>
                </a:effectLst>
              </a:rPr>
              <a:t>ELENAS G. VAITAS PRAVIETISKAIS AICINĀJUMS</a:t>
            </a: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752475"/>
            <a:ext cx="9124950" cy="1015663"/>
          </a:xfrm>
          <a:prstGeom prst="rect">
            <a:avLst/>
          </a:prstGeom>
          <a:noFill/>
        </p:spPr>
        <p:txBody>
          <a:bodyPr wrap="square" rtlCol="0">
            <a:spAutoFit/>
          </a:bodyPr>
          <a:lstStyle/>
          <a:p>
            <a:pPr>
              <a:spcBef>
                <a:spcPts val="600"/>
              </a:spcBef>
            </a:pPr>
            <a:r>
              <a:rPr lang="lv-LV" sz="2000" b="1" noProof="0" dirty="0"/>
              <a:t>Pēc pirmās vīzijas Elena nejutās gatava pildīt savu pravietisko kalpošanu. Ņemot vērā vājo veselību un nepietiekamo akadēmisko izglītību, šī 17 gadus vecā meitene jutās nevērtīga un nespējīga pildīt savu aicinājumu.</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877300"/>
            <a:ext cx="3733799" cy="2554545"/>
          </a:xfrm>
          <a:prstGeom prst="rect">
            <a:avLst/>
          </a:prstGeom>
          <a:noFill/>
        </p:spPr>
        <p:txBody>
          <a:bodyPr wrap="square">
            <a:spAutoFit/>
          </a:bodyPr>
          <a:lstStyle/>
          <a:p>
            <a:pPr>
              <a:spcBef>
                <a:spcPts val="600"/>
              </a:spcBef>
            </a:pPr>
            <a:r>
              <a:rPr lang="lv-LV" sz="2000" b="1" dirty="0"/>
              <a:t>Viņa kalpošanai bija izšķiroša adventistu veselības aprūpes un izglītības sistēmu izveidē, un viņa atstāja apmēram 100 000 lappušu iedvesmotu rakstu, kas joprojām izplata dievišķos norādījumus visā pasaulē.</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448115" y="855791"/>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2425" y="2835691"/>
            <a:ext cx="9124949" cy="1015663"/>
          </a:xfrm>
          <a:prstGeom prst="rect">
            <a:avLst/>
          </a:prstGeom>
          <a:noFill/>
        </p:spPr>
        <p:txBody>
          <a:bodyPr wrap="square">
            <a:spAutoFit/>
          </a:bodyPr>
          <a:lstStyle/>
          <a:p>
            <a:pPr lvl="0">
              <a:spcBef>
                <a:spcPts val="600"/>
              </a:spcBef>
              <a:defRPr/>
            </a:pPr>
            <a:r>
              <a:rPr lang="lv-LV" sz="2000" b="1" dirty="0">
                <a:solidFill>
                  <a:prstClr val="black"/>
                </a:solidFill>
              </a:rPr>
              <a:t>Mazāk nekā divdesmit gadu laikā, saņēmusi daudzas atklāsmes un ar vīra – Džeimsa Vaita – atbalstu, viņa bija palīdzējusi likt pamatus Septītās dienas adventistu draudzei (kas oficiāli tika dibināta 1863. gadā).</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794083"/>
            <a:ext cx="9124949" cy="1015663"/>
          </a:xfrm>
          <a:prstGeom prst="rect">
            <a:avLst/>
          </a:prstGeom>
          <a:noFill/>
        </p:spPr>
        <p:txBody>
          <a:bodyPr wrap="square">
            <a:spAutoFit/>
          </a:bodyPr>
          <a:lstStyle/>
          <a:p>
            <a:pPr lvl="0">
              <a:spcBef>
                <a:spcPts val="600"/>
              </a:spcBef>
              <a:defRPr/>
            </a:pPr>
            <a:r>
              <a:rPr lang="lv-LV" sz="2000" b="1" dirty="0">
                <a:solidFill>
                  <a:prstClr val="black"/>
                </a:solidFill>
              </a:rPr>
              <a:t>Nedēļu pēc pirmā redzējuma viņai bija otrs redzējums, kurā viņa tika brīdināta par grūtībām, ar kurām viņai nāksies saskarties. Pēc ilgām lūgšanām un iedrošināta no dažu brāļu puses, Elena beidzot pieņēma savu aicinājumu.</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927</TotalTime>
  <Words>1334</Words>
  <Application>Microsoft Office PowerPoint</Application>
  <PresentationFormat>Panorámica</PresentationFormat>
  <Paragraphs>63</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Aptos</vt:lpstr>
      <vt:lpstr>Comic Sans MS</vt:lpstr>
      <vt:lpstr>Aptos Display</vt:lpstr>
      <vt:lpstr>Arial</vt:lpstr>
      <vt:lpstr>Constantia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Sergio</dc:creator>
  <cp:lastModifiedBy>Sergio</cp:lastModifiedBy>
  <cp:revision>98</cp:revision>
  <dcterms:created xsi:type="dcterms:W3CDTF">2026-09-19T14:53:33Z</dcterms:created>
  <dcterms:modified xsi:type="dcterms:W3CDTF">2026-09-22T18:59:26Z</dcterms:modified>
</cp:coreProperties>
</file>