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56" r:id="rId2"/>
    <p:sldId id="290" r:id="rId3"/>
    <p:sldId id="297" r:id="rId4"/>
    <p:sldId id="298" r:id="rId5"/>
    <p:sldId id="259" r:id="rId6"/>
    <p:sldId id="300" r:id="rId7"/>
    <p:sldId id="299" r:id="rId8"/>
    <p:sldId id="301" r:id="rId9"/>
    <p:sldId id="302" r:id="rId10"/>
    <p:sldId id="264" r:id="rId11"/>
    <p:sldId id="303" r:id="rId12"/>
    <p:sldId id="292" r:id="rId13"/>
    <p:sldId id="293"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0" d="100"/>
          <a:sy n="30" d="100"/>
        </p:scale>
        <p:origin x="132" y="11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lv-LV" sz="2000" b="1" noProof="0" dirty="0">
              <a:effectLst>
                <a:outerShdw blurRad="38100" dist="38100" dir="2700000" algn="tl">
                  <a:srgbClr val="000000">
                    <a:alpha val="43137"/>
                  </a:srgbClr>
                </a:outerShdw>
              </a:effectLst>
            </a:rPr>
            <a:t>Dievs atklāj Savu vēstījumu Jēzum</a:t>
          </a: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lv-LV" sz="2000" b="1" dirty="0">
              <a:effectLst>
                <a:outerShdw blurRad="38100" dist="38100" dir="2700000" algn="tl">
                  <a:srgbClr val="000000">
                    <a:alpha val="43137"/>
                  </a:srgbClr>
                </a:outerShdw>
              </a:effectLst>
            </a:rPr>
            <a:t>Jēzus atklāj vēstījumu eņģelim</a:t>
          </a:r>
          <a:endParaRPr lang="es-ES_tradnl" sz="2000" b="1"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lv-LV" sz="2000" b="1" dirty="0">
              <a:effectLst>
                <a:outerShdw blurRad="38100" dist="38100" dir="2700000" algn="tl">
                  <a:srgbClr val="000000">
                    <a:alpha val="43137"/>
                  </a:srgbClr>
                </a:outerShdw>
              </a:effectLst>
            </a:rPr>
            <a:t>Eņģelis atklāj vēstījumu pravietim Jānim</a:t>
          </a:r>
          <a:endParaRPr lang="es-ES_tradnl" sz="2000" b="1"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lv-LV" sz="2000" b="1" dirty="0">
              <a:effectLst>
                <a:outerShdw blurRad="38100" dist="38100" dir="2700000" algn="tl">
                  <a:srgbClr val="000000">
                    <a:alpha val="43137"/>
                  </a:srgbClr>
                </a:outerShdw>
              </a:effectLst>
            </a:rPr>
            <a:t>Jānis rakstiski atspoguļo saņemto vēstījumu</a:t>
          </a:r>
          <a:endParaRPr lang="es-ES_tradnl" sz="2000" b="1"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lv-LV" sz="1800" b="1" noProof="0" dirty="0">
              <a:solidFill>
                <a:srgbClr val="3399FF"/>
              </a:solidFill>
            </a:rPr>
            <a:t>Caur atklāsmēm un sapņiem (4. Moz. 12:6)</a:t>
          </a: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lv-LV" sz="1800" b="1" noProof="0" dirty="0">
              <a:solidFill>
                <a:srgbClr val="CC0099"/>
              </a:solidFill>
            </a:rPr>
            <a:t>Caur personīgiem piedzīvojumiem (1. Jņ. 1:3)</a:t>
          </a: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lv-LV" sz="1800" b="1" noProof="0" dirty="0">
              <a:solidFill>
                <a:srgbClr val="009900"/>
              </a:solidFill>
            </a:rPr>
            <a:t>Pamatojoties uz vēsturisku izpēti (Lk. 1:3)</a:t>
          </a: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lv-LV" sz="1800" b="1" noProof="0" dirty="0">
              <a:solidFill>
                <a:srgbClr val="C46200"/>
              </a:solidFill>
            </a:rPr>
            <a:t>Caur dievišķām atklāsmēm (2. Pēt. 1:21)</a:t>
          </a: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lv-LV" sz="1800" b="1" noProof="0" dirty="0">
              <a:solidFill>
                <a:schemeClr val="bg1"/>
              </a:solidFill>
              <a:effectLst>
                <a:outerShdw blurRad="38100" dist="38100" dir="2700000" algn="tl">
                  <a:srgbClr val="000000">
                    <a:alpha val="43137"/>
                  </a:srgbClr>
                </a:outerShdw>
              </a:effectLst>
            </a:rPr>
            <a:t>Ādamu un Ievu  (1. Mozus gr. 2:16–17)</a:t>
          </a: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lv-LV" sz="1800" b="1" dirty="0">
              <a:effectLst>
                <a:outerShdw blurRad="38100" dist="38100" dir="2700000" algn="tl">
                  <a:srgbClr val="000000">
                    <a:alpha val="43137"/>
                  </a:srgbClr>
                </a:outerShdw>
              </a:effectLst>
            </a:rPr>
            <a:t>Dodot 10 baušļus (5. Moz. 4:12)</a:t>
          </a:r>
          <a:endParaRPr lang="es-ES_tradnl" sz="1800" b="1"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lv-LV" sz="1800" b="1" noProof="0" dirty="0">
              <a:effectLst>
                <a:outerShdw blurRad="38100" dist="38100" dir="2700000" algn="tl">
                  <a:srgbClr val="000000">
                    <a:alpha val="43137"/>
                  </a:srgbClr>
                </a:outerShdw>
              </a:effectLst>
            </a:rPr>
            <a:t>Jēzus kristībās (Mt. 3:1</a:t>
          </a:r>
          <a:r>
            <a:rPr lang="es-ES_tradnl" sz="1800" b="1" dirty="0">
              <a:effectLst>
                <a:outerShdw blurRad="38100" dist="38100" dir="2700000" algn="tl">
                  <a:srgbClr val="000000">
                    <a:alpha val="43137"/>
                  </a:srgbClr>
                </a:outerShdw>
              </a:effectLst>
            </a:rPr>
            <a:t>7)</a:t>
          </a: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lv-LV" sz="1800" b="1" noProof="0" dirty="0">
              <a:effectLst>
                <a:outerShdw blurRad="38100" dist="38100" dir="2700000" algn="tl">
                  <a:srgbClr val="000000">
                    <a:alpha val="43137"/>
                  </a:srgbClr>
                </a:outerShdw>
              </a:effectLst>
            </a:rPr>
            <a:t>Apskaidrošanas brīdī (Mk. 9:7)</a:t>
          </a: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13943"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lv-LV" sz="2000" b="1" noProof="0" dirty="0">
              <a:effectLst>
                <a:outerShdw blurRad="38100" dist="38100" dir="2700000" algn="tl">
                  <a:srgbClr val="000000">
                    <a:alpha val="43137"/>
                  </a:srgbClr>
                </a:outerShdw>
              </a:effectLst>
            </a:rPr>
            <a:t>Lai atcerētos notikumus (2. Moz. 17:14)</a:t>
          </a:r>
        </a:p>
      </dgm:t>
    </dgm:pt>
    <dgm:pt modelId="{AA58CAD6-0A2F-49DA-AE64-EF1C1F924600}" type="parTrans" cxnId="{5A06194E-74E0-447F-B72B-F0FD6B295805}">
      <dgm:prSet/>
      <dgm:spPr/>
      <dgm:t>
        <a:bodyPr/>
        <a:lstStyle/>
        <a:p>
          <a:endParaRPr lang="lv-LV" sz="2000" noProof="0" dirty="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lv-LV" sz="2000" noProof="0" dirty="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lv-LV" sz="2000" b="1" noProof="0" dirty="0">
              <a:effectLst>
                <a:outerShdw blurRad="38100" dist="38100" dir="2700000" algn="tl">
                  <a:srgbClr val="000000">
                    <a:alpha val="43137"/>
                  </a:srgbClr>
                </a:outerShdw>
              </a:effectLst>
            </a:rPr>
            <a:t>Lai pamācītu (Sak. 12:10)</a:t>
          </a:r>
        </a:p>
      </dgm:t>
    </dgm:pt>
    <dgm:pt modelId="{666B5C45-BB13-4DBA-850B-EB412EEBB457}" type="parTrans" cxnId="{87BEEA32-CEA9-4937-9159-B00760D79E2B}">
      <dgm:prSet/>
      <dgm:spPr/>
      <dgm:t>
        <a:bodyPr/>
        <a:lstStyle/>
        <a:p>
          <a:endParaRPr lang="lv-LV" sz="2000" noProof="0" dirty="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lv-LV" sz="2000" noProof="0" dirty="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lv-LV" sz="2000" b="1" noProof="0" dirty="0">
              <a:effectLst>
                <a:outerShdw blurRad="38100" dist="38100" dir="2700000" algn="tl">
                  <a:srgbClr val="000000">
                    <a:alpha val="43137"/>
                  </a:srgbClr>
                </a:outerShdw>
              </a:effectLst>
            </a:rPr>
            <a:t>Lai mudinātu  uz grēku nožēlu (Jer. 36:2–3)</a:t>
          </a:r>
        </a:p>
      </dgm:t>
    </dgm:pt>
    <dgm:pt modelId="{78E7C1E5-0DD3-4267-89BB-012ACA262496}" type="parTrans" cxnId="{A854F816-EE1B-4AAF-964D-685B0857C99A}">
      <dgm:prSet/>
      <dgm:spPr/>
      <dgm:t>
        <a:bodyPr/>
        <a:lstStyle/>
        <a:p>
          <a:endParaRPr lang="lv-LV" sz="2000" noProof="0" dirty="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lv-LV" sz="2000" noProof="0" dirty="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lv-LV" sz="2000" b="1" noProof="0" dirty="0">
              <a:effectLst>
                <a:outerShdw blurRad="38100" dist="38100" dir="2700000" algn="tl">
                  <a:srgbClr val="000000">
                    <a:alpha val="43137"/>
                  </a:srgbClr>
                </a:outerShdw>
              </a:effectLst>
            </a:rPr>
            <a:t>Lai sniegtu atdarinošus vai noraidošus piemērus (1. Kor. 10:11)</a:t>
          </a:r>
        </a:p>
      </dgm:t>
    </dgm:pt>
    <dgm:pt modelId="{93FDD819-0557-4BB8-9182-40657F6DB3D8}" type="parTrans" cxnId="{CA3D8870-E6EF-4BFF-9919-CEE85D437FE2}">
      <dgm:prSet/>
      <dgm:spPr/>
      <dgm:t>
        <a:bodyPr/>
        <a:lstStyle/>
        <a:p>
          <a:endParaRPr lang="lv-LV" sz="2000" noProof="0" dirty="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lv-LV" sz="2000" noProof="0" dirty="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lv-LV" sz="2000" b="1" noProof="0" dirty="0">
              <a:effectLst>
                <a:outerShdw blurRad="38100" dist="38100" dir="2700000" algn="tl">
                  <a:srgbClr val="000000">
                    <a:alpha val="43137"/>
                  </a:srgbClr>
                </a:outerShdw>
              </a:effectLst>
            </a:rPr>
            <a:t>Lai zinātu nākotni (Atkl. 1:19)</a:t>
          </a:r>
        </a:p>
      </dgm:t>
    </dgm:pt>
    <dgm:pt modelId="{FAB48169-4FF8-4881-9990-096EFC99973A}" type="parTrans" cxnId="{194FE1C4-80D2-4C55-BC17-48A7AD420E6C}">
      <dgm:prSet/>
      <dgm:spPr/>
      <dgm:t>
        <a:bodyPr/>
        <a:lstStyle/>
        <a:p>
          <a:endParaRPr lang="lv-LV" sz="2000" noProof="0" dirty="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lv-LV" sz="2000" noProof="0" dirty="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alpha val="43137"/>
                  </a:srgbClr>
                </a:outerShdw>
              </a:effectLst>
            </a:rPr>
            <a:t>Dievs atklāj Savu vēstījumu Jēzum</a:t>
          </a: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Jēzus atklāj vēstījumu eņģelim</a:t>
          </a:r>
          <a:endParaRPr lang="es-ES_tradnl" sz="2000" b="1" kern="1200" dirty="0">
            <a:effectLst>
              <a:outerShdw blurRad="38100" dist="38100" dir="2700000" algn="tl">
                <a:srgbClr val="000000">
                  <a:alpha val="43137"/>
                </a:srgbClr>
              </a:outerShdw>
            </a:effectLst>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Eņģelis atklāj vēstījumu pravietim Jānim</a:t>
          </a:r>
          <a:endParaRPr lang="es-ES_tradnl" sz="2000" b="1" kern="1200" dirty="0">
            <a:effectLst>
              <a:outerShdw blurRad="38100" dist="38100" dir="2700000" algn="tl">
                <a:srgbClr val="000000">
                  <a:alpha val="43137"/>
                </a:srgbClr>
              </a:outerShdw>
            </a:effectLst>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Jānis rakstiski atspoguļo saņemto vēstījumu</a:t>
          </a:r>
          <a:endParaRPr lang="es-ES_tradnl" sz="2000" b="1" kern="1200" dirty="0">
            <a:effectLst>
              <a:outerShdw blurRad="38100" dist="38100" dir="2700000" algn="tl">
                <a:srgbClr val="000000">
                  <a:alpha val="43137"/>
                </a:srgbClr>
              </a:outerShdw>
            </a:effectLst>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lv-LV" sz="1800" b="1" kern="1200" noProof="0" dirty="0">
              <a:solidFill>
                <a:srgbClr val="3399FF"/>
              </a:solidFill>
            </a:rPr>
            <a:t>Caur atklāsmēm un sapņiem (4. Moz. 12:6)</a:t>
          </a: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lv-LV" sz="1800" b="1" kern="1200" noProof="0" dirty="0">
              <a:solidFill>
                <a:srgbClr val="CC0099"/>
              </a:solidFill>
            </a:rPr>
            <a:t>Caur personīgiem piedzīvojumiem (1. Jņ. 1:3)</a:t>
          </a: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lv-LV" sz="1800" b="1" kern="1200" noProof="0" dirty="0">
              <a:solidFill>
                <a:srgbClr val="009900"/>
              </a:solidFill>
            </a:rPr>
            <a:t>Pamatojoties uz vēsturisku izpēti (Lk. 1:3)</a:t>
          </a: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lv-LV" sz="1800" b="1" kern="1200" noProof="0" dirty="0">
              <a:solidFill>
                <a:srgbClr val="C46200"/>
              </a:solidFill>
            </a:rPr>
            <a:t>Caur dievišķām atklāsmēm (2. Pēt. 1:21)</a:t>
          </a: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52472" y="56732"/>
          <a:ext cx="2435560" cy="119129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4660" y="1067375"/>
          <a:ext cx="2835422" cy="540000"/>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b="1" kern="1200" noProof="0" dirty="0">
              <a:solidFill>
                <a:schemeClr val="bg1"/>
              </a:solidFill>
              <a:effectLst>
                <a:outerShdw blurRad="38100" dist="38100" dir="2700000" algn="tl">
                  <a:srgbClr val="000000">
                    <a:alpha val="43137"/>
                  </a:srgbClr>
                </a:outerShdw>
              </a:effectLst>
            </a:rPr>
            <a:t>Ādamu un Ievu  (1. Mozus gr. 2:16–17)</a:t>
          </a:r>
        </a:p>
      </dsp:txBody>
      <dsp:txXfrm>
        <a:off x="4660" y="1067375"/>
        <a:ext cx="2835422" cy="540000"/>
      </dsp:txXfrm>
    </dsp:sp>
    <dsp:sp modelId="{C08235DE-08A3-4015-B82C-30287DE3EF36}">
      <dsp:nvSpPr>
        <dsp:cNvPr id="0" name=""/>
        <dsp:cNvSpPr/>
      </dsp:nvSpPr>
      <dsp:spPr>
        <a:xfrm>
          <a:off x="3136807" y="56732"/>
          <a:ext cx="2435560" cy="119129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88995" y="1067375"/>
          <a:ext cx="2835422" cy="540000"/>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b="1" kern="1200" dirty="0">
              <a:effectLst>
                <a:outerShdw blurRad="38100" dist="38100" dir="2700000" algn="tl">
                  <a:srgbClr val="000000">
                    <a:alpha val="43137"/>
                  </a:srgbClr>
                </a:outerShdw>
              </a:effectLst>
            </a:rPr>
            <a:t>Dodot 10 baušļus (5. Moz. 4:12)</a:t>
          </a:r>
          <a:endParaRPr lang="es-ES_tradnl" sz="1800" b="1" kern="1200" dirty="0">
            <a:effectLst>
              <a:outerShdw blurRad="38100" dist="38100" dir="2700000" algn="tl">
                <a:srgbClr val="000000">
                  <a:alpha val="43137"/>
                </a:srgbClr>
              </a:outerShdw>
            </a:effectLst>
          </a:endParaRPr>
        </a:p>
      </dsp:txBody>
      <dsp:txXfrm>
        <a:off x="2988995" y="1067375"/>
        <a:ext cx="2835422" cy="540000"/>
      </dsp:txXfrm>
    </dsp:sp>
    <dsp:sp modelId="{99E1B4E8-4021-4812-8F91-E66708C18478}">
      <dsp:nvSpPr>
        <dsp:cNvPr id="0" name=""/>
        <dsp:cNvSpPr/>
      </dsp:nvSpPr>
      <dsp:spPr>
        <a:xfrm>
          <a:off x="6121142" y="56732"/>
          <a:ext cx="2435560" cy="119129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5973330" y="1067375"/>
          <a:ext cx="2835422" cy="540000"/>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b="1" kern="1200" noProof="0" dirty="0">
              <a:effectLst>
                <a:outerShdw blurRad="38100" dist="38100" dir="2700000" algn="tl">
                  <a:srgbClr val="000000">
                    <a:alpha val="43137"/>
                  </a:srgbClr>
                </a:outerShdw>
              </a:effectLst>
            </a:rPr>
            <a:t>Jēzus kristībās (Mt. 3:1</a:t>
          </a:r>
          <a:r>
            <a:rPr lang="es-ES_tradnl" sz="1800" b="1" kern="1200" dirty="0">
              <a:effectLst>
                <a:outerShdw blurRad="38100" dist="38100" dir="2700000" algn="tl">
                  <a:srgbClr val="000000">
                    <a:alpha val="43137"/>
                  </a:srgbClr>
                </a:outerShdw>
              </a:effectLst>
            </a:rPr>
            <a:t>7)</a:t>
          </a:r>
        </a:p>
      </dsp:txBody>
      <dsp:txXfrm>
        <a:off x="5973330" y="1067375"/>
        <a:ext cx="2835422" cy="540000"/>
      </dsp:txXfrm>
    </dsp:sp>
    <dsp:sp modelId="{79819EE3-6F08-4580-B045-F393094144EA}">
      <dsp:nvSpPr>
        <dsp:cNvPr id="0" name=""/>
        <dsp:cNvSpPr/>
      </dsp:nvSpPr>
      <dsp:spPr>
        <a:xfrm>
          <a:off x="9105477" y="56732"/>
          <a:ext cx="2435560" cy="119129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8957665" y="1067375"/>
          <a:ext cx="2835422" cy="540000"/>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b="1" kern="1200" noProof="0" dirty="0">
              <a:effectLst>
                <a:outerShdw blurRad="38100" dist="38100" dir="2700000" algn="tl">
                  <a:srgbClr val="000000">
                    <a:alpha val="43137"/>
                  </a:srgbClr>
                </a:outerShdw>
              </a:effectLst>
            </a:rPr>
            <a:t>Apskaidrošanas brīdī (Mk. 9:7)</a:t>
          </a:r>
        </a:p>
      </dsp:txBody>
      <dsp:txXfrm>
        <a:off x="8957665" y="1067375"/>
        <a:ext cx="2835422" cy="54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alpha val="43137"/>
                  </a:srgbClr>
                </a:outerShdw>
              </a:effectLst>
            </a:rPr>
            <a:t>Lai atcerētos notikumus (2. Moz. 17:14)</a:t>
          </a: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alpha val="43137"/>
                  </a:srgbClr>
                </a:outerShdw>
              </a:effectLst>
            </a:rPr>
            <a:t>Lai pamācītu (Sak. 12:10)</a:t>
          </a: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alpha val="43137"/>
                  </a:srgbClr>
                </a:outerShdw>
              </a:effectLst>
            </a:rPr>
            <a:t>Lai mudinātu  uz grēku nožēlu (Jer. 36:2–3)</a:t>
          </a: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alpha val="43137"/>
                  </a:srgbClr>
                </a:outerShdw>
              </a:effectLst>
            </a:rPr>
            <a:t>Lai sniegtu atdarinošus vai noraidošus piemērus (1. Kor. 10:11)</a:t>
          </a: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alpha val="43137"/>
                  </a:srgbClr>
                </a:outerShdw>
              </a:effectLst>
            </a:rPr>
            <a:t>Lai zinātu nākotni (Atkl. 1:19)</a:t>
          </a: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13/10/2026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13/10/2026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13/10/2026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eg"/><Relationship Id="rId11" Type="http://schemas.microsoft.com/office/2007/relationships/diagramDrawing" Target="../diagrams/drawing3.xml"/><Relationship Id="rId5" Type="http://schemas.openxmlformats.org/officeDocument/2006/relationships/image" Target="../media/image32.jpe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lv-LV"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ATKLĀSME </a:t>
            </a:r>
          </a:p>
          <a:p>
            <a:pPr algn="ctr"/>
            <a:r>
              <a:rPr lang="lv-LV"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UN </a:t>
            </a:r>
          </a:p>
          <a:p>
            <a:pPr algn="ctr"/>
            <a:r>
              <a:rPr lang="lv-LV"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INSPIRĀCIJA</a:t>
            </a:r>
            <a:endPar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6271365"/>
            <a:ext cx="1758461" cy="584775"/>
          </a:xfrm>
          <a:prstGeom prst="rect">
            <a:avLst/>
          </a:prstGeom>
          <a:noFill/>
        </p:spPr>
        <p:txBody>
          <a:bodyPr wrap="square" rtlCol="0">
            <a:spAutoFit/>
          </a:bodyPr>
          <a:lstStyle/>
          <a:p>
            <a:r>
              <a:rPr lang="es-ES" sz="1600" b="1" dirty="0">
                <a:solidFill>
                  <a:schemeClr val="accent1">
                    <a:lumMod val="50000"/>
                  </a:schemeClr>
                </a:solidFill>
              </a:rPr>
              <a:t>5</a:t>
            </a:r>
            <a:r>
              <a:rPr lang="lv-LV" sz="1600" b="1" dirty="0">
                <a:solidFill>
                  <a:schemeClr val="accent1">
                    <a:lumMod val="50000"/>
                  </a:schemeClr>
                </a:solidFill>
              </a:rPr>
              <a:t>.tēma</a:t>
            </a:r>
            <a:r>
              <a:rPr lang="es-ES" sz="1600" b="1" dirty="0">
                <a:solidFill>
                  <a:schemeClr val="accent1">
                    <a:lumMod val="50000"/>
                  </a:schemeClr>
                </a:solidFill>
              </a:rPr>
              <a:t>  31</a:t>
            </a:r>
            <a:r>
              <a:rPr lang="lv-LV" sz="1600" b="1" dirty="0">
                <a:solidFill>
                  <a:schemeClr val="accent1">
                    <a:lumMod val="50000"/>
                  </a:schemeClr>
                </a:solidFill>
              </a:rPr>
              <a:t>.oktobrī,</a:t>
            </a:r>
            <a:r>
              <a:rPr lang="es-ES" sz="1600" b="1" dirty="0">
                <a:solidFill>
                  <a:schemeClr val="accent1">
                    <a:lumMod val="50000"/>
                  </a:schemeClr>
                </a:solidFill>
              </a:rPr>
              <a:t>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813919"/>
            <a:ext cx="4605060" cy="4785926"/>
          </a:xfrm>
          <a:prstGeom prst="rect">
            <a:avLst/>
          </a:prstGeom>
          <a:noFill/>
        </p:spPr>
        <p:txBody>
          <a:bodyPr wrap="square">
            <a:spAutoFit/>
            <a:scene3d>
              <a:camera prst="orthographicFront"/>
              <a:lightRig rig="threePt" dir="t"/>
            </a:scene3d>
            <a:sp3d extrusionH="57150">
              <a:bevelT w="38100" h="38100"/>
            </a:sp3d>
          </a:bodyPr>
          <a:lstStyle/>
          <a:p>
            <a:pPr algn="ctr">
              <a:spcBef>
                <a:spcPts val="600"/>
              </a:spcBef>
            </a:pPr>
            <a:r>
              <a:rPr lang="lv-LV" sz="2800" b="1" dirty="0">
                <a:solidFill>
                  <a:srgbClr val="9E3939"/>
                </a:solidFill>
                <a:latin typeface="Comic Sans MS" panose="030F0702030302020204" pitchFamily="66" charset="0"/>
              </a:rPr>
              <a:t>Jēzus Kristus atklāsme, ko Viņam devis Dievs, lai rādītu Saviem kalpiem, kam jānotiek drīzumā un ko Viņš, sūtīdams Savu eņģeli, darījis zināmu Savam kalpam Jānim,kas apliecinājis Dieva Vārdu un Jēzus Kristus liecību, visu, ko viņš redzējis.</a:t>
            </a:r>
          </a:p>
          <a:p>
            <a:pPr algn="ctr">
              <a:spcBef>
                <a:spcPts val="600"/>
              </a:spcBef>
            </a:pPr>
            <a:r>
              <a:rPr lang="es-ES" sz="2000" b="1" dirty="0">
                <a:solidFill>
                  <a:srgbClr val="9E3939"/>
                </a:solidFill>
                <a:latin typeface="Comic Sans MS" panose="030F0702030302020204" pitchFamily="66" charset="0"/>
              </a:rPr>
              <a:t>(A</a:t>
            </a:r>
            <a:r>
              <a:rPr lang="lv-LV" sz="2000" b="1" dirty="0">
                <a:solidFill>
                  <a:srgbClr val="9E3939"/>
                </a:solidFill>
                <a:latin typeface="Comic Sans MS" panose="030F0702030302020204" pitchFamily="66" charset="0"/>
              </a:rPr>
              <a:t>tklāsmes</a:t>
            </a:r>
            <a:r>
              <a:rPr lang="es-ES" sz="2000" b="1" dirty="0">
                <a:solidFill>
                  <a:srgbClr val="9E3939"/>
                </a:solidFill>
                <a:latin typeface="Comic Sans MS" panose="030F0702030302020204" pitchFamily="66" charset="0"/>
              </a:rPr>
              <a:t> 1:1-2)</a:t>
            </a: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7028927" y="3848701"/>
            <a:ext cx="4515912"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lv-LV" sz="2000" b="1" dirty="0">
                <a:solidFill>
                  <a:srgbClr val="FA46B9"/>
                </a:solidFill>
              </a:rPr>
              <a:t>Atklāsme un inspirācija</a:t>
            </a:r>
            <a:r>
              <a:rPr lang="es-ES" sz="2000" b="1" dirty="0">
                <a:solidFill>
                  <a:srgbClr val="FA46B9"/>
                </a:solidFill>
              </a:rPr>
              <a:t>:</a:t>
            </a:r>
          </a:p>
          <a:p>
            <a:pPr lvl="1">
              <a:spcBef>
                <a:spcPts val="600"/>
              </a:spcBef>
            </a:pPr>
            <a:r>
              <a:rPr lang="lv-LV" sz="2000" b="1" dirty="0"/>
              <a:t>Vispārējā un īpašā atklāsme</a:t>
            </a:r>
            <a:r>
              <a:rPr lang="es-ES" sz="2000" b="1" dirty="0"/>
              <a:t>.</a:t>
            </a:r>
          </a:p>
          <a:p>
            <a:pPr lvl="1">
              <a:spcBef>
                <a:spcPts val="600"/>
              </a:spcBef>
            </a:pPr>
            <a:r>
              <a:rPr lang="lv-LV" sz="2000" b="1" dirty="0"/>
              <a:t>Inspirācijas process</a:t>
            </a:r>
            <a:r>
              <a:rPr lang="es-ES" sz="2000" b="1" dirty="0"/>
              <a:t>.</a:t>
            </a:r>
          </a:p>
          <a:p>
            <a:pPr>
              <a:spcBef>
                <a:spcPts val="1800"/>
              </a:spcBef>
            </a:pPr>
            <a:r>
              <a:rPr lang="lv-LV" sz="2000" b="1" dirty="0">
                <a:solidFill>
                  <a:srgbClr val="3E5EF9"/>
                </a:solidFill>
              </a:rPr>
              <a:t>Pravietiskās saziņas veidi</a:t>
            </a:r>
            <a:r>
              <a:rPr lang="es-ES" sz="2000" b="1" dirty="0">
                <a:solidFill>
                  <a:srgbClr val="3E5EF9"/>
                </a:solidFill>
              </a:rPr>
              <a:t>:</a:t>
            </a:r>
          </a:p>
          <a:p>
            <a:pPr lvl="1">
              <a:spcBef>
                <a:spcPts val="600"/>
              </a:spcBef>
            </a:pPr>
            <a:r>
              <a:rPr lang="lv-LV" sz="2000" b="1" dirty="0"/>
              <a:t>Mutiskie vēstījumi</a:t>
            </a:r>
            <a:r>
              <a:rPr lang="es-ES" sz="2000" b="1" dirty="0"/>
              <a:t>.</a:t>
            </a:r>
          </a:p>
          <a:p>
            <a:pPr lvl="1">
              <a:spcBef>
                <a:spcPts val="600"/>
              </a:spcBef>
            </a:pPr>
            <a:r>
              <a:rPr lang="lv-LV" sz="2000" b="1" dirty="0"/>
              <a:t>Rakstiskie vēstījumi</a:t>
            </a:r>
            <a:r>
              <a:rPr lang="es-ES" sz="2000" b="1" dirty="0"/>
              <a:t>.</a:t>
            </a:r>
          </a:p>
          <a:p>
            <a:pPr lvl="1">
              <a:spcBef>
                <a:spcPts val="600"/>
              </a:spcBef>
            </a:pPr>
            <a:r>
              <a:rPr lang="lv-LV" sz="2000" b="1" dirty="0"/>
              <a:t>Drāma, simboli, līdzības</a:t>
            </a:r>
            <a:r>
              <a:rPr lang="es-ES" sz="2000" b="1" dirty="0"/>
              <a:t>.</a:t>
            </a: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239000" cy="707886"/>
          </a:xfrm>
          <a:prstGeom prst="rect">
            <a:avLst/>
          </a:prstGeom>
          <a:noFill/>
        </p:spPr>
        <p:txBody>
          <a:bodyPr wrap="square" rtlCol="0">
            <a:spAutoFit/>
          </a:bodyPr>
          <a:lstStyle/>
          <a:p>
            <a:pPr>
              <a:spcBef>
                <a:spcPts val="600"/>
              </a:spcBef>
            </a:pPr>
            <a:r>
              <a:rPr lang="lv-LV" sz="2000" b="1" dirty="0"/>
              <a:t>Atklāsmes grāmatas 1:1–2 ir piemērs tam, kā Dievs mums atklāj Savu vēstījumu caur pravieti:</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1616427900"/>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3439"/>
          </a:xfrm>
          <a:prstGeom prst="rect">
            <a:avLst/>
          </a:prstGeom>
          <a:noFill/>
        </p:spPr>
        <p:txBody>
          <a:bodyPr wrap="square" rtlCol="0">
            <a:spAutoFit/>
          </a:bodyPr>
          <a:lstStyle/>
          <a:p>
            <a:pPr>
              <a:spcBef>
                <a:spcPts val="600"/>
              </a:spcBef>
            </a:pPr>
            <a:r>
              <a:rPr lang="lv-LV" sz="2000" b="1" dirty="0"/>
              <a:t>Taču tas nav vienīgais veids, kā Dievs ir atklājies praviešiem, nedz arī vienīgais veids, kā caur viņiem tika nodots dievišķais vēstījums. Mēs izpētīsim dažādus veidus, kā Dievs atklājās praviešiem un viņus iedvesmoja.</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48452" y="5239060"/>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648452" y="3948204"/>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204414" y="4287601"/>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04414" y="5592125"/>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204414" y="4657932"/>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204414" y="5961186"/>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204414" y="6349497"/>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7" y="3967732"/>
            <a:ext cx="6049929" cy="2123658"/>
          </a:xfrm>
          <a:prstGeom prst="rect">
            <a:avLst/>
          </a:prstGeom>
          <a:noFill/>
        </p:spPr>
        <p:txBody>
          <a:bodyPr wrap="square">
            <a:spAutoFit/>
          </a:bodyPr>
          <a:lstStyle/>
          <a:p>
            <a:pPr algn="ctr"/>
            <a:r>
              <a:rPr lang="lv-LV" sz="66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ATKLĀSME UN INSPIRĀCIJA</a:t>
            </a:r>
            <a:endParaRPr lang="es-ES" sz="66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lv-LV" sz="4400" b="1" spc="300" dirty="0">
                <a:ln/>
                <a:solidFill>
                  <a:schemeClr val="accent3">
                    <a:lumMod val="75000"/>
                  </a:schemeClr>
                </a:solidFill>
              </a:rPr>
              <a:t>VISPĀRĒJĀ UN </a:t>
            </a:r>
            <a:r>
              <a:rPr lang="lv-LV" sz="4400" b="1" spc="300" dirty="0">
                <a:ln/>
                <a:solidFill>
                  <a:schemeClr val="tx2">
                    <a:lumMod val="50000"/>
                    <a:lumOff val="50000"/>
                  </a:schemeClr>
                </a:solidFill>
              </a:rPr>
              <a:t>ĪPAŠĀ</a:t>
            </a:r>
            <a:r>
              <a:rPr lang="es-ES" sz="4400" b="1" spc="300" dirty="0">
                <a:ln/>
                <a:solidFill>
                  <a:schemeClr val="accent6">
                    <a:lumMod val="75000"/>
                  </a:schemeClr>
                </a:solidFill>
              </a:rPr>
              <a:t> </a:t>
            </a:r>
            <a:r>
              <a:rPr lang="lv-LV" sz="4400" b="1" spc="300" dirty="0">
                <a:ln/>
                <a:solidFill>
                  <a:schemeClr val="accent6">
                    <a:lumMod val="75000"/>
                  </a:schemeClr>
                </a:solidFill>
              </a:rPr>
              <a:t>ATKLĀSME</a:t>
            </a:r>
            <a:endParaRPr lang="es-ES" sz="4400" b="1" spc="300" dirty="0">
              <a:ln/>
              <a:solidFill>
                <a:schemeClr val="accent4"/>
              </a:solidFill>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41031" y="676688"/>
            <a:ext cx="5082790" cy="646331"/>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a:t>
            </a:r>
            <a:r>
              <a:rPr lang="lv-LV" b="1" dirty="0">
                <a:effectLst>
                  <a:outerShdw blurRad="38100" dist="38100" dir="2700000" algn="tl">
                    <a:srgbClr val="000000">
                      <a:alpha val="43137"/>
                    </a:srgbClr>
                  </a:outerShdw>
                </a:effectLst>
                <a:latin typeface="Comic Sans MS" panose="030F0702030302020204" pitchFamily="66" charset="0"/>
              </a:rPr>
              <a:t>Debesis daudzina Dieva godu, un izplatījums izteic Viņa roku darbu” </a:t>
            </a:r>
            <a:r>
              <a:rPr lang="lv-LV" sz="1600" b="1" dirty="0">
                <a:effectLst>
                  <a:outerShdw blurRad="38100" dist="38100" dir="2700000" algn="tl">
                    <a:srgbClr val="000000">
                      <a:alpha val="43137"/>
                    </a:srgbClr>
                  </a:outerShdw>
                </a:effectLst>
                <a:latin typeface="Comic Sans MS" panose="030F0702030302020204" pitchFamily="66" charset="0"/>
              </a:rPr>
              <a:t>(Ps.19:2)</a:t>
            </a:r>
            <a:endParaRPr lang="lv-LV"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235191" y="644186"/>
            <a:ext cx="6813934" cy="923330"/>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a:t>
            </a:r>
            <a:r>
              <a:rPr lang="lv-LV" b="1" dirty="0">
                <a:effectLst>
                  <a:outerShdw blurRad="38100" dist="38100" dir="2700000" algn="tl">
                    <a:srgbClr val="000000">
                      <a:alpha val="43137"/>
                    </a:srgbClr>
                  </a:outerShdw>
                </a:effectLst>
                <a:latin typeface="Comic Sans MS" panose="030F0702030302020204" pitchFamily="66" charset="0"/>
              </a:rPr>
              <a:t>Un Tas Kungs sacīja: "Klausiet tagad Manus Vārdus! Ja jūsu vidū ir pravietis, tad Es, Tas Kungs, viņam atklājos vai nu parādībās, vai Es ar viņu runāju sapņos” </a:t>
            </a:r>
            <a:r>
              <a:rPr lang="lv-LV" sz="1600" b="1" dirty="0">
                <a:effectLst>
                  <a:outerShdw blurRad="38100" dist="38100" dir="2700000" algn="tl">
                    <a:srgbClr val="000000">
                      <a:alpha val="43137"/>
                    </a:srgbClr>
                  </a:outerShdw>
                </a:effectLst>
                <a:latin typeface="Comic Sans MS" panose="030F0702030302020204" pitchFamily="66" charset="0"/>
              </a:rPr>
              <a:t>(4.Moz.12:6)</a:t>
            </a: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583114"/>
            <a:ext cx="7421469" cy="1015663"/>
          </a:xfrm>
          <a:prstGeom prst="rect">
            <a:avLst/>
          </a:prstGeom>
          <a:noFill/>
        </p:spPr>
        <p:txBody>
          <a:bodyPr wrap="square" rtlCol="0">
            <a:spAutoFit/>
          </a:bodyPr>
          <a:lstStyle/>
          <a:p>
            <a:pPr>
              <a:spcBef>
                <a:spcPts val="600"/>
              </a:spcBef>
            </a:pPr>
            <a:r>
              <a:rPr lang="lv-LV" sz="2000" b="1" dirty="0"/>
              <a:t>Pāvils saka, ka tiem, kuri noliedz Dieva eksistenci, „nav attaisnojuma”, jo daba atklāj „Viņa neredzamās īpašības, Viņa mūžīgo spēku un dievišķību” (Rom. 1:20; Ps.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399" y="5138034"/>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26262"/>
            <a:ext cx="4533900" cy="1631216"/>
          </a:xfrm>
          <a:prstGeom prst="rect">
            <a:avLst/>
          </a:prstGeom>
          <a:noFill/>
        </p:spPr>
        <p:txBody>
          <a:bodyPr wrap="square">
            <a:spAutoFit/>
          </a:bodyPr>
          <a:lstStyle/>
          <a:p>
            <a:pPr>
              <a:spcBef>
                <a:spcPts val="600"/>
              </a:spcBef>
            </a:pPr>
            <a:r>
              <a:rPr lang="lv-LV" sz="2000" b="1" dirty="0"/>
              <a:t>Tāpēc Dievs ir izmantojis tiešākas metodes, lai atklātu sevi: īpašo atklāsmi caur praviešiem un Jēzu Kristu, kā tas ir ierakstīts Bībelē, Dieva Vārdā (Ebr. 1:1–2).</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707886"/>
          </a:xfrm>
          <a:prstGeom prst="rect">
            <a:avLst/>
          </a:prstGeom>
          <a:noFill/>
        </p:spPr>
        <p:txBody>
          <a:bodyPr wrap="square">
            <a:spAutoFit/>
          </a:bodyPr>
          <a:lstStyle/>
          <a:p>
            <a:r>
              <a:rPr lang="lv-LV" sz="2000" b="1" dirty="0"/>
              <a:t>Taču arī dabai kopš Ādama un Ievas grēkā krišanas ir grēka sekas (izlaupīšana, zemestrīces, …)</a:t>
            </a:r>
            <a:endParaRPr lang="lv-LV" dirty="0"/>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608695"/>
            <a:ext cx="7421470" cy="1323439"/>
          </a:xfrm>
          <a:prstGeom prst="rect">
            <a:avLst/>
          </a:prstGeom>
          <a:noFill/>
        </p:spPr>
        <p:txBody>
          <a:bodyPr wrap="square">
            <a:spAutoFit/>
          </a:bodyPr>
          <a:lstStyle/>
          <a:p>
            <a:pPr lvl="0">
              <a:spcBef>
                <a:spcPts val="600"/>
              </a:spcBef>
              <a:defRPr/>
            </a:pPr>
            <a:r>
              <a:rPr lang="lv-LV" sz="2000" b="1" dirty="0">
                <a:solidFill>
                  <a:prstClr val="black"/>
                </a:solidFill>
              </a:rPr>
              <a:t>To, kā Dievs paredzēja grēka ienākšanu, mēs varam redzēt atjaunojošo spēku, ko Viņš iestrādājis dzīvajos organismos. Kad savainojamies, iedarbojas mehānismi, kas aizver brūci un atjauno audus. Un šie mehānismi jau bija tur, pirms brūce tika gūta!</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0"/>
            <a:ext cx="8778242" cy="769441"/>
          </a:xfrm>
          <a:prstGeom prst="rect">
            <a:avLst/>
          </a:prstGeom>
          <a:noFill/>
        </p:spPr>
        <p:txBody>
          <a:bodyPr wrap="square">
            <a:spAutoFit/>
          </a:bodyPr>
          <a:lstStyle/>
          <a:p>
            <a:pPr algn="ctr"/>
            <a:r>
              <a:rPr lang="lv-LV" sz="4400" b="1" dirty="0">
                <a:ln w="19050">
                  <a:solidFill>
                    <a:srgbClr val="996600"/>
                  </a:solidFill>
                  <a:prstDash val="solid"/>
                </a:ln>
                <a:solidFill>
                  <a:schemeClr val="bg1"/>
                </a:solidFill>
                <a:effectLst>
                  <a:outerShdw dist="38100" dir="2700000" algn="bl" rotWithShape="0">
                    <a:srgbClr val="7E5400"/>
                  </a:outerShdw>
                </a:effectLst>
              </a:rPr>
              <a:t>INSPIRĀCIJAS PROCESS</a:t>
            </a:r>
            <a:endParaRPr lang="es-ES" sz="4400" b="1" dirty="0">
              <a:ln w="19050">
                <a:solidFill>
                  <a:srgbClr val="996600"/>
                </a:solidFill>
                <a:prstDash val="solid"/>
              </a:ln>
              <a:solidFill>
                <a:schemeClr val="bg1"/>
              </a:solidFill>
              <a:effectLst>
                <a:outerShdw dist="38100" dir="2700000" algn="bl" rotWithShape="0">
                  <a:srgbClr val="7E5400"/>
                </a:outerShdw>
              </a:effectLst>
            </a:endParaRPr>
          </a:p>
        </p:txBody>
      </p:sp>
      <p:sp>
        <p:nvSpPr>
          <p:cNvPr id="5" name="CuadroTexto 4">
            <a:extLst>
              <a:ext uri="{FF2B5EF4-FFF2-40B4-BE49-F238E27FC236}">
                <a16:creationId xmlns:a16="http://schemas.microsoft.com/office/drawing/2014/main" id="{A3E0AE05-B3C1-D1F2-833F-5EBFEC866924}"/>
              </a:ext>
            </a:extLst>
          </p:cNvPr>
          <p:cNvSpPr txBox="1"/>
          <p:nvPr/>
        </p:nvSpPr>
        <p:spPr>
          <a:xfrm>
            <a:off x="207544" y="647282"/>
            <a:ext cx="8363154" cy="646331"/>
          </a:xfrm>
          <a:prstGeom prst="rect">
            <a:avLst/>
          </a:prstGeom>
          <a:noFill/>
        </p:spPr>
        <p:txBody>
          <a:bodyPr wrap="square">
            <a:spAutoFit/>
            <a:scene3d>
              <a:camera prst="orthographicFront"/>
              <a:lightRig rig="threePt" dir="t"/>
            </a:scene3d>
            <a:sp3d extrusionH="57150">
              <a:bevelT w="38100" h="38100"/>
            </a:sp3d>
          </a:bodyPr>
          <a:lstStyle/>
          <a:p>
            <a:pPr algn="ctr"/>
            <a:r>
              <a:rPr lang="lv-LV" b="1" dirty="0">
                <a:solidFill>
                  <a:schemeClr val="accent3">
                    <a:lumMod val="75000"/>
                  </a:schemeClr>
                </a:solidFill>
                <a:latin typeface="Comic Sans MS" panose="030F0702030302020204" pitchFamily="66" charset="0"/>
              </a:rPr>
              <a:t>Visi šie Raksti ir Dieva iedvesti un ir noderīgi mācībai, vainas pierādīšanai, labošanai, audzināšanai taisnībā” </a:t>
            </a:r>
            <a:r>
              <a:rPr lang="lv-LV" sz="1600" b="1" dirty="0">
                <a:solidFill>
                  <a:schemeClr val="accent3">
                    <a:lumMod val="75000"/>
                  </a:schemeClr>
                </a:solidFill>
                <a:latin typeface="Comic Sans MS" panose="030F0702030302020204" pitchFamily="66" charset="0"/>
              </a:rPr>
              <a:t>(2.Timotejam 3:16)</a:t>
            </a: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350763"/>
            <a:ext cx="8020254" cy="707886"/>
          </a:xfrm>
          <a:prstGeom prst="rect">
            <a:avLst/>
          </a:prstGeom>
          <a:noFill/>
        </p:spPr>
        <p:txBody>
          <a:bodyPr wrap="square" rtlCol="0">
            <a:spAutoFit/>
          </a:bodyPr>
          <a:lstStyle/>
          <a:p>
            <a:pPr>
              <a:spcBef>
                <a:spcPts val="600"/>
              </a:spcBef>
            </a:pPr>
            <a:r>
              <a:rPr lang="lv-LV" sz="2000" b="1" dirty="0"/>
              <a:t>Gadsimtiem ilgi Dieva darbi un vēstījumi tika nodoti mutiski, līdz Dievs iedvesmoja Mozu, lai viņš šos notikumus un Vārdus fiksētu rakstveidā.</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3976800785"/>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015663"/>
          </a:xfrm>
          <a:prstGeom prst="rect">
            <a:avLst/>
          </a:prstGeom>
          <a:noFill/>
        </p:spPr>
        <p:txBody>
          <a:bodyPr wrap="square">
            <a:spAutoFit/>
          </a:bodyPr>
          <a:lstStyle/>
          <a:p>
            <a:pPr>
              <a:spcBef>
                <a:spcPts val="600"/>
              </a:spcBef>
            </a:pPr>
            <a:r>
              <a:rPr lang="lv-LV" sz="2000" b="1" dirty="0"/>
              <a:t>No tā brīža vēstis, kuras Dievs vēlējās saglabāt, tika uzrakstītas ar „iedvesmotu” cilvēku rokām, proti, Svētā Gara vadībā (2. Pēt. 1:21). Tas padara Bībeli par unikālu grāmatu, kas pilnībā ietver dievišķo atklāsmi.</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400110"/>
          </a:xfrm>
          <a:prstGeom prst="rect">
            <a:avLst/>
          </a:prstGeom>
          <a:noFill/>
        </p:spPr>
        <p:txBody>
          <a:bodyPr wrap="square">
            <a:spAutoFit/>
          </a:bodyPr>
          <a:lstStyle/>
          <a:p>
            <a:pPr lvl="0">
              <a:spcBef>
                <a:spcPts val="600"/>
              </a:spcBef>
              <a:defRPr/>
            </a:pPr>
            <a:r>
              <a:rPr lang="lv-LV" sz="2000" b="1" dirty="0">
                <a:solidFill>
                  <a:prstClr val="black"/>
                </a:solidFill>
              </a:rPr>
              <a:t>Kā noritēja šis inspirācijas process?</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4223199"/>
            <a:ext cx="6049930" cy="1754326"/>
          </a:xfrm>
          <a:prstGeom prst="rect">
            <a:avLst/>
          </a:prstGeom>
          <a:noFill/>
        </p:spPr>
        <p:txBody>
          <a:bodyPr wrap="square">
            <a:spAutoFit/>
          </a:bodyPr>
          <a:lstStyle/>
          <a:p>
            <a:pPr algn="ctr"/>
            <a:r>
              <a:rPr lang="lv-LV"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PRAVIETISKĀS SAZIŅAS VEIDI</a:t>
            </a:r>
            <a:endPar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58368"/>
            <a:ext cx="12192000" cy="769441"/>
          </a:xfrm>
          <a:prstGeom prst="rect">
            <a:avLst/>
          </a:prstGeom>
          <a:noFill/>
        </p:spPr>
        <p:txBody>
          <a:bodyPr wrap="square">
            <a:spAutoFit/>
          </a:bodyPr>
          <a:lstStyle/>
          <a:p>
            <a:pPr algn="ctr"/>
            <a:r>
              <a:rPr lang="lv-LV"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MUTISKIE VĒSTIJUMI</a:t>
            </a:r>
            <a:endPar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endParaRP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579330"/>
            <a:ext cx="12349425" cy="923330"/>
          </a:xfrm>
          <a:prstGeom prst="rect">
            <a:avLst/>
          </a:prstGeom>
          <a:noFill/>
        </p:spPr>
        <p:txBody>
          <a:bodyPr wrap="square">
            <a:spAutoFit/>
          </a:bodyPr>
          <a:lstStyle/>
          <a:p>
            <a:r>
              <a:rPr lang="es-ES" b="1" dirty="0">
                <a:solidFill>
                  <a:srgbClr val="FFFF99"/>
                </a:solidFill>
                <a:effectLst>
                  <a:outerShdw blurRad="38100" dist="38100" dir="2700000" algn="tl">
                    <a:srgbClr val="000000">
                      <a:alpha val="43137"/>
                    </a:srgbClr>
                  </a:outerShdw>
                </a:effectLst>
                <a:latin typeface="Comic Sans MS" panose="030F0702030302020204" pitchFamily="66" charset="0"/>
              </a:rPr>
              <a:t>“</a:t>
            </a:r>
            <a:r>
              <a:rPr lang="lv-LV" b="1" dirty="0">
                <a:solidFill>
                  <a:srgbClr val="FFFF99"/>
                </a:solidFill>
                <a:effectLst>
                  <a:outerShdw blurRad="38100" dist="38100" dir="2700000" algn="tl">
                    <a:srgbClr val="000000">
                      <a:alpha val="43137"/>
                    </a:srgbClr>
                  </a:outerShdw>
                </a:effectLst>
                <a:latin typeface="Comic Sans MS" panose="030F0702030302020204" pitchFamily="66" charset="0"/>
              </a:rPr>
              <a:t>Un viņš novietoja levītus Tā Kunga namā ar cimbālēm, arfām un cītarām pēc Dāvida un Gada, ķēniņa redzē-tāja, un pravieša Nātāna pavēles, jo tāda bija Tā Kunga pavēle, izteikta caur Viņa praviešiem” </a:t>
            </a:r>
            <a:r>
              <a:rPr lang="lv-LV" sz="1600" b="1" dirty="0">
                <a:solidFill>
                  <a:srgbClr val="FFFF99"/>
                </a:solidFill>
                <a:effectLst>
                  <a:outerShdw blurRad="38100" dist="38100" dir="2700000" algn="tl">
                    <a:srgbClr val="000000">
                      <a:alpha val="43137"/>
                    </a:srgbClr>
                  </a:outerShdw>
                </a:effectLst>
                <a:latin typeface="Comic Sans MS" panose="030F0702030302020204" pitchFamily="66" charset="0"/>
              </a:rPr>
              <a:t>(2.Laiku 29:25)</a:t>
            </a:r>
            <a:endParaRPr lang="lv-LV" b="1" dirty="0">
              <a:solidFill>
                <a:srgbClr val="FFFF99"/>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707886"/>
          </a:xfrm>
          <a:prstGeom prst="rect">
            <a:avLst/>
          </a:prstGeom>
          <a:noFill/>
        </p:spPr>
        <p:txBody>
          <a:bodyPr wrap="square" rtlCol="0">
            <a:spAutoFit/>
          </a:bodyPr>
          <a:lstStyle/>
          <a:p>
            <a:pPr>
              <a:spcBef>
                <a:spcPts val="600"/>
              </a:spcBef>
            </a:pPr>
            <a:r>
              <a:rPr lang="lv-LV" sz="2000" b="1" dirty="0"/>
              <a:t>Savukārt pravieši mutiski ir nodevuši Dieva Vārdus, skaidri norādīja: „Tā saka Kungs” (Jūdas 6:8). Šie vēstījumi – tāpat kā Noasa gadījumā – ne vienmēr ir tikuši fiksēti rakstveidā.</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749702060"/>
              </p:ext>
            </p:extLst>
          </p:nvPr>
        </p:nvGraphicFramePr>
        <p:xfrm>
          <a:off x="197125" y="1846275"/>
          <a:ext cx="11797749"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506891"/>
            <a:ext cx="9361193" cy="400110"/>
          </a:xfrm>
          <a:prstGeom prst="rect">
            <a:avLst/>
          </a:prstGeom>
          <a:noFill/>
        </p:spPr>
        <p:txBody>
          <a:bodyPr wrap="square">
            <a:spAutoFit/>
          </a:bodyPr>
          <a:lstStyle/>
          <a:p>
            <a:r>
              <a:rPr lang="lv-LV" sz="2000" b="1" dirty="0"/>
              <a:t>Dievs ir četras reizes uzrunājis cilvēkus tieši: </a:t>
            </a: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345184" y="4651815"/>
            <a:ext cx="4680131" cy="1938992"/>
          </a:xfrm>
          <a:prstGeom prst="rect">
            <a:avLst/>
          </a:prstGeom>
          <a:noFill/>
        </p:spPr>
        <p:txBody>
          <a:bodyPr wrap="square">
            <a:spAutoFit/>
          </a:bodyPr>
          <a:lstStyle/>
          <a:p>
            <a:pPr>
              <a:spcBef>
                <a:spcPts val="600"/>
              </a:spcBef>
            </a:pPr>
            <a:r>
              <a:rPr lang="lv-LV" sz="2000" b="1" dirty="0"/>
              <a:t>Par daudziem praviešiem zinām tikai to, ko citi ir uzrakstījuši, taču viņiem bija tāda pati autoritāte kā tiem, kuri savus vēstījumus atstāja rakstveidā. Starp viņiem ir Nātans, Ēlija, Elīsa un Jānis Kristītājs.</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lv-LV" sz="4400" b="1" spc="600" dirty="0">
                <a:ln w="22225">
                  <a:noFill/>
                  <a:prstDash val="solid"/>
                </a:ln>
                <a:solidFill>
                  <a:srgbClr val="FFFFAF"/>
                </a:solidFill>
                <a:effectLst>
                  <a:outerShdw blurRad="50800" dist="50800" dir="5400000" algn="ctr" rotWithShape="0">
                    <a:schemeClr val="tx1"/>
                  </a:outerShdw>
                </a:effectLst>
              </a:rPr>
              <a:t>RAKSTISKIE VĒSTĪJUMI</a:t>
            </a:r>
            <a:endParaRPr lang="es-ES" sz="4400" b="1" spc="600" dirty="0">
              <a:ln w="22225">
                <a:noFill/>
                <a:prstDash val="solid"/>
              </a:ln>
              <a:solidFill>
                <a:srgbClr val="FFFFAF"/>
              </a:solidFill>
              <a:effectLst>
                <a:outerShdw blurRad="50800" dist="50800" dir="5400000" algn="ctr" rotWithShape="0">
                  <a:schemeClr val="tx1"/>
                </a:outerShdw>
              </a:effectLst>
            </a:endParaRP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41925"/>
            <a:ext cx="10134601" cy="369332"/>
          </a:xfrm>
          <a:prstGeom prst="rect">
            <a:avLst/>
          </a:prstGeom>
          <a:noFill/>
        </p:spPr>
        <p:txBody>
          <a:bodyPr wrap="square">
            <a:spAutoFit/>
          </a:bodyPr>
          <a:lstStyle/>
          <a:p>
            <a:pPr algn="ctr"/>
            <a:r>
              <a:rPr lang="es-ES" b="1" dirty="0">
                <a:solidFill>
                  <a:srgbClr val="EEC3F5"/>
                </a:solidFill>
                <a:effectLst>
                  <a:outerShdw blurRad="38100" dist="38100" dir="2700000" algn="tl">
                    <a:srgbClr val="000000">
                      <a:alpha val="43137"/>
                    </a:srgbClr>
                  </a:outerShdw>
                </a:effectLst>
                <a:latin typeface="Comic Sans MS" panose="030F0702030302020204" pitchFamily="66" charset="0"/>
              </a:rPr>
              <a:t>“</a:t>
            </a:r>
            <a:r>
              <a:rPr lang="lv-LV" b="1" dirty="0">
                <a:solidFill>
                  <a:srgbClr val="EEC3F5"/>
                </a:solidFill>
                <a:effectLst>
                  <a:outerShdw blurRad="38100" dist="38100" dir="2700000" algn="tl">
                    <a:srgbClr val="000000">
                      <a:alpha val="43137"/>
                    </a:srgbClr>
                  </a:outerShdw>
                </a:effectLst>
                <a:latin typeface="Comic Sans MS" panose="030F0702030302020204" pitchFamily="66" charset="0"/>
              </a:rPr>
              <a:t>Un Kungs sacīja Mozum: „Uzraksti to grāmatā, lai to atcerētos</a:t>
            </a:r>
            <a:r>
              <a:rPr lang="es-E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s-ES" sz="1600" b="1" dirty="0">
                <a:solidFill>
                  <a:srgbClr val="EEC3F5"/>
                </a:solidFill>
                <a:effectLst>
                  <a:outerShdw blurRad="38100" dist="38100" dir="2700000" algn="tl">
                    <a:srgbClr val="000000">
                      <a:alpha val="43137"/>
                    </a:srgbClr>
                  </a:outerShdw>
                </a:effectLst>
                <a:latin typeface="Comic Sans MS" panose="030F0702030302020204" pitchFamily="66" charset="0"/>
              </a:rPr>
              <a:t>(2.Mozus 17:14a</a:t>
            </a:r>
            <a:r>
              <a:rPr lang="es-ES" sz="1200" b="1" dirty="0">
                <a:solidFill>
                  <a:srgbClr val="EEC3F5"/>
                </a:solidFill>
                <a:effectLst>
                  <a:outerShdw blurRad="38100" dist="38100" dir="2700000" algn="tl">
                    <a:srgbClr val="000000">
                      <a:alpha val="43137"/>
                    </a:srgbClr>
                  </a:outerShdw>
                </a:effectLst>
                <a:latin typeface="Comic Sans MS" panose="030F0702030302020204" pitchFamily="66" charset="0"/>
              </a:rPr>
              <a:t>)</a:t>
            </a:r>
            <a:endParaRPr lang="es-ES" sz="1600"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lv-LV" sz="2000" b="1" dirty="0"/>
              <a:t>Kādi bija daži no iemesliem, kāpēc Dievs nolēma Savu vēstījumu iemūžināt rakstveidā?</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2434751"/>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4055742"/>
            <a:ext cx="7439025" cy="1323439"/>
          </a:xfrm>
          <a:prstGeom prst="rect">
            <a:avLst/>
          </a:prstGeom>
          <a:noFill/>
        </p:spPr>
        <p:txBody>
          <a:bodyPr wrap="square" rtlCol="0">
            <a:spAutoFit/>
          </a:bodyPr>
          <a:lstStyle/>
          <a:p>
            <a:pPr>
              <a:spcBef>
                <a:spcPts val="600"/>
              </a:spcBef>
            </a:pPr>
            <a:r>
              <a:rPr lang="lv-LV" sz="2000" b="1" dirty="0"/>
              <a:t>Bībelē pravieši izteica gan savas cilvēciskās atziņas, gan citu cilvēku atziņas. Tajā ir gan dzejoļi, gan vēsturiski stāsti, gan rakstiskas svētrunas. Dažreiz tajā ir citāti no autoriem, kas nav minēti Bībelē, vai pagānu ķēniņu likumi.</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433933"/>
            <a:ext cx="7439025" cy="1323439"/>
          </a:xfrm>
          <a:prstGeom prst="rect">
            <a:avLst/>
          </a:prstGeom>
          <a:noFill/>
        </p:spPr>
        <p:txBody>
          <a:bodyPr wrap="square">
            <a:spAutoFit/>
          </a:bodyPr>
          <a:lstStyle/>
          <a:p>
            <a:pPr lvl="0">
              <a:spcBef>
                <a:spcPts val="600"/>
              </a:spcBef>
              <a:defRPr/>
            </a:pPr>
            <a:r>
              <a:rPr lang="lv-LV" sz="2000" b="1" dirty="0">
                <a:solidFill>
                  <a:prstClr val="black"/>
                </a:solidFill>
              </a:rPr>
              <a:t>Tomēr Bībelē nav dažādu iedvesmas pakāpju. Nav svarīgi, vai tajā ir rakstītas svētrunas, notikumi vai pravietojumi — visa Bībele ir Dieva iedvesmota un laika gaitā uzticami nodoti Viņa vēstījumi (2. Tim. 3:16–17).</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lv-LV" sz="4000" b="1" dirty="0">
                <a:ln/>
                <a:solidFill>
                  <a:schemeClr val="accent1">
                    <a:lumMod val="75000"/>
                  </a:schemeClr>
                </a:solidFill>
              </a:rPr>
              <a:t>DRĀMA</a:t>
            </a:r>
            <a:r>
              <a:rPr lang="es-ES" sz="4000" b="1" dirty="0">
                <a:ln/>
                <a:solidFill>
                  <a:schemeClr val="accent1">
                    <a:lumMod val="75000"/>
                  </a:schemeClr>
                </a:solidFill>
              </a:rPr>
              <a:t>, </a:t>
            </a:r>
            <a:r>
              <a:rPr lang="lv-LV" sz="4000" b="1" dirty="0">
                <a:ln/>
                <a:solidFill>
                  <a:schemeClr val="accent1">
                    <a:lumMod val="75000"/>
                  </a:schemeClr>
                </a:solidFill>
              </a:rPr>
              <a:t>SIMBOLI, LĪDZĪBAS</a:t>
            </a:r>
            <a:endParaRPr lang="es-ES" sz="4000" b="1" dirty="0">
              <a:ln/>
              <a:solidFill>
                <a:schemeClr val="accent1">
                  <a:lumMod val="75000"/>
                </a:schemeClr>
              </a:solidFill>
            </a:endParaRP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lv-LV" b="1" dirty="0">
                <a:solidFill>
                  <a:schemeClr val="accent3">
                    <a:lumMod val="75000"/>
                  </a:schemeClr>
                </a:solidFill>
                <a:latin typeface="Comic Sans MS" panose="030F0702030302020204" pitchFamily="66" charset="0"/>
              </a:rPr>
              <a:t>“Un Es runāju uz praviešiem, Es dodu tik daudz atklāsmju, un Es izpaužos ar praviešu muti runātajās līdzībās.” </a:t>
            </a:r>
            <a:r>
              <a:rPr lang="lv-LV" sz="1600" b="1" dirty="0">
                <a:solidFill>
                  <a:schemeClr val="accent3">
                    <a:lumMod val="75000"/>
                  </a:schemeClr>
                </a:solidFill>
                <a:latin typeface="Comic Sans MS" panose="030F0702030302020204" pitchFamily="66" charset="0"/>
              </a:rPr>
              <a:t>(Hozejas 12:11)</a:t>
            </a: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0775" cy="1015663"/>
          </a:xfrm>
          <a:prstGeom prst="rect">
            <a:avLst/>
          </a:prstGeom>
          <a:noFill/>
        </p:spPr>
        <p:txBody>
          <a:bodyPr wrap="square" rtlCol="0">
            <a:spAutoFit/>
          </a:bodyPr>
          <a:lstStyle/>
          <a:p>
            <a:pPr>
              <a:spcBef>
                <a:spcPts val="600"/>
              </a:spcBef>
            </a:pPr>
            <a:r>
              <a:rPr lang="lv-LV" sz="2000" b="1" dirty="0"/>
              <a:t>Papildus vēsturiskajiem stāstiem, dzejoļiem un runām Bībele satur daudz vēstījumu, kas atklāti attēlu, simbolu un līdzību veidā.</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299602"/>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lv-LV" sz="2000" b="1" dirty="0">
                <a:solidFill>
                  <a:schemeClr val="accent3">
                    <a:lumMod val="75000"/>
                  </a:schemeClr>
                </a:solidFill>
              </a:rPr>
              <a:t>DRĀMA</a:t>
            </a:r>
            <a:endParaRPr lang="es-ES" sz="2000" b="1" dirty="0">
              <a:solidFill>
                <a:schemeClr val="accent3">
                  <a:lumMod val="75000"/>
                </a:schemeClr>
              </a:solidFill>
            </a:endParaRP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574200"/>
            <a:ext cx="621187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lv-LV" sz="2000" b="1" dirty="0">
                <a:solidFill>
                  <a:schemeClr val="accent3"/>
                </a:solidFill>
              </a:rPr>
              <a:t>Ecehiela 4:1-8</a:t>
            </a:r>
            <a:r>
              <a:rPr lang="lv-LV" sz="2000" b="1" dirty="0"/>
              <a:t>. Dievs lūdza Ecehielim izgatavot Jeruzalemes maketu, lai attēlotu pilsētas aplenkumu un krišanu.</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cstate="print">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cstate="print">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2" name="CuadroTexto 11">
            <a:extLst>
              <a:ext uri="{FF2B5EF4-FFF2-40B4-BE49-F238E27FC236}">
                <a16:creationId xmlns:a16="http://schemas.microsoft.com/office/drawing/2014/main" id="{ABE39E05-2287-0B52-5269-E1248B9A6FC9}"/>
              </a:ext>
            </a:extLst>
          </p:cNvPr>
          <p:cNvSpPr txBox="1"/>
          <p:nvPr/>
        </p:nvSpPr>
        <p:spPr>
          <a:xfrm>
            <a:off x="2999337" y="3575991"/>
            <a:ext cx="6208147"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kumimoji="0" lang="lv-LV" sz="2000" b="1" i="0" u="none" strike="noStrike" kern="1200" cap="none" spc="0" normalizeH="0" baseline="0" noProof="0" dirty="0">
                <a:ln>
                  <a:noFill/>
                </a:ln>
                <a:solidFill>
                  <a:srgbClr val="CC9900">
                    <a:lumMod val="75000"/>
                  </a:srgbClr>
                </a:solidFill>
                <a:effectLst/>
                <a:uLnTx/>
                <a:uFillTx/>
                <a:latin typeface="Aptos" panose="02110004020202020204"/>
              </a:rPr>
              <a:t>Hozeja 1:2-9</a:t>
            </a:r>
            <a:r>
              <a:rPr kumimoji="0" lang="lv-LV" sz="2000" b="1" i="0" u="none" strike="noStrike" kern="1200" cap="none" spc="0" normalizeH="0" baseline="0" noProof="0" dirty="0">
                <a:ln>
                  <a:noFill/>
                </a:ln>
                <a:solidFill>
                  <a:prstClr val="black"/>
                </a:solidFill>
                <a:effectLst/>
                <a:uLnTx/>
                <a:uFillTx/>
                <a:latin typeface="Aptos" panose="02110004020202020204"/>
              </a:rPr>
              <a:t>. </a:t>
            </a:r>
            <a:r>
              <a:rPr lang="lv-LV" sz="2000" b="1" dirty="0">
                <a:solidFill>
                  <a:prstClr val="black"/>
                </a:solidFill>
              </a:rPr>
              <a:t>Dievs pavēlēja Hozejam precēt sievieti, kas bija izdarījusi laulības pārkāpšanu, lai attēlotu Israēla neuzticību.</a:t>
            </a: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13532" y="5464102"/>
            <a:ext cx="5322777" cy="1323439"/>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kumimoji="0" lang="lv-LV" sz="2000" b="1" i="0" u="none" strike="noStrike" kern="1200" cap="none" spc="0" normalizeH="0" baseline="0" noProof="0" dirty="0">
                <a:ln>
                  <a:noFill/>
                </a:ln>
                <a:solidFill>
                  <a:srgbClr val="0099CC"/>
                </a:solidFill>
                <a:effectLst/>
                <a:uLnTx/>
                <a:uFillTx/>
                <a:latin typeface="Aptos" panose="02110004020202020204"/>
              </a:rPr>
              <a:t>Jeremija 13:1-11</a:t>
            </a:r>
            <a:r>
              <a:rPr kumimoji="0" lang="lv-LV" sz="2000" b="1" i="0" u="none" strike="noStrike" kern="1200" cap="none" spc="0" normalizeH="0" baseline="0" noProof="0" dirty="0">
                <a:ln>
                  <a:noFill/>
                </a:ln>
                <a:solidFill>
                  <a:prstClr val="black"/>
                </a:solidFill>
                <a:effectLst/>
                <a:uLnTx/>
                <a:uFillTx/>
                <a:latin typeface="Aptos" panose="02110004020202020204"/>
              </a:rPr>
              <a:t>. </a:t>
            </a:r>
            <a:r>
              <a:rPr lang="lv-LV" sz="2000" b="1" dirty="0">
                <a:solidFill>
                  <a:prstClr val="black"/>
                </a:solidFill>
              </a:rPr>
              <a:t>Pēc Dieva pavēles Jeremija nopirka jostu un to paslēpa. Pēc tam Dievs lika viņam atgriezties pēc tās, lai parādītu Jeruzalemes morālo stāvokli.</a:t>
            </a:r>
          </a:p>
        </p:txBody>
      </p:sp>
      <p:sp>
        <p:nvSpPr>
          <p:cNvPr id="16" name="CuadroTexto 15">
            <a:extLst>
              <a:ext uri="{FF2B5EF4-FFF2-40B4-BE49-F238E27FC236}">
                <a16:creationId xmlns:a16="http://schemas.microsoft.com/office/drawing/2014/main" id="{0680BBCE-9E6F-5EF8-58FB-DF2585D27B85}"/>
              </a:ext>
            </a:extLst>
          </p:cNvPr>
          <p:cNvSpPr txBox="1"/>
          <p:nvPr/>
        </p:nvSpPr>
        <p:spPr>
          <a:xfrm>
            <a:off x="2999337" y="4498963"/>
            <a:ext cx="5333871" cy="1323439"/>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lv-LV" sz="2000" b="1" dirty="0">
                <a:solidFill>
                  <a:schemeClr val="accent1"/>
                </a:solidFill>
              </a:rPr>
              <a:t>1. Ķēniņu 20:37–42. </a:t>
            </a:r>
            <a:r>
              <a:rPr lang="lv-LV" sz="2000" b="1" dirty="0"/>
              <a:t>Viens pravietis lūdza otram viņu sist un kaujas laikā izlikties par ievainotu, lai nosodītu Ahaba grēku .                                                                                                                                                                                                                                                                                                                                                                                                                                                                                                                                                                                                                                                                                                                                                                                                                         .                                                                                                                                                                                                                                                                                                                                                                                                                                                                                                                                                                                                                                                                                                                                                                                                                                                                                                                                                                                                                                                                                                                                                                                                                                                                                                                                                                                                                                                                                                                                                                                                                                                                                                                                                                                                                                                                                                                                                                                                                                                                                                                                                                                                                                                                                                                                                                                                                                                                                                                                                                                                                                                                                                                                                                                                                                                                                                                                                                                                                                                                                                                                                                                                                                                                                                                                                                                                                                                                                                                                                                                                                                                                                                                                                                                                                                                                                                                                                                                                                                                                                                                                                                                                                                                                                                                                                                                                                                                                                                                                                                                                                                                                                                                                                                                                                                                                                                                                                                                                                                                                                                                                                                                                                                                                                                                                                                                                                                                                                                                                                                                                                                                                                                                                                                                                                                                                                                                                                                                                                                                                                                                                                                                                                                                                                                                                                                                                                                                                                                                                                                                                                                                                                                                                                                                                                                                                                                                                                                                                                                                                                                                                                                                                                                                                                                                                                                                                                                               </a:t>
            </a: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2" grpId="0"/>
      <p:bldP spid="17"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lv-LV" dirty="0"/>
              <a:t>DRĀMA, SIMBOLI, LĪDZĪBAS</a:t>
            </a:r>
            <a:endParaRPr lang="es-ES" dirty="0"/>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86241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S</a:t>
            </a:r>
            <a:r>
              <a:rPr lang="lv-LV" dirty="0"/>
              <a:t>IMBOLI</a:t>
            </a:r>
            <a:endParaRPr lang="es-ES" dirty="0"/>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8" y="1417057"/>
            <a:ext cx="5124612"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lv-LV" sz="2000" b="1" dirty="0">
                <a:solidFill>
                  <a:srgbClr val="2F3195"/>
                </a:solidFill>
              </a:rPr>
              <a:t>2. Mozus 25:8</a:t>
            </a:r>
            <a:r>
              <a:rPr lang="es-ES" sz="2000" b="1" dirty="0">
                <a:solidFill>
                  <a:srgbClr val="2F3195"/>
                </a:solidFill>
              </a:rPr>
              <a:t>. </a:t>
            </a:r>
            <a:r>
              <a:rPr lang="lv-LV" sz="2000" b="1" dirty="0"/>
              <a:t>Priesteri, svētnīca un tajā notiekošie rituāli ir simboli, kas sīki izskaidro Pestīšanas plānu.</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lv-LV" dirty="0"/>
              <a:t>LĪDZĪBAS</a:t>
            </a:r>
            <a:endParaRPr lang="es-ES" dirty="0"/>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041903"/>
            <a:ext cx="5747584" cy="707886"/>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lv-LV" sz="2000" b="1" dirty="0">
                <a:solidFill>
                  <a:schemeClr val="accent1">
                    <a:lumMod val="75000"/>
                  </a:schemeClr>
                </a:solidFill>
              </a:rPr>
              <a:t>Jesaja 5:1-7</a:t>
            </a:r>
            <a:r>
              <a:rPr lang="lv-LV" sz="2000" b="1" dirty="0"/>
              <a:t>. Pravieši izmantoja līdzības, lai aicinātu cilvēkus pārdomāt savu garīgo stāvokli.</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7162" y="816563"/>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434278"/>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kumimoji="0" lang="lv-LV" sz="2000" b="1" i="0" u="none" strike="noStrike" kern="1200" cap="none" spc="0" normalizeH="0" baseline="0" noProof="0" dirty="0">
                <a:ln>
                  <a:noFill/>
                </a:ln>
                <a:solidFill>
                  <a:srgbClr val="BEA60B"/>
                </a:solidFill>
                <a:effectLst/>
                <a:uLnTx/>
                <a:uFillTx/>
                <a:latin typeface="Aptos" panose="02110004020202020204"/>
              </a:rPr>
              <a:t>Jāņa 15:1. </a:t>
            </a:r>
            <a:r>
              <a:rPr lang="lv-LV" sz="2000" b="1" dirty="0">
                <a:solidFill>
                  <a:prstClr val="black"/>
                </a:solidFill>
              </a:rPr>
              <a:t>Jēzus izmantoja simbolus, lai izskaidrotu savu misiju, piemēram, Gaismu, Vīnogulāju, labo Ganu…</a:t>
            </a: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7" y="2432720"/>
            <a:ext cx="5261835"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lv-LV" sz="2000" b="1" dirty="0">
                <a:solidFill>
                  <a:srgbClr val="CC0000"/>
                </a:solidFill>
              </a:rPr>
              <a:t>Atkl.13:2. </a:t>
            </a:r>
            <a:r>
              <a:rPr lang="lv-LV" sz="2000" b="1" dirty="0">
                <a:solidFill>
                  <a:prstClr val="black"/>
                </a:solidFill>
              </a:rPr>
              <a:t>Grāmatā „Daniels” un „Atklāsme” tiek izmantoti simboli (piemēram, zvēri, ragi u. c.), lai attēlotu vēsturiskos notikumus.</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056300"/>
            <a:ext cx="5747584"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kumimoji="0" lang="lv-LV" sz="2000" b="1" i="0" u="none" strike="noStrike" kern="1200" cap="none" spc="0" normalizeH="0" baseline="0" noProof="0" dirty="0">
                <a:ln>
                  <a:noFill/>
                </a:ln>
                <a:solidFill>
                  <a:srgbClr val="339933"/>
                </a:solidFill>
                <a:effectLst/>
                <a:uLnTx/>
                <a:uFillTx/>
                <a:latin typeface="Aptos" panose="02110004020202020204"/>
              </a:rPr>
              <a:t>Mateja13:5</a:t>
            </a:r>
            <a:r>
              <a:rPr kumimoji="0" lang="lv-LV" sz="2000" b="1" i="0" u="none" strike="noStrike" kern="1200" cap="none" spc="0" normalizeH="0" baseline="0" noProof="0" dirty="0">
                <a:ln>
                  <a:noFill/>
                </a:ln>
                <a:solidFill>
                  <a:prstClr val="black"/>
                </a:solidFill>
                <a:effectLst/>
                <a:uLnTx/>
                <a:uFillTx/>
                <a:latin typeface="Aptos" panose="02110004020202020204"/>
              </a:rPr>
              <a:t>. </a:t>
            </a:r>
            <a:r>
              <a:rPr lang="lv-LV" sz="2000" b="1" dirty="0">
                <a:solidFill>
                  <a:prstClr val="black"/>
                </a:solidFill>
              </a:rPr>
              <a:t>Jēzus bieži izmantoja līdzības, lai mācītu garīgās patiesības.</a:t>
            </a: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414370" y="1095222"/>
            <a:ext cx="9044299" cy="4154984"/>
          </a:xfrm>
          <a:prstGeom prst="rect">
            <a:avLst/>
          </a:prstGeom>
          <a:solidFill>
            <a:schemeClr val="bg1">
              <a:alpha val="34000"/>
            </a:schemeClr>
          </a:solidFill>
        </p:spPr>
        <p:txBody>
          <a:bodyPr wrap="square">
            <a:spAutoFit/>
          </a:bodyPr>
          <a:lstStyle/>
          <a:p>
            <a:pPr>
              <a:spcBef>
                <a:spcPts val="600"/>
              </a:spcBef>
            </a:pPr>
            <a:r>
              <a:rPr lang="es-ES" sz="2400" b="1" dirty="0">
                <a:latin typeface="Constantia" panose="02030602050306030303" pitchFamily="18" charset="0"/>
              </a:rPr>
              <a:t>“</a:t>
            </a:r>
            <a:r>
              <a:rPr lang="lv-LV" sz="2400" b="1" dirty="0">
                <a:latin typeface="Constantia" panose="02030602050306030303" pitchFamily="18" charset="0"/>
              </a:rPr>
              <a:t>Bībele patiesību atklāj tik vienkārši un tik atbilstoši cilvēka sirds vajadzībām un ilgām, ka pārsteidz un valdzina visaugstāk attīstītos prātus un tajā pašā laikā visvienkāršāko cilvēku dara spējīgu ieraudzīt pestīšanas ceļu. […] Tā arī glābšanas plāns mums ir atklāts tik skaidri, ka ikviena dvēsele var redzēt soļus, kas tai jāsper, nožēlā un ticībā tuvojoties Dievam un Kungam Jēzum Kristum, lai tiktu glābta Dieva paredzētajā veidā. […] Jo vairāk tas iedziļinās Rakstos, jo spēcīgāka kļūst viņa pārliecība, ka Bībele ir dzīvā Dieva Vārds, un cilvēka prāts zemojas dievišķās atklāsmes varenības priekšā.”</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7275322" y="5724773"/>
            <a:ext cx="3357009" cy="338554"/>
          </a:xfrm>
          <a:prstGeom prst="rect">
            <a:avLst/>
          </a:prstGeom>
          <a:noFill/>
        </p:spPr>
        <p:txBody>
          <a:bodyPr wrap="none" rtlCol="0">
            <a:spAutoFit/>
          </a:bodyPr>
          <a:lstStyle/>
          <a:p>
            <a:pPr algn="r"/>
            <a:r>
              <a:rPr lang="lv-LV" sz="1600" b="1" dirty="0"/>
              <a:t>E. G. V. („Ceļš pie Kristus”, 107. lpp.)</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747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34638" y="4319079"/>
            <a:ext cx="5165387" cy="2246769"/>
          </a:xfrm>
          <a:prstGeom prst="rect">
            <a:avLst/>
          </a:prstGeom>
          <a:noFill/>
        </p:spPr>
        <p:txBody>
          <a:bodyPr wrap="square">
            <a:spAutoFit/>
          </a:bodyPr>
          <a:lstStyle/>
          <a:p>
            <a:pPr>
              <a:spcBef>
                <a:spcPts val="600"/>
              </a:spcBef>
            </a:pPr>
            <a:r>
              <a:rPr lang="lv-LV" sz="2000" b="1" dirty="0"/>
              <a:t>Viņa norādīja, ka ne visas cilvēciskās pieredzes un saziņas, ko viņa nodeva tālāk, bija iedvesmotas. Lasot viņas rakstus un piedzīvojumu aprakstus un izturoties pret tiem, ir svarīgi ņemt vērā šo atšķirību, jo īpaši attiecībā uz viņas rakstiem un dienasgrāmatām.</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646331"/>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lv-LV" dirty="0">
                <a:ln w="6600">
                  <a:solidFill>
                    <a:srgbClr val="78BEFD"/>
                  </a:solidFill>
                  <a:prstDash val="solid"/>
                </a:ln>
                <a:effectLst>
                  <a:outerShdw dist="38100" dir="2700000" algn="tl" rotWithShape="0">
                    <a:srgbClr val="78BEFD"/>
                  </a:outerShdw>
                </a:effectLst>
              </a:rPr>
              <a:t>PIELIKUMS</a:t>
            </a:r>
            <a:r>
              <a:rPr lang="es-ES" dirty="0">
                <a:ln w="6600">
                  <a:solidFill>
                    <a:srgbClr val="78BEFD"/>
                  </a:solidFill>
                  <a:prstDash val="solid"/>
                </a:ln>
                <a:effectLst>
                  <a:outerShdw dist="38100" dir="2700000" algn="tl" rotWithShape="0">
                    <a:srgbClr val="78BEFD"/>
                  </a:outerShdw>
                </a:effectLst>
              </a:rPr>
              <a:t>:</a:t>
            </a:r>
            <a:r>
              <a:rPr lang="es-ES" dirty="0"/>
              <a:t> </a:t>
            </a:r>
            <a:r>
              <a:rPr lang="lv-LV" dirty="0"/>
              <a:t>ATKLĀSME UN INSPIRĀCIJA </a:t>
            </a:r>
            <a:r>
              <a:rPr lang="es-ES" dirty="0"/>
              <a:t>ELENA</a:t>
            </a:r>
            <a:r>
              <a:rPr lang="lv-LV" dirty="0"/>
              <a:t>I</a:t>
            </a:r>
            <a:r>
              <a:rPr lang="es-ES" dirty="0"/>
              <a:t> G. </a:t>
            </a:r>
            <a:r>
              <a:rPr lang="lv-LV" dirty="0"/>
              <a:t>VAITAI</a:t>
            </a:r>
            <a:endParaRPr lang="es-ES" dirty="0"/>
          </a:p>
        </p:txBody>
      </p:sp>
      <p:sp>
        <p:nvSpPr>
          <p:cNvPr id="15" name="CuadroTexto 14">
            <a:extLst>
              <a:ext uri="{FF2B5EF4-FFF2-40B4-BE49-F238E27FC236}">
                <a16:creationId xmlns:a16="http://schemas.microsoft.com/office/drawing/2014/main" id="{884455A2-A9AF-2AAB-7C2E-1274692D9288}"/>
              </a:ext>
            </a:extLst>
          </p:cNvPr>
          <p:cNvSpPr txBox="1"/>
          <p:nvPr/>
        </p:nvSpPr>
        <p:spPr>
          <a:xfrm>
            <a:off x="3792976" y="2424660"/>
            <a:ext cx="7951551" cy="1631216"/>
          </a:xfrm>
          <a:prstGeom prst="rect">
            <a:avLst/>
          </a:prstGeom>
          <a:noFill/>
        </p:spPr>
        <p:txBody>
          <a:bodyPr wrap="square">
            <a:spAutoFit/>
          </a:bodyPr>
          <a:lstStyle/>
          <a:p>
            <a:pPr lvl="0">
              <a:spcBef>
                <a:spcPts val="600"/>
              </a:spcBef>
              <a:defRPr/>
            </a:pPr>
            <a:r>
              <a:rPr lang="lv-LV" sz="2000" b="1" dirty="0">
                <a:solidFill>
                  <a:prstClr val="black"/>
                </a:solidFill>
              </a:rPr>
              <a:t>Viņa atzina, ka iedvesmas process ietvēra mijiedarbību starp dievišķo un cilvēcisko. Dievs paziņoja Savus vēstījumus, bet pēc tam pravietis nodeva dievišķo norādījumu, izmantojot savus vārdus. Viņš uztvēra cilvēcisko domu dievišķo iedvesmu kā dievišķās atklāsmes un cilvēciskās pieredzes apvienojumu.</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792977" y="793444"/>
            <a:ext cx="8157453" cy="1631216"/>
          </a:xfrm>
          <a:prstGeom prst="rect">
            <a:avLst/>
          </a:prstGeom>
          <a:noFill/>
        </p:spPr>
        <p:txBody>
          <a:bodyPr wrap="square">
            <a:spAutoFit/>
          </a:bodyPr>
          <a:lstStyle/>
          <a:p>
            <a:pPr>
              <a:spcBef>
                <a:spcPts val="600"/>
              </a:spcBef>
            </a:pPr>
            <a:r>
              <a:rPr lang="lv-LV" sz="2000" b="1" dirty="0"/>
              <a:t>Elena Vaita bija dievišķi iedvesmota. Viņas raksti, dzīve un kalpošana liecina par to, ka viņa bija patiesa praviete. Viņai piemita tā pati iedvesma kā Bībeles praviešiem, lai gan viņa nekad neuzskatīja, ka viņas raksti būtu līdzvērtīgi Svētajiem Rakstiem. Viņa vienmēr uzskatīja Bībeli par autoritatīvu un neapstrīdamu Dieva atklāsmi.</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848</TotalTime>
  <Words>1364</Words>
  <Application>Microsoft Office PowerPoint</Application>
  <PresentationFormat>Panorámica</PresentationFormat>
  <Paragraphs>79</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Aptos Display</vt:lpstr>
      <vt:lpstr>Comic Sans MS</vt:lpstr>
      <vt:lpstr>Constantia</vt:lpstr>
      <vt:lpstr>Aptos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Sergio</dc:creator>
  <cp:lastModifiedBy>Isabel Laveda</cp:lastModifiedBy>
  <cp:revision>96</cp:revision>
  <dcterms:created xsi:type="dcterms:W3CDTF">2026-10-10T16:05:30Z</dcterms:created>
  <dcterms:modified xsi:type="dcterms:W3CDTF">2026-10-13T14:00:22Z</dcterms:modified>
</cp:coreProperties>
</file>