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5" r:id="rId3"/>
    <p:sldId id="286" r:id="rId4"/>
    <p:sldId id="289" r:id="rId5"/>
    <p:sldId id="290" r:id="rId6"/>
    <p:sldId id="291" r:id="rId7"/>
    <p:sldId id="292" r:id="rId8"/>
    <p:sldId id="293" r:id="rId9"/>
    <p:sldId id="294" r:id="rId10"/>
    <p:sldId id="295" r:id="rId11"/>
    <p:sldId id="296" r:id="rId12"/>
    <p:sldId id="281" r:id="rId13"/>
    <p:sldId id="297"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A4C"/>
    <a:srgbClr val="FDF589"/>
    <a:srgbClr val="FDDE88"/>
    <a:srgbClr val="EFCB7B"/>
    <a:srgbClr val="FFFFCC"/>
    <a:srgbClr val="582A2A"/>
    <a:srgbClr val="241111"/>
    <a:srgbClr val="51473C"/>
    <a:srgbClr val="EAB0E3"/>
    <a:srgbClr val="6D1D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2" autoAdjust="0"/>
    <p:restoredTop sz="94660"/>
  </p:normalViewPr>
  <p:slideViewPr>
    <p:cSldViewPr snapToGrid="0">
      <p:cViewPr varScale="1">
        <p:scale>
          <a:sx n="101" d="100"/>
          <a:sy n="101" d="100"/>
        </p:scale>
        <p:origin x="62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13/09/2026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82631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13/09/2026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16435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13/09/2026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65129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13/09/2026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962099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13/09/2026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036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13/09/2026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294604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13/09/2026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14244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13/09/2026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97934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13/09/2026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73877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13/09/2026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15844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13/09/2026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15339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13/09/2026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18615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eg"/><Relationship Id="rId7" Type="http://schemas.openxmlformats.org/officeDocument/2006/relationships/image" Target="../media/image13.jp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g"/><Relationship Id="rId9"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Layout" Target="../slideLayouts/slideLayout7.xml"/><Relationship Id="rId1" Type="http://schemas.openxmlformats.org/officeDocument/2006/relationships/themeOverride" Target="../theme/themeOverride5.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23692" r="23692"/>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11119" r="16495"/>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492" y="5595561"/>
            <a:ext cx="10285500" cy="1015663"/>
          </a:xfrm>
          <a:prstGeom prst="rect">
            <a:avLst/>
          </a:prstGeom>
          <a:noFill/>
        </p:spPr>
        <p:txBody>
          <a:bodyPr wrap="square">
            <a:spAutoFit/>
            <a:scene3d>
              <a:camera prst="orthographicFront"/>
              <a:lightRig rig="threePt" dir="t"/>
            </a:scene3d>
            <a:sp3d extrusionH="57150">
              <a:bevelT w="38100" h="38100"/>
            </a:sp3d>
          </a:bodyPr>
          <a:lstStyle/>
          <a:p>
            <a:pPr algn="ctr">
              <a:defRPr/>
            </a:pPr>
            <a:r>
              <a:rPr lang="lv-LV" sz="2000" b="1" dirty="0">
                <a:solidFill>
                  <a:srgbClr val="E97132">
                    <a:lumMod val="75000"/>
                  </a:srgbClr>
                </a:solidFill>
                <a:latin typeface="Comic Sans MS" panose="030F0702030302020204" pitchFamily="66" charset="0"/>
              </a:rPr>
              <a:t>"Dievs vecos laikos daudzkārt un dažādi runāhus caur praviešiem uz tēviem, šinīs pēdīgās dienās uz mums ir runājis caur Dēlu, ko Viņš ir iecēlis par visu lietu mantinieku, caur ko Viņš arī pasauli radījis."</a:t>
            </a:r>
            <a:r>
              <a:rPr lang="es-ES" sz="2000" b="1" dirty="0">
                <a:solidFill>
                  <a:srgbClr val="E97132">
                    <a:lumMod val="75000"/>
                  </a:srgbClr>
                </a:solidFill>
                <a:latin typeface="Comic Sans MS" panose="030F0702030302020204" pitchFamily="66" charset="0"/>
              </a:rPr>
              <a:t> </a:t>
            </a:r>
            <a:r>
              <a:rPr lang="es-ES" sz="1600" b="1" dirty="0">
                <a:solidFill>
                  <a:srgbClr val="E97132">
                    <a:lumMod val="75000"/>
                  </a:srgbClr>
                </a:solidFill>
                <a:latin typeface="Comic Sans MS" panose="030F0702030302020204" pitchFamily="66" charset="0"/>
              </a:rPr>
              <a:t>(</a:t>
            </a:r>
            <a:r>
              <a:rPr lang="lv-LV" sz="1600" b="1" dirty="0">
                <a:solidFill>
                  <a:srgbClr val="E97132">
                    <a:lumMod val="75000"/>
                  </a:srgbClr>
                </a:solidFill>
                <a:latin typeface="Comic Sans MS" panose="030F0702030302020204" pitchFamily="66" charset="0"/>
              </a:rPr>
              <a:t>Ebrejiem </a:t>
            </a:r>
            <a:r>
              <a:rPr lang="es-ES" sz="1600" b="1" dirty="0">
                <a:solidFill>
                  <a:srgbClr val="E97132">
                    <a:lumMod val="75000"/>
                  </a:srgbClr>
                </a:solidFill>
                <a:latin typeface="Comic Sans MS" panose="030F0702030302020204" pitchFamily="66" charset="0"/>
              </a:rPr>
              <a:t>1:1-2)</a:t>
            </a:r>
            <a:endParaRPr lang="es-ES" sz="2000" b="1" dirty="0">
              <a:solidFill>
                <a:srgbClr val="E97132">
                  <a:lumMod val="75000"/>
                </a:srgbClr>
              </a:solidFill>
              <a:latin typeface="Comic Sans MS" panose="030F0702030302020204" pitchFamily="66" charset="0"/>
            </a:endParaRPr>
          </a:p>
        </p:txBody>
      </p:sp>
    </p:spTree>
    <p:extLst>
      <p:ext uri="{BB962C8B-B14F-4D97-AF65-F5344CB8AC3E}">
        <p14:creationId xmlns:p14="http://schemas.microsoft.com/office/powerpoint/2010/main" val="2494165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cstate="print">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3323987"/>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algn="ctr"/>
            <a:r>
              <a:rPr lang="lv-LV" sz="2400" b="1" dirty="0">
                <a:solidFill>
                  <a:schemeClr val="accent1">
                    <a:lumMod val="75000"/>
                  </a:schemeClr>
                </a:solidFill>
                <a:latin typeface="Comic Sans MS" panose="030F0702030302020204" pitchFamily="66" charset="0"/>
              </a:rPr>
              <a:t>"Un es dzirdēju Tā Kunga balsi sakām: "Ko lai Es sūtu? Kas būs mūsu vēstnesis?" Tad es atbildēju: "Redzi, es esmu še, sūti mani!""</a:t>
            </a:r>
          </a:p>
          <a:p>
            <a:pPr algn="ctr"/>
            <a:br>
              <a:rPr lang="lv-LV" sz="2400" b="1" dirty="0">
                <a:solidFill>
                  <a:schemeClr val="accent1">
                    <a:lumMod val="75000"/>
                  </a:schemeClr>
                </a:solidFill>
                <a:effectLst/>
                <a:latin typeface="Comic Sans MS" panose="030F0702030302020204" pitchFamily="66" charset="0"/>
              </a:rPr>
            </a:br>
            <a:r>
              <a:rPr lang="lv-LV" b="1" dirty="0">
                <a:solidFill>
                  <a:schemeClr val="accent1">
                    <a:lumMod val="75000"/>
                  </a:schemeClr>
                </a:solidFill>
                <a:effectLst/>
                <a:latin typeface="Comic Sans MS" panose="030F0702030302020204" pitchFamily="66" charset="0"/>
              </a:rPr>
              <a:t>(Jesaja 6:8)</a:t>
            </a:r>
            <a:endParaRPr lang="lv-LV" sz="2400" b="1" dirty="0">
              <a:solidFill>
                <a:schemeClr val="accent1">
                  <a:lumMod val="75000"/>
                </a:schemeClr>
              </a:solidFill>
              <a:effectLst/>
              <a:latin typeface="Comic Sans MS" panose="030F0702030302020204" pitchFamily="66" charset="0"/>
            </a:endParaRPr>
          </a:p>
        </p:txBody>
      </p:sp>
    </p:spTree>
    <p:extLst>
      <p:ext uri="{BB962C8B-B14F-4D97-AF65-F5344CB8AC3E}">
        <p14:creationId xmlns:p14="http://schemas.microsoft.com/office/powerpoint/2010/main" val="2257816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cstate="print">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208335" y="156785"/>
            <a:ext cx="3835893" cy="6524863"/>
          </a:xfrm>
          <a:prstGeom prst="rect">
            <a:avLst/>
          </a:prstGeom>
          <a:noFill/>
        </p:spPr>
        <p:txBody>
          <a:bodyPr wrap="square">
            <a:spAutoFit/>
            <a:scene3d>
              <a:camera prst="orthographicFront"/>
              <a:lightRig rig="threePt" dir="t"/>
            </a:scene3d>
            <a:sp3d extrusionH="57150">
              <a:bevelT w="38100" h="38100"/>
            </a:sp3d>
          </a:bodyPr>
          <a:lstStyle/>
          <a:p>
            <a:pPr algn="ctr"/>
            <a:r>
              <a:rPr lang="lv-LV" sz="2600" b="1" dirty="0">
                <a:solidFill>
                  <a:schemeClr val="accent1">
                    <a:lumMod val="50000"/>
                  </a:schemeClr>
                </a:solidFill>
                <a:latin typeface="Comic Sans MS" panose="030F0702030302020204" pitchFamily="66" charset="0"/>
              </a:rPr>
              <a:t>"Kad nākamajā rītā jo agri viņi devās virzienā uz Tekojas līdzenumu, Jošafāts nostājās viņu priekšā un sacīja: "Klausiet mani, Jūdas un Jeruzālemes iedzīvotāji! Ticiet Tam Kungam, savam Dievam, - un jūs būsit nodrošināti! Ticiet Viņa praviešiem, tad jūs uzvarēsit!"</a:t>
            </a:r>
          </a:p>
          <a:p>
            <a:pPr algn="ctr"/>
            <a:endParaRPr lang="es-ES" b="1" dirty="0">
              <a:solidFill>
                <a:schemeClr val="accent1">
                  <a:lumMod val="50000"/>
                </a:schemeClr>
              </a:solidFill>
              <a:latin typeface="Comic Sans MS" panose="030F0702030302020204" pitchFamily="66" charset="0"/>
            </a:endParaRPr>
          </a:p>
          <a:p>
            <a:pPr algn="ctr">
              <a:spcBef>
                <a:spcPts val="1200"/>
              </a:spcBef>
            </a:pPr>
            <a:r>
              <a:rPr lang="es-ES" b="1" dirty="0">
                <a:solidFill>
                  <a:schemeClr val="accent1">
                    <a:lumMod val="50000"/>
                  </a:schemeClr>
                </a:solidFill>
                <a:latin typeface="Comic Sans MS" panose="030F0702030302020204" pitchFamily="66" charset="0"/>
              </a:rPr>
              <a:t>(2</a:t>
            </a:r>
            <a:r>
              <a:rPr lang="lv-LV" b="1" dirty="0">
                <a:solidFill>
                  <a:schemeClr val="accent1">
                    <a:lumMod val="50000"/>
                  </a:schemeClr>
                </a:solidFill>
                <a:latin typeface="Comic Sans MS" panose="030F0702030302020204" pitchFamily="66" charset="0"/>
              </a:rPr>
              <a:t>. Laiku</a:t>
            </a:r>
            <a:r>
              <a:rPr lang="es-ES" b="1" dirty="0">
                <a:solidFill>
                  <a:schemeClr val="accent1">
                    <a:lumMod val="50000"/>
                  </a:schemeClr>
                </a:solidFill>
                <a:latin typeface="Comic Sans MS" panose="030F0702030302020204" pitchFamily="66" charset="0"/>
              </a:rPr>
              <a:t> 20:20)</a:t>
            </a:r>
            <a:endParaRPr lang="es-ES" sz="2400" b="1" dirty="0">
              <a:solidFill>
                <a:schemeClr val="accent1">
                  <a:lumMod val="50000"/>
                </a:schemeClr>
              </a:solidFill>
              <a:latin typeface="Comic Sans MS" panose="030F0702030302020204" pitchFamily="66" charset="0"/>
            </a:endParaRPr>
          </a:p>
        </p:txBody>
      </p:sp>
    </p:spTree>
    <p:extLst>
      <p:ext uri="{BB962C8B-B14F-4D97-AF65-F5344CB8AC3E}">
        <p14:creationId xmlns:p14="http://schemas.microsoft.com/office/powerpoint/2010/main" val="3907579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val="0"/>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64" y="4838739"/>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algn="ctr"/>
            <a:r>
              <a:rPr lang="lv-LV" sz="2200" b="1" dirty="0">
                <a:solidFill>
                  <a:schemeClr val="accent2">
                    <a:lumMod val="50000"/>
                  </a:schemeClr>
                </a:solidFill>
                <a:latin typeface="Comic Sans MS" panose="030F0702030302020204" pitchFamily="66" charset="0"/>
              </a:rPr>
              <a:t>Ir dažādas dāvanas, bet viens pats Gars;</a:t>
            </a:r>
          </a:p>
          <a:p>
            <a:pPr algn="ctr"/>
            <a:r>
              <a:rPr lang="lv-LV" sz="2200" b="1" dirty="0">
                <a:solidFill>
                  <a:schemeClr val="accent2">
                    <a:lumMod val="50000"/>
                  </a:schemeClr>
                </a:solidFill>
                <a:latin typeface="Comic Sans MS" panose="030F0702030302020204" pitchFamily="66" charset="0"/>
              </a:rPr>
              <a:t>ir dažādas kalpošanas, bet viens pats Kungs;</a:t>
            </a:r>
          </a:p>
          <a:p>
            <a:pPr algn="ctr"/>
            <a:r>
              <a:rPr lang="lv-LV" sz="2200" b="1" dirty="0">
                <a:solidFill>
                  <a:schemeClr val="accent2">
                    <a:lumMod val="50000"/>
                  </a:schemeClr>
                </a:solidFill>
                <a:latin typeface="Comic Sans MS" panose="030F0702030302020204" pitchFamily="66" charset="0"/>
              </a:rPr>
              <a:t>ir dažādi spēki, bet viens pats Dievs, kas dod visas spējas visiem.</a:t>
            </a:r>
          </a:p>
          <a:p>
            <a:pPr algn="ctr"/>
            <a:r>
              <a:rPr lang="lv-LV" sz="1500" b="1" dirty="0">
                <a:solidFill>
                  <a:schemeClr val="accent2">
                    <a:lumMod val="50000"/>
                  </a:schemeClr>
                </a:solidFill>
                <a:latin typeface="Comic Sans MS" panose="030F0702030302020204" pitchFamily="66" charset="0"/>
              </a:rPr>
              <a:t>(1 Corintios 12:4-6)</a:t>
            </a:r>
          </a:p>
        </p:txBody>
      </p:sp>
    </p:spTree>
    <p:extLst>
      <p:ext uri="{BB962C8B-B14F-4D97-AF65-F5344CB8AC3E}">
        <p14:creationId xmlns:p14="http://schemas.microsoft.com/office/powerpoint/2010/main" val="2071165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918423"/>
            <a:ext cx="4967444" cy="4708981"/>
          </a:xfrm>
          <a:prstGeom prst="rect">
            <a:avLst/>
          </a:prstGeom>
          <a:noFill/>
        </p:spPr>
        <p:txBody>
          <a:bodyPr wrap="square">
            <a:spAutoFit/>
            <a:scene3d>
              <a:camera prst="orthographicFront"/>
              <a:lightRig rig="threePt" dir="t"/>
            </a:scene3d>
            <a:sp3d extrusionH="57150">
              <a:bevelT w="38100" h="38100"/>
            </a:sp3d>
          </a:bodyPr>
          <a:lstStyle/>
          <a:p>
            <a:pPr algn="ctr">
              <a:spcBef>
                <a:spcPts val="600"/>
              </a:spcBef>
            </a:pPr>
            <a:r>
              <a:rPr lang="lv-LV" sz="2700" b="1" dirty="0">
                <a:solidFill>
                  <a:srgbClr val="9E3939"/>
                </a:solidFill>
                <a:latin typeface="Comic Sans MS" panose="030F0702030302020204" pitchFamily="66" charset="0"/>
              </a:rPr>
              <a:t>Jēzus Kristus atklāsme, ko Viņam devis Dievs, lai rādītu Saviem kalpiem, kam jānotiek drīzumā un ko Viņš, sūtīdams Savu eņģeli, darījis zināmu Savam kalpam Jānim,</a:t>
            </a:r>
          </a:p>
          <a:p>
            <a:pPr algn="ctr">
              <a:spcBef>
                <a:spcPts val="600"/>
              </a:spcBef>
            </a:pPr>
            <a:r>
              <a:rPr lang="lv-LV" sz="2700" b="1" dirty="0">
                <a:solidFill>
                  <a:srgbClr val="9E3939"/>
                </a:solidFill>
                <a:latin typeface="Comic Sans MS" panose="030F0702030302020204" pitchFamily="66" charset="0"/>
              </a:rPr>
              <a:t>kas apliecinājis Dieva vārdu un Jēzus Kristus liecību, visu, ko viņš redzējis.</a:t>
            </a:r>
          </a:p>
          <a:p>
            <a:pPr algn="ctr">
              <a:spcBef>
                <a:spcPts val="600"/>
              </a:spcBef>
            </a:pPr>
            <a:r>
              <a:rPr lang="es-ES" sz="2000" b="1" dirty="0">
                <a:solidFill>
                  <a:srgbClr val="9E3939"/>
                </a:solidFill>
                <a:latin typeface="Comic Sans MS" panose="030F0702030302020204" pitchFamily="66" charset="0"/>
              </a:rPr>
              <a:t>(A</a:t>
            </a:r>
            <a:r>
              <a:rPr lang="lv-LV" sz="2000" b="1" dirty="0">
                <a:solidFill>
                  <a:srgbClr val="9E3939"/>
                </a:solidFill>
                <a:latin typeface="Comic Sans MS" panose="030F0702030302020204" pitchFamily="66" charset="0"/>
              </a:rPr>
              <a:t>tklāsmes</a:t>
            </a:r>
            <a:r>
              <a:rPr lang="es-ES" sz="2000" b="1" dirty="0">
                <a:solidFill>
                  <a:srgbClr val="9E3939"/>
                </a:solidFill>
                <a:latin typeface="Comic Sans MS" panose="030F0702030302020204" pitchFamily="66" charset="0"/>
              </a:rPr>
              <a:t> 1:1-2)</a:t>
            </a:r>
          </a:p>
        </p:txBody>
      </p:sp>
    </p:spTree>
    <p:extLst>
      <p:ext uri="{BB962C8B-B14F-4D97-AF65-F5344CB8AC3E}">
        <p14:creationId xmlns:p14="http://schemas.microsoft.com/office/powerpoint/2010/main" val="3476885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65123" y="5548455"/>
            <a:ext cx="12062298" cy="1200329"/>
          </a:xfrm>
          <a:prstGeom prst="rect">
            <a:avLst/>
          </a:prstGeom>
          <a:noFill/>
        </p:spPr>
        <p:txBody>
          <a:bodyPr wrap="square">
            <a:spAutoFit/>
          </a:bodyPr>
          <a:lstStyle/>
          <a:p>
            <a:pPr algn="ctr"/>
            <a:r>
              <a:rPr lang="lv-LV" sz="2400" b="1" dirty="0">
                <a:solidFill>
                  <a:schemeClr val="accent4">
                    <a:lumMod val="20000"/>
                    <a:lumOff val="80000"/>
                  </a:schemeClr>
                </a:solidFill>
                <a:latin typeface="Comic Sans MS" panose="030F0702030302020204" pitchFamily="66" charset="0"/>
              </a:rPr>
              <a:t>"Jo viss, kas iepriekš rakstīts, rakstīts mūsu pamācībai, lai mēs, izturīgi būdami bēdās un iepriecu smeldami Rakstos, iegūtu cerību"</a:t>
            </a:r>
          </a:p>
          <a:p>
            <a:pPr algn="ctr"/>
            <a:r>
              <a:rPr lang="lv-LV" sz="2400" b="1" dirty="0">
                <a:solidFill>
                  <a:schemeClr val="accent4">
                    <a:lumMod val="20000"/>
                    <a:lumOff val="80000"/>
                  </a:schemeClr>
                </a:solidFill>
                <a:latin typeface="Comic Sans MS" panose="030F0702030302020204" pitchFamily="66" charset="0"/>
              </a:rPr>
              <a:t> </a:t>
            </a:r>
            <a:r>
              <a:rPr lang="lv-LV" b="1" dirty="0">
                <a:solidFill>
                  <a:schemeClr val="accent4">
                    <a:lumMod val="20000"/>
                    <a:lumOff val="80000"/>
                  </a:schemeClr>
                </a:solidFill>
                <a:latin typeface="Comic Sans MS" panose="030F0702030302020204" pitchFamily="66" charset="0"/>
              </a:rPr>
              <a:t>(Romiešiem 15:4) </a:t>
            </a:r>
            <a:endParaRPr lang="lv-LV" sz="2400" b="1" dirty="0">
              <a:solidFill>
                <a:schemeClr val="accent4">
                  <a:lumMod val="20000"/>
                  <a:lumOff val="80000"/>
                </a:schemeClr>
              </a:solidFill>
              <a:latin typeface="Comic Sans MS" panose="030F0702030302020204" pitchFamily="66" charset="0"/>
            </a:endParaRPr>
          </a:p>
        </p:txBody>
      </p:sp>
    </p:spTree>
    <p:extLst>
      <p:ext uri="{BB962C8B-B14F-4D97-AF65-F5344CB8AC3E}">
        <p14:creationId xmlns:p14="http://schemas.microsoft.com/office/powerpoint/2010/main" val="3931588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37ED7934-B4D9-62E7-A2EE-D1D9723B8779}"/>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5DDB172-8A7E-09CA-0AB4-309D9D2B957C}"/>
              </a:ext>
            </a:extLst>
          </p:cNvPr>
          <p:cNvSpPr/>
          <p:nvPr/>
        </p:nvSpPr>
        <p:spPr>
          <a:xfrm>
            <a:off x="2764277" y="4066162"/>
            <a:ext cx="6663447" cy="2562941"/>
          </a:xfrm>
          <a:prstGeom prst="rect">
            <a:avLst/>
          </a:prstGeom>
          <a:solidFill>
            <a:schemeClr val="accent6">
              <a:lumMod val="50000"/>
            </a:scheme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a:extLst>
              <a:ext uri="{FF2B5EF4-FFF2-40B4-BE49-F238E27FC236}">
                <a16:creationId xmlns:a16="http://schemas.microsoft.com/office/drawing/2014/main" id="{28A85827-ADD9-9625-25C7-68B1E5222C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735" y="246931"/>
            <a:ext cx="2232000" cy="2973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67FEE106-9B5E-A027-8065-FAAD63E4F7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303" r="8303"/>
          <a:stretch>
            <a:fillRect/>
          </a:stretch>
        </p:blipFill>
        <p:spPr>
          <a:xfrm>
            <a:off x="2585867"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B99AF633-DCB6-126E-EB0D-D838B17A3CA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303" r="8303"/>
          <a:stretch>
            <a:fillRect/>
          </a:stretch>
        </p:blipFill>
        <p:spPr>
          <a:xfrm>
            <a:off x="4979999"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15656680-FAA9-5FB8-3242-66F07C9735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1735" y="3501947"/>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7E2F076-6173-9CFB-B3A9-7F5D094422D2}"/>
              </a:ext>
            </a:extLst>
          </p:cNvPr>
          <p:cNvPicPr>
            <a:picLocks noChangeAspect="1"/>
          </p:cNvPicPr>
          <p:nvPr/>
        </p:nvPicPr>
        <p:blipFill rotWithShape="1">
          <a:blip r:embed="rId7">
            <a:extLst>
              <a:ext uri="{28A0092B-C50C-407E-A947-70E740481C1C}">
                <a14:useLocalDpi xmlns:a14="http://schemas.microsoft.com/office/drawing/2010/main" val="0"/>
              </a:ext>
            </a:extLst>
          </a:blip>
          <a:srcRect l="12512" r="12512"/>
          <a:stretch>
            <a:fillRect/>
          </a:stretch>
        </p:blipFill>
        <p:spPr>
          <a:xfrm>
            <a:off x="9768263" y="3487325"/>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84AF896E-23FB-06DF-6A9F-BEE1C8CECFFF}"/>
              </a:ext>
            </a:extLst>
          </p:cNvPr>
          <p:cNvPicPr>
            <a:picLocks noChangeAspect="1"/>
          </p:cNvPicPr>
          <p:nvPr/>
        </p:nvPicPr>
        <p:blipFill rotWithShape="1">
          <a:blip r:embed="rId8">
            <a:extLst>
              <a:ext uri="{28A0092B-C50C-407E-A947-70E740481C1C}">
                <a14:useLocalDpi xmlns:a14="http://schemas.microsoft.com/office/drawing/2010/main" val="0"/>
              </a:ext>
            </a:extLst>
          </a:blip>
          <a:srcRect l="7928" r="7928"/>
          <a:stretch>
            <a:fillRect/>
          </a:stretch>
        </p:blipFill>
        <p:spPr>
          <a:xfrm>
            <a:off x="7374131" y="243519"/>
            <a:ext cx="2232000" cy="3569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394B5999-ADA7-259E-7C88-242D987A62EC}"/>
              </a:ext>
            </a:extLst>
          </p:cNvPr>
          <p:cNvPicPr>
            <a:picLocks noChangeAspect="1"/>
          </p:cNvPicPr>
          <p:nvPr/>
        </p:nvPicPr>
        <p:blipFill rotWithShape="1">
          <a:blip r:embed="rId9">
            <a:extLst>
              <a:ext uri="{28A0092B-C50C-407E-A947-70E740481C1C}">
                <a14:useLocalDpi xmlns:a14="http://schemas.microsoft.com/office/drawing/2010/main" val="0"/>
              </a:ext>
            </a:extLst>
          </a:blip>
          <a:srcRect r="49544"/>
          <a:stretch>
            <a:fillRect/>
          </a:stretch>
        </p:blipFill>
        <p:spPr>
          <a:xfrm>
            <a:off x="9768263" y="243519"/>
            <a:ext cx="2232002" cy="2976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0CBBC763-D1D4-925A-94D8-0348886D4BC2}"/>
              </a:ext>
            </a:extLst>
          </p:cNvPr>
          <p:cNvSpPr txBox="1"/>
          <p:nvPr/>
        </p:nvSpPr>
        <p:spPr>
          <a:xfrm>
            <a:off x="2980779" y="4224247"/>
            <a:ext cx="6230440" cy="2246769"/>
          </a:xfrm>
          <a:prstGeom prst="rect">
            <a:avLst/>
          </a:prstGeom>
          <a:noFill/>
        </p:spPr>
        <p:txBody>
          <a:bodyPr wrap="square">
            <a:spAutoFit/>
          </a:bodyPr>
          <a:lstStyle/>
          <a:p>
            <a:pPr algn="ctr"/>
            <a:r>
              <a:rPr lang="lv-LV"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"Un viss tas viņiem noticis zīmīgā kārtā un ir rakstīts par brīdinājumu mums, kas esam nonākuši pie laika beigām"</a:t>
            </a:r>
          </a:p>
          <a:p>
            <a:pPr algn="ctr"/>
            <a:r>
              <a:rPr lang="es-ES"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 </a:t>
            </a:r>
            <a:r>
              <a:rPr lang="es-ES"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(1</a:t>
            </a:r>
            <a:r>
              <a:rPr lang="lv-LV"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a:t>
            </a:r>
            <a:r>
              <a:rPr lang="es-ES"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 </a:t>
            </a:r>
            <a:r>
              <a:rPr lang="lv-LV"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Korintiešiem </a:t>
            </a:r>
            <a:r>
              <a:rPr lang="es-ES"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10:11)</a:t>
            </a:r>
            <a:endParaRPr lang="es-ES"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endParaRPr>
          </a:p>
        </p:txBody>
      </p:sp>
    </p:spTree>
    <p:extLst>
      <p:ext uri="{BB962C8B-B14F-4D97-AF65-F5344CB8AC3E}">
        <p14:creationId xmlns:p14="http://schemas.microsoft.com/office/powerpoint/2010/main" val="1525241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15185B-61EC-E6C3-0C73-4D9A07B9A67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803" t="10045" r="3803" b="11901"/>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2"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16874"/>
            <a:ext cx="4455736" cy="6874873"/>
          </a:xfrm>
          <a:custGeom>
            <a:avLst/>
            <a:gdLst>
              <a:gd name="csX0" fmla="*/ 0 w 4455736"/>
              <a:gd name="csY0" fmla="*/ 16873 h 6874873"/>
              <a:gd name="csX1" fmla="*/ 3620382 w 4455736"/>
              <a:gd name="csY1" fmla="*/ 6934 h 6874873"/>
              <a:gd name="csX2" fmla="*/ 3603853 w 4455736"/>
              <a:gd name="csY2" fmla="*/ 6630 h 6874873"/>
              <a:gd name="csX3" fmla="*/ 4455673 w 4455736"/>
              <a:gd name="csY3" fmla="*/ 3445873 h 6874873"/>
              <a:gd name="csX4" fmla="*/ 3623730 w 4455736"/>
              <a:gd name="csY4" fmla="*/ 6845359 h 6874873"/>
              <a:gd name="csX5" fmla="*/ 3610443 w 4455736"/>
              <a:gd name="csY5" fmla="*/ 6864934 h 6874873"/>
              <a:gd name="csX6" fmla="*/ 0 w 4455736"/>
              <a:gd name="csY6" fmla="*/ 6874873 h 6874873"/>
              <a:gd name="csX7" fmla="*/ 0 w 4455736"/>
              <a:gd name="csY7" fmla="*/ 16873 h 6874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5736" h="6874873">
                <a:moveTo>
                  <a:pt x="0" y="16873"/>
                </a:moveTo>
                <a:lnTo>
                  <a:pt x="3620382" y="6934"/>
                </a:lnTo>
                <a:cubicBezTo>
                  <a:pt x="3641376" y="30024"/>
                  <a:pt x="3582859" y="-16460"/>
                  <a:pt x="3603853" y="6630"/>
                </a:cubicBezTo>
                <a:cubicBezTo>
                  <a:pt x="4314379" y="866459"/>
                  <a:pt x="4452360" y="2306085"/>
                  <a:pt x="4455673" y="3445873"/>
                </a:cubicBezTo>
                <a:cubicBezTo>
                  <a:pt x="4458986" y="4585661"/>
                  <a:pt x="4334256" y="5985529"/>
                  <a:pt x="3623730" y="6845359"/>
                </a:cubicBezTo>
                <a:lnTo>
                  <a:pt x="3610443" y="6864934"/>
                </a:lnTo>
                <a:lnTo>
                  <a:pt x="0" y="6874873"/>
                </a:lnTo>
                <a:lnTo>
                  <a:pt x="0" y="16873"/>
                </a:lnTo>
                <a:close/>
              </a:path>
            </a:pathLst>
          </a:custGeom>
          <a:solidFill>
            <a:schemeClr val="bg1"/>
          </a:solidFill>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26812"/>
            <a:ext cx="4486300" cy="6884811"/>
          </a:xfrm>
          <a:custGeom>
            <a:avLst/>
            <a:gdLst>
              <a:gd name="csX0" fmla="*/ 0 w 4486300"/>
              <a:gd name="csY0" fmla="*/ 26811 h 6884811"/>
              <a:gd name="csX1" fmla="*/ 3621177 w 4486300"/>
              <a:gd name="csY1" fmla="*/ 6933 h 6884811"/>
              <a:gd name="csX2" fmla="*/ 3624526 w 4486300"/>
              <a:gd name="csY2" fmla="*/ 6630 h 6884811"/>
              <a:gd name="csX3" fmla="*/ 4486286 w 4486300"/>
              <a:gd name="csY3" fmla="*/ 3445872 h 6884811"/>
              <a:gd name="csX4" fmla="*/ 3634464 w 4486300"/>
              <a:gd name="csY4" fmla="*/ 6865236 h 6884811"/>
              <a:gd name="csX5" fmla="*/ 3650995 w 4486300"/>
              <a:gd name="csY5" fmla="*/ 6884811 h 6884811"/>
              <a:gd name="csX6" fmla="*/ 0 w 4486300"/>
              <a:gd name="csY6" fmla="*/ 6884811 h 6884811"/>
              <a:gd name="csX7" fmla="*/ 0 w 4486300"/>
              <a:gd name="csY7" fmla="*/ 26811 h 6884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86300" h="6884811">
                <a:moveTo>
                  <a:pt x="0" y="26811"/>
                </a:moveTo>
                <a:lnTo>
                  <a:pt x="3621177" y="6933"/>
                </a:lnTo>
                <a:cubicBezTo>
                  <a:pt x="3642171" y="30023"/>
                  <a:pt x="3603532" y="-16460"/>
                  <a:pt x="3624526" y="6630"/>
                </a:cubicBezTo>
                <a:cubicBezTo>
                  <a:pt x="4335052" y="866459"/>
                  <a:pt x="4484630" y="2302771"/>
                  <a:pt x="4486286" y="3445872"/>
                </a:cubicBezTo>
                <a:cubicBezTo>
                  <a:pt x="4487942" y="4588973"/>
                  <a:pt x="4344990" y="6005406"/>
                  <a:pt x="3634464" y="6865236"/>
                </a:cubicBezTo>
                <a:lnTo>
                  <a:pt x="3650995" y="6884811"/>
                </a:lnTo>
                <a:lnTo>
                  <a:pt x="0" y="6884811"/>
                </a:lnTo>
                <a:lnTo>
                  <a:pt x="0" y="26811"/>
                </a:lnTo>
                <a:close/>
              </a:path>
            </a:pathLst>
          </a:custGeom>
          <a:solidFill>
            <a:schemeClr val="accent2">
              <a:lumMod val="20000"/>
              <a:lumOff val="80000"/>
            </a:schemeClr>
          </a:solidFill>
          <a:ln w="9525">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flipH="1" flipV="1">
            <a:off x="1721680" y="-906979"/>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Rectangle 15">
            <a:extLst>
              <a:ext uri="{FF2B5EF4-FFF2-40B4-BE49-F238E27FC236}">
                <a16:creationId xmlns:a16="http://schemas.microsoft.com/office/drawing/2014/main" id="{05418D04-1054-FB51-FC2F-BFECA1E50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flipH="1" flipV="1">
            <a:off x="1721680" y="4780400"/>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CuadroTexto 6">
            <a:extLst>
              <a:ext uri="{FF2B5EF4-FFF2-40B4-BE49-F238E27FC236}">
                <a16:creationId xmlns:a16="http://schemas.microsoft.com/office/drawing/2014/main" id="{C663A36B-E458-BBFF-DF25-3AC2453EE326}"/>
              </a:ext>
            </a:extLst>
          </p:cNvPr>
          <p:cNvSpPr txBox="1"/>
          <p:nvPr/>
        </p:nvSpPr>
        <p:spPr>
          <a:xfrm>
            <a:off x="286689" y="1174537"/>
            <a:ext cx="3501142" cy="4508927"/>
          </a:xfrm>
          <a:prstGeom prst="rect">
            <a:avLst/>
          </a:prstGeom>
          <a:noFill/>
        </p:spPr>
        <p:txBody>
          <a:bodyPr wrap="square">
            <a:spAutoFit/>
            <a:scene3d>
              <a:camera prst="orthographicFront"/>
              <a:lightRig rig="threePt" dir="t"/>
            </a:scene3d>
            <a:sp3d extrusionH="57150">
              <a:bevelT w="38100" h="38100"/>
            </a:sp3d>
          </a:bodyPr>
          <a:lstStyle/>
          <a:p>
            <a:pPr algn="ctr">
              <a:lnSpc>
                <a:spcPct val="150000"/>
              </a:lnSpc>
            </a:pPr>
            <a:r>
              <a:rPr lang="lv-LV" sz="2800" b="1" dirty="0">
                <a:solidFill>
                  <a:schemeClr val="accent2">
                    <a:lumMod val="50000"/>
                  </a:schemeClr>
                </a:solidFill>
                <a:latin typeface="Comic Sans MS" panose="030F0702030302020204" pitchFamily="66" charset="0"/>
              </a:rPr>
              <a:t>"Un, iesākdams no Mozus un visiem praviešiem, Viņš tiem izskaidroja visus rakstus, kas par Viņu rakstīti"</a:t>
            </a:r>
          </a:p>
          <a:p>
            <a:pPr algn="ctr">
              <a:lnSpc>
                <a:spcPct val="150000"/>
              </a:lnSpc>
              <a:spcBef>
                <a:spcPts val="600"/>
              </a:spcBef>
            </a:pPr>
            <a:r>
              <a:rPr lang="es-ES" sz="2000" b="1" dirty="0">
                <a:solidFill>
                  <a:schemeClr val="accent2">
                    <a:lumMod val="50000"/>
                  </a:schemeClr>
                </a:solidFill>
                <a:latin typeface="Comic Sans MS" panose="030F0702030302020204" pitchFamily="66" charset="0"/>
              </a:rPr>
              <a:t>(L</a:t>
            </a:r>
            <a:r>
              <a:rPr lang="lv-LV" sz="2000" b="1" dirty="0">
                <a:solidFill>
                  <a:schemeClr val="accent2">
                    <a:lumMod val="50000"/>
                  </a:schemeClr>
                </a:solidFill>
                <a:latin typeface="Comic Sans MS" panose="030F0702030302020204" pitchFamily="66" charset="0"/>
              </a:rPr>
              <a:t>ūka </a:t>
            </a:r>
            <a:r>
              <a:rPr lang="es-ES" sz="2000" b="1" dirty="0">
                <a:solidFill>
                  <a:schemeClr val="accent2">
                    <a:lumMod val="50000"/>
                  </a:schemeClr>
                </a:solidFill>
                <a:latin typeface="Comic Sans MS" panose="030F0702030302020204" pitchFamily="66" charset="0"/>
              </a:rPr>
              <a:t>24:27)</a:t>
            </a:r>
            <a:endParaRPr lang="es-ES" sz="2800" b="1" dirty="0">
              <a:solidFill>
                <a:schemeClr val="accent2">
                  <a:lumMod val="50000"/>
                </a:schemeClr>
              </a:solidFill>
              <a:latin typeface="Comic Sans MS" panose="030F0702030302020204" pitchFamily="66" charset="0"/>
            </a:endParaRPr>
          </a:p>
        </p:txBody>
      </p:sp>
    </p:spTree>
    <p:extLst>
      <p:ext uri="{BB962C8B-B14F-4D97-AF65-F5344CB8AC3E}">
        <p14:creationId xmlns:p14="http://schemas.microsoft.com/office/powerpoint/2010/main" val="2123707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9D1096-DBB6-44D6-A927-FB5AA2A7B74D}"/>
            </a:ext>
          </a:extLst>
        </p:cNvPr>
        <p:cNvGrpSpPr/>
        <p:nvPr/>
      </p:nvGrpSpPr>
      <p:grpSpPr>
        <a:xfrm>
          <a:off x="0" y="0"/>
          <a:ext cx="0" cy="0"/>
          <a:chOff x="0" y="0"/>
          <a:chExt cx="0" cy="0"/>
        </a:xfrm>
      </p:grpSpPr>
      <p:sp>
        <p:nvSpPr>
          <p:cNvPr id="18" name="Rectangle 7">
            <a:extLst>
              <a:ext uri="{FF2B5EF4-FFF2-40B4-BE49-F238E27FC236}">
                <a16:creationId xmlns:a16="http://schemas.microsoft.com/office/drawing/2014/main" id="{94013243-300E-D4E6-6D5C-9FC1EDCCF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 y="0"/>
            <a:ext cx="12191997" cy="6858000"/>
          </a:xfrm>
          <a:prstGeom prst="rect">
            <a:avLst/>
          </a:prstGeom>
          <a:blipFill dpi="0" rotWithShape="1">
            <a:blip r:embed="rId3"/>
            <a:srcRect/>
            <a:stretch>
              <a:fillRect l="-2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6898284-0410-D14F-E296-1CBEB08A8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 y="0"/>
            <a:ext cx="7840495"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blipFill>
            <a:blip r:embed="rId4"/>
            <a:srcRect/>
            <a:stretch>
              <a:fillRect t="-7163" b="-7163"/>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iagrama de flujo: cinta perforada 3">
            <a:extLst>
              <a:ext uri="{FF2B5EF4-FFF2-40B4-BE49-F238E27FC236}">
                <a16:creationId xmlns:a16="http://schemas.microsoft.com/office/drawing/2014/main" id="{DA37C9A1-EA98-B8C2-02A0-684BE6DB4619}"/>
              </a:ext>
            </a:extLst>
          </p:cNvPr>
          <p:cNvSpPr>
            <a:spLocks noGrp="1" noRot="1" noMove="1" noResize="1" noEditPoints="1" noAdjustHandles="1" noChangeArrowheads="1" noChangeShapeType="1"/>
          </p:cNvSpPr>
          <p:nvPr/>
        </p:nvSpPr>
        <p:spPr>
          <a:xfrm>
            <a:off x="7199587" y="224072"/>
            <a:ext cx="2207172" cy="241738"/>
          </a:xfrm>
          <a:prstGeom prst="flowChartPunchedTape">
            <a:avLst/>
          </a:prstGeom>
          <a:effectLst>
            <a:outerShdw blurRad="50800" dist="38100" dir="18900000" algn="b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s-ES"/>
          </a:p>
        </p:txBody>
      </p:sp>
      <p:sp>
        <p:nvSpPr>
          <p:cNvPr id="6" name="Diagrama de flujo: cinta perforada 5">
            <a:extLst>
              <a:ext uri="{FF2B5EF4-FFF2-40B4-BE49-F238E27FC236}">
                <a16:creationId xmlns:a16="http://schemas.microsoft.com/office/drawing/2014/main" id="{C96E125F-CF26-1E1F-99CC-EFE3D57A8138}"/>
              </a:ext>
            </a:extLst>
          </p:cNvPr>
          <p:cNvSpPr>
            <a:spLocks noGrp="1" noRot="1" noMove="1" noResize="1" noEditPoints="1" noAdjustHandles="1" noChangeArrowheads="1" noChangeShapeType="1"/>
          </p:cNvSpPr>
          <p:nvPr/>
        </p:nvSpPr>
        <p:spPr>
          <a:xfrm>
            <a:off x="9821917" y="6388389"/>
            <a:ext cx="2207172" cy="241738"/>
          </a:xfrm>
          <a:prstGeom prst="flowChartPunchedTape">
            <a:avLst/>
          </a:prstGeom>
          <a:effectLst>
            <a:outerShdw blurRad="50800" dist="381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16D4E58E-30AC-D7E7-E82D-A8B952C36506}"/>
              </a:ext>
            </a:extLst>
          </p:cNvPr>
          <p:cNvSpPr txBox="1"/>
          <p:nvPr/>
        </p:nvSpPr>
        <p:spPr>
          <a:xfrm>
            <a:off x="8187446" y="1189926"/>
            <a:ext cx="3657601" cy="4478149"/>
          </a:xfrm>
          <a:prstGeom prst="rect">
            <a:avLst/>
          </a:prstGeom>
          <a:noFill/>
        </p:spPr>
        <p:txBody>
          <a:bodyPr wrap="square">
            <a:spAutoFit/>
            <a:scene3d>
              <a:camera prst="orthographicFront"/>
              <a:lightRig rig="threePt" dir="t"/>
            </a:scene3d>
            <a:sp3d extrusionH="57150">
              <a:bevelT w="38100" h="38100"/>
            </a:sp3d>
          </a:bodyPr>
          <a:lstStyle/>
          <a:p>
            <a:pPr algn="ctr"/>
            <a:r>
              <a:rPr lang="lv-LV" sz="3200" b="1" dirty="0">
                <a:solidFill>
                  <a:srgbClr val="7A3D00"/>
                </a:solidFill>
                <a:latin typeface="Comic Sans MS" panose="030F0702030302020204" pitchFamily="66" charset="0"/>
              </a:rPr>
              <a:t>"Mīļie, neticiet katram garam, bet pārbaudiet garus, vai viņi ir no Dieva, jo daudz viltus pravieši ir izgājuši pasaulē"</a:t>
            </a:r>
          </a:p>
          <a:p>
            <a:pPr algn="ctr">
              <a:spcBef>
                <a:spcPts val="600"/>
              </a:spcBef>
            </a:pPr>
            <a:r>
              <a:rPr lang="es-ES" sz="2400" b="1" dirty="0">
                <a:solidFill>
                  <a:srgbClr val="7A3D00"/>
                </a:solidFill>
                <a:latin typeface="Comic Sans MS" panose="030F0702030302020204" pitchFamily="66" charset="0"/>
              </a:rPr>
              <a:t>(1</a:t>
            </a:r>
            <a:r>
              <a:rPr lang="lv-LV" sz="2400" b="1" dirty="0">
                <a:solidFill>
                  <a:srgbClr val="7A3D00"/>
                </a:solidFill>
                <a:latin typeface="Comic Sans MS" panose="030F0702030302020204" pitchFamily="66" charset="0"/>
              </a:rPr>
              <a:t>.</a:t>
            </a:r>
            <a:r>
              <a:rPr lang="es-ES" sz="2400" b="1" dirty="0">
                <a:solidFill>
                  <a:srgbClr val="7A3D00"/>
                </a:solidFill>
                <a:latin typeface="Comic Sans MS" panose="030F0702030302020204" pitchFamily="66" charset="0"/>
              </a:rPr>
              <a:t> J</a:t>
            </a:r>
            <a:r>
              <a:rPr lang="lv-LV" sz="2400" b="1" dirty="0">
                <a:solidFill>
                  <a:srgbClr val="7A3D00"/>
                </a:solidFill>
                <a:latin typeface="Comic Sans MS" panose="030F0702030302020204" pitchFamily="66" charset="0"/>
              </a:rPr>
              <a:t>āņa</a:t>
            </a:r>
            <a:r>
              <a:rPr lang="es-ES" sz="2400" b="1" dirty="0">
                <a:solidFill>
                  <a:srgbClr val="7A3D00"/>
                </a:solidFill>
                <a:latin typeface="Comic Sans MS" panose="030F0702030302020204" pitchFamily="66" charset="0"/>
              </a:rPr>
              <a:t> 4:1)</a:t>
            </a:r>
            <a:endParaRPr lang="es-ES" sz="3200" b="1" dirty="0">
              <a:solidFill>
                <a:srgbClr val="7A3D00"/>
              </a:solidFill>
              <a:latin typeface="Comic Sans MS" panose="030F0702030302020204" pitchFamily="66" charset="0"/>
            </a:endParaRPr>
          </a:p>
        </p:txBody>
      </p:sp>
    </p:spTree>
    <p:extLst>
      <p:ext uri="{BB962C8B-B14F-4D97-AF65-F5344CB8AC3E}">
        <p14:creationId xmlns:p14="http://schemas.microsoft.com/office/powerpoint/2010/main" val="129704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3B5A0-DF34-3758-AE10-408453EE6038}"/>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302BD213-F4A0-110F-842E-A5CA90DE7B11}"/>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CuadroTexto 2">
            <a:extLst>
              <a:ext uri="{FF2B5EF4-FFF2-40B4-BE49-F238E27FC236}">
                <a16:creationId xmlns:a16="http://schemas.microsoft.com/office/drawing/2014/main" id="{C30882A0-F7D8-280D-C431-4C939892314B}"/>
              </a:ext>
            </a:extLst>
          </p:cNvPr>
          <p:cNvSpPr txBox="1"/>
          <p:nvPr/>
        </p:nvSpPr>
        <p:spPr>
          <a:xfrm>
            <a:off x="0" y="204631"/>
            <a:ext cx="10134600" cy="1107996"/>
          </a:xfrm>
          <a:prstGeom prst="rect">
            <a:avLst/>
          </a:prstGeom>
          <a:noFill/>
        </p:spPr>
        <p:txBody>
          <a:bodyPr wrap="square">
            <a:spAutoFit/>
          </a:bodyPr>
          <a:lstStyle/>
          <a:p>
            <a:pPr algn="ctr"/>
            <a:r>
              <a:rPr lang="lv-LV"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"Dievu neviens nekad nav redzējis; ja mēs mīlam cits citu, tad Dievs mājo mūsos, un Viņa mīlestība ir mūsu vidū tapusi pilnīga."</a:t>
            </a:r>
          </a:p>
          <a:p>
            <a:pPr algn="ctr"/>
            <a:r>
              <a:rPr lang="es-ES"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a:t>
            </a:r>
            <a:r>
              <a:rPr lang="lv-LV"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Ebrejiem </a:t>
            </a:r>
            <a:r>
              <a:rPr lang="es-ES"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4:12)</a:t>
            </a:r>
            <a:endParaRPr lang="es-ES"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endParaRPr>
          </a:p>
        </p:txBody>
      </p:sp>
    </p:spTree>
    <p:extLst>
      <p:ext uri="{BB962C8B-B14F-4D97-AF65-F5344CB8AC3E}">
        <p14:creationId xmlns:p14="http://schemas.microsoft.com/office/powerpoint/2010/main" val="146758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81C038-50D8-1657-404F-104388D17511}"/>
            </a:ext>
          </a:extLst>
        </p:cNvPr>
        <p:cNvGrpSpPr/>
        <p:nvPr/>
      </p:nvGrpSpPr>
      <p:grpSpPr>
        <a:xfrm>
          <a:off x="0" y="0"/>
          <a:ext cx="0" cy="0"/>
          <a:chOff x="0" y="0"/>
          <a:chExt cx="0" cy="0"/>
        </a:xfrm>
      </p:grpSpPr>
      <p:sp>
        <p:nvSpPr>
          <p:cNvPr id="14" name="Rectangle 11">
            <a:extLst>
              <a:ext uri="{FF2B5EF4-FFF2-40B4-BE49-F238E27FC236}">
                <a16:creationId xmlns:a16="http://schemas.microsoft.com/office/drawing/2014/main" id="{B78EDDD3-C548-48EF-B3CA-B290B1719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blipFill>
            <a:blip r:embed="rId2"/>
            <a:stretch>
              <a:fillRect l="-2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Imagen 6">
            <a:extLst>
              <a:ext uri="{FF2B5EF4-FFF2-40B4-BE49-F238E27FC236}">
                <a16:creationId xmlns:a16="http://schemas.microsoft.com/office/drawing/2014/main" id="{B53376EE-1DA2-7893-CAF0-66D280EF1AA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3761" r="13761"/>
          <a:stretch/>
        </p:blipFill>
        <p:spPr>
          <a:xfrm>
            <a:off x="196731" y="166533"/>
            <a:ext cx="3809612" cy="6524936"/>
          </a:xfrm>
          <a:prstGeom prst="rect">
            <a:avLst/>
          </a:prstGeom>
          <a:ln w="38100" cap="sq">
            <a:solidFill>
              <a:srgbClr val="832A0E"/>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E1A4771B-7E4D-8C90-4298-F308DA3CCEB2}"/>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rcRect r="-2" b="3351"/>
          <a:stretch>
            <a:fillRect/>
          </a:stretch>
        </p:blipFill>
        <p:spPr>
          <a:xfrm>
            <a:off x="4196497" y="166533"/>
            <a:ext cx="3797618" cy="6524936"/>
          </a:xfrm>
          <a:prstGeom prst="rect">
            <a:avLst/>
          </a:prstGeom>
          <a:ln w="38100" cap="sq">
            <a:solidFill>
              <a:srgbClr val="44805D"/>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B5229605-5263-1F14-F98E-413365B7BF50}"/>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val="0"/>
              </a:ext>
            </a:extLst>
          </a:blip>
          <a:srcRect l="6235" r="2450" b="2"/>
          <a:stretch>
            <a:fillRect/>
          </a:stretch>
        </p:blipFill>
        <p:spPr>
          <a:xfrm>
            <a:off x="8183346" y="166533"/>
            <a:ext cx="3822808" cy="3160653"/>
          </a:xfrm>
          <a:prstGeom prst="rect">
            <a:avLst/>
          </a:prstGeom>
          <a:ln w="38100" cap="sq">
            <a:solidFill>
              <a:srgbClr val="96613D"/>
            </a:solidFill>
            <a:prstDash val="solid"/>
            <a:miter lim="800000"/>
          </a:ln>
          <a:effectLst>
            <a:outerShdw blurRad="50800" dist="38100" dir="2700000" algn="tl" rotWithShape="0">
              <a:srgbClr val="000000">
                <a:alpha val="43000"/>
              </a:srgbClr>
            </a:outerShdw>
          </a:effectLst>
        </p:spPr>
      </p:pic>
      <p:sp>
        <p:nvSpPr>
          <p:cNvPr id="9" name="Rectángulo 8">
            <a:extLst>
              <a:ext uri="{FF2B5EF4-FFF2-40B4-BE49-F238E27FC236}">
                <a16:creationId xmlns:a16="http://schemas.microsoft.com/office/drawing/2014/main" id="{1CECC7C5-4187-5591-9B01-65CBFF992D04}"/>
              </a:ext>
            </a:extLst>
          </p:cNvPr>
          <p:cNvSpPr>
            <a:spLocks noGrp="1" noRot="1" noMove="1" noResize="1" noEditPoints="1" noAdjustHandles="1" noChangeArrowheads="1" noChangeShapeType="1"/>
          </p:cNvSpPr>
          <p:nvPr/>
        </p:nvSpPr>
        <p:spPr>
          <a:xfrm>
            <a:off x="8183346" y="3506741"/>
            <a:ext cx="3822808" cy="3184726"/>
          </a:xfrm>
          <a:prstGeom prst="rect">
            <a:avLst/>
          </a:prstGeom>
          <a:solidFill>
            <a:srgbClr val="EAB0E3"/>
          </a:solidFill>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09666E12-5BD3-B4A9-F925-464C70902868}"/>
              </a:ext>
            </a:extLst>
          </p:cNvPr>
          <p:cNvSpPr txBox="1"/>
          <p:nvPr/>
        </p:nvSpPr>
        <p:spPr>
          <a:xfrm>
            <a:off x="8335524" y="3567916"/>
            <a:ext cx="3518453" cy="3062377"/>
          </a:xfrm>
          <a:prstGeom prst="rect">
            <a:avLst/>
          </a:prstGeom>
          <a:noFill/>
        </p:spPr>
        <p:txBody>
          <a:bodyPr wrap="square">
            <a:spAutoFit/>
            <a:scene3d>
              <a:camera prst="orthographicFront"/>
              <a:lightRig rig="threePt" dir="t"/>
            </a:scene3d>
            <a:sp3d extrusionH="57150">
              <a:bevelT w="38100" h="38100"/>
            </a:sp3d>
          </a:bodyPr>
          <a:lstStyle/>
          <a:p>
            <a:pPr algn="ctr"/>
            <a:r>
              <a:rPr lang="lv-LV" sz="2800" b="1" dirty="0">
                <a:solidFill>
                  <a:srgbClr val="6D1D63"/>
                </a:solidFill>
                <a:latin typeface="Comic Sans MS" panose="030F0702030302020204" pitchFamily="66" charset="0"/>
              </a:rPr>
              <a:t>"Jo Dievs Tas Kungs neko nedara, neatklājis Savu noslēpumu praviešiem, Saviem kalpiem"</a:t>
            </a:r>
          </a:p>
          <a:p>
            <a:pPr algn="ctr">
              <a:spcBef>
                <a:spcPts val="600"/>
              </a:spcBef>
            </a:pPr>
            <a:r>
              <a:rPr lang="lv-LV" sz="2000" b="1" dirty="0">
                <a:solidFill>
                  <a:srgbClr val="6D1D63"/>
                </a:solidFill>
                <a:latin typeface="Comic Sans MS" panose="030F0702030302020204" pitchFamily="66" charset="0"/>
              </a:rPr>
              <a:t>(Amosa 3:7)</a:t>
            </a:r>
            <a:endParaRPr lang="lv-LV" sz="2800" b="1" dirty="0">
              <a:solidFill>
                <a:srgbClr val="6D1D63"/>
              </a:solidFill>
              <a:latin typeface="Comic Sans MS" panose="030F0702030302020204" pitchFamily="66" charset="0"/>
            </a:endParaRPr>
          </a:p>
        </p:txBody>
      </p:sp>
    </p:spTree>
    <p:extLst>
      <p:ext uri="{BB962C8B-B14F-4D97-AF65-F5344CB8AC3E}">
        <p14:creationId xmlns:p14="http://schemas.microsoft.com/office/powerpoint/2010/main" val="2805576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2C698774-82B7-AB0C-1B42-F98EE71D60CD}"/>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F641FBD4-8992-CDAA-B952-7A90FC1BCE91}"/>
              </a:ext>
            </a:extLst>
          </p:cNvPr>
          <p:cNvSpPr txBox="1"/>
          <p:nvPr/>
        </p:nvSpPr>
        <p:spPr>
          <a:xfrm>
            <a:off x="180367" y="94667"/>
            <a:ext cx="6191250" cy="2123658"/>
          </a:xfrm>
          <a:prstGeom prst="rect">
            <a:avLst/>
          </a:prstGeom>
          <a:noFill/>
        </p:spPr>
        <p:txBody>
          <a:bodyPr wrap="square">
            <a:spAutoFit/>
          </a:bodyPr>
          <a:lstStyle/>
          <a:p>
            <a:pPr algn="ctr"/>
            <a:r>
              <a:rPr lang="lv-LV"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„Un pēc tam Es izliesu Savu Garu pār visu cilvēci, un jūsu dēli un meitas pravietos; jūsu vecie cilvēki redzēs sapņus, un jūsu jaunieši redzēs redzējumus. Un arī pār kalpiem un kalponēm Es izliesu Savu Garu tajās dienās.”</a:t>
            </a:r>
            <a:r>
              <a:rPr lang="es-E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es-ES" sz="16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(Jo</a:t>
            </a:r>
            <a:r>
              <a:rPr lang="lv-LV" sz="16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ēla</a:t>
            </a:r>
            <a:r>
              <a:rPr lang="es-ES" sz="16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lv-LV" sz="16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3:1.</a:t>
            </a:r>
            <a:r>
              <a:rPr lang="es-ES" sz="16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2)</a:t>
            </a:r>
            <a:endParaRPr lang="es-ES" sz="20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2596639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BB248A-98CE-FA44-007A-275DE4A83993}"/>
            </a:ext>
          </a:extLst>
        </p:cNvPr>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pic>
        <p:nvPicPr>
          <p:cNvPr id="4" name="Imagen 3">
            <a:extLst>
              <a:ext uri="{FF2B5EF4-FFF2-40B4-BE49-F238E27FC236}">
                <a16:creationId xmlns:a16="http://schemas.microsoft.com/office/drawing/2014/main" id="{D7F5522A-1795-66C5-5BD7-8A8DDBF7A9EE}"/>
              </a:ext>
            </a:extLst>
          </p:cNvPr>
          <p:cNvPicPr>
            <a:picLocks noChangeAspect="1"/>
          </p:cNvPicPr>
          <p:nvPr/>
        </p:nvPicPr>
        <p:blipFill>
          <a:blip r:embed="rId3" cstate="print">
            <a:extLst>
              <a:ext uri="{28A0092B-C50C-407E-A947-70E740481C1C}">
                <a14:useLocalDpi xmlns:a14="http://schemas.microsoft.com/office/drawing/2010/main" val="0"/>
              </a:ext>
            </a:extLst>
          </a:blip>
          <a:srcRect l="28767" r="-1" b="-1"/>
          <a:stretch>
            <a:fillRect/>
          </a:stretch>
        </p:blipFill>
        <p:spPr>
          <a:xfrm>
            <a:off x="20" y="431"/>
            <a:ext cx="8115280" cy="6408311"/>
          </a:xfrm>
          <a:prstGeom prst="rect">
            <a:avLst/>
          </a:prstGeom>
        </p:spPr>
      </p:pic>
      <p:sp>
        <p:nvSpPr>
          <p:cNvPr id="15"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F3245E02-311A-F610-5445-F17D6B2394EE}"/>
              </a:ext>
            </a:extLst>
          </p:cNvPr>
          <p:cNvSpPr txBox="1"/>
          <p:nvPr/>
        </p:nvSpPr>
        <p:spPr>
          <a:xfrm>
            <a:off x="8315119" y="712815"/>
            <a:ext cx="3677054" cy="4994220"/>
          </a:xfrm>
          <a:custGeom>
            <a:avLst/>
            <a:gdLst>
              <a:gd name="csX0" fmla="*/ 0 w 3677054"/>
              <a:gd name="csY0" fmla="*/ 0 h 4994220"/>
              <a:gd name="csX1" fmla="*/ 525293 w 3677054"/>
              <a:gd name="csY1" fmla="*/ 0 h 4994220"/>
              <a:gd name="csX2" fmla="*/ 1087357 w 3677054"/>
              <a:gd name="csY2" fmla="*/ 0 h 4994220"/>
              <a:gd name="csX3" fmla="*/ 1575880 w 3677054"/>
              <a:gd name="csY3" fmla="*/ 0 h 4994220"/>
              <a:gd name="csX4" fmla="*/ 2137944 w 3677054"/>
              <a:gd name="csY4" fmla="*/ 0 h 4994220"/>
              <a:gd name="csX5" fmla="*/ 2736779 w 3677054"/>
              <a:gd name="csY5" fmla="*/ 0 h 4994220"/>
              <a:gd name="csX6" fmla="*/ 3188531 w 3677054"/>
              <a:gd name="csY6" fmla="*/ 0 h 4994220"/>
              <a:gd name="csX7" fmla="*/ 3677054 w 3677054"/>
              <a:gd name="csY7" fmla="*/ 0 h 4994220"/>
              <a:gd name="csX8" fmla="*/ 3677054 w 3677054"/>
              <a:gd name="csY8" fmla="*/ 405087 h 4994220"/>
              <a:gd name="csX9" fmla="*/ 3677054 w 3677054"/>
              <a:gd name="csY9" fmla="*/ 1059884 h 4994220"/>
              <a:gd name="csX10" fmla="*/ 3677054 w 3677054"/>
              <a:gd name="csY10" fmla="*/ 1614798 h 4994220"/>
              <a:gd name="csX11" fmla="*/ 3677054 w 3677054"/>
              <a:gd name="csY11" fmla="*/ 2069827 h 4994220"/>
              <a:gd name="csX12" fmla="*/ 3677054 w 3677054"/>
              <a:gd name="csY12" fmla="*/ 2674682 h 4994220"/>
              <a:gd name="csX13" fmla="*/ 3677054 w 3677054"/>
              <a:gd name="csY13" fmla="*/ 3129711 h 4994220"/>
              <a:gd name="csX14" fmla="*/ 3677054 w 3677054"/>
              <a:gd name="csY14" fmla="*/ 3534798 h 4994220"/>
              <a:gd name="csX15" fmla="*/ 3677054 w 3677054"/>
              <a:gd name="csY15" fmla="*/ 4189596 h 4994220"/>
              <a:gd name="csX16" fmla="*/ 3677054 w 3677054"/>
              <a:gd name="csY16" fmla="*/ 4994220 h 4994220"/>
              <a:gd name="csX17" fmla="*/ 3078219 w 3677054"/>
              <a:gd name="csY17" fmla="*/ 4994220 h 4994220"/>
              <a:gd name="csX18" fmla="*/ 2479385 w 3677054"/>
              <a:gd name="csY18" fmla="*/ 4994220 h 4994220"/>
              <a:gd name="csX19" fmla="*/ 2064403 w 3677054"/>
              <a:gd name="csY19" fmla="*/ 4994220 h 4994220"/>
              <a:gd name="csX20" fmla="*/ 1502339 w 3677054"/>
              <a:gd name="csY20" fmla="*/ 4994220 h 4994220"/>
              <a:gd name="csX21" fmla="*/ 903505 w 3677054"/>
              <a:gd name="csY21" fmla="*/ 4994220 h 4994220"/>
              <a:gd name="csX22" fmla="*/ 0 w 3677054"/>
              <a:gd name="csY22" fmla="*/ 4994220 h 4994220"/>
              <a:gd name="csX23" fmla="*/ 0 w 3677054"/>
              <a:gd name="csY23" fmla="*/ 4489249 h 4994220"/>
              <a:gd name="csX24" fmla="*/ 0 w 3677054"/>
              <a:gd name="csY24" fmla="*/ 4034220 h 4994220"/>
              <a:gd name="csX25" fmla="*/ 0 w 3677054"/>
              <a:gd name="csY25" fmla="*/ 3529249 h 4994220"/>
              <a:gd name="csX26" fmla="*/ 0 w 3677054"/>
              <a:gd name="csY26" fmla="*/ 3024278 h 4994220"/>
              <a:gd name="csX27" fmla="*/ 0 w 3677054"/>
              <a:gd name="csY27" fmla="*/ 2619191 h 4994220"/>
              <a:gd name="csX28" fmla="*/ 0 w 3677054"/>
              <a:gd name="csY28" fmla="*/ 2064278 h 4994220"/>
              <a:gd name="csX29" fmla="*/ 0 w 3677054"/>
              <a:gd name="csY29" fmla="*/ 1409480 h 4994220"/>
              <a:gd name="csX30" fmla="*/ 0 w 3677054"/>
              <a:gd name="csY30" fmla="*/ 954451 h 4994220"/>
              <a:gd name="csX31" fmla="*/ 0 w 3677054"/>
              <a:gd name="csY31" fmla="*/ 499422 h 4994220"/>
              <a:gd name="csX32" fmla="*/ 0 w 3677054"/>
              <a:gd name="csY32" fmla="*/ 0 h 4994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3677054" h="4994220" extrusionOk="0">
                <a:moveTo>
                  <a:pt x="0" y="0"/>
                </a:moveTo>
                <a:cubicBezTo>
                  <a:pt x="120553" y="-1453"/>
                  <a:pt x="298258" y="19106"/>
                  <a:pt x="525293" y="0"/>
                </a:cubicBezTo>
                <a:cubicBezTo>
                  <a:pt x="752328" y="-19106"/>
                  <a:pt x="845323" y="11107"/>
                  <a:pt x="1087357" y="0"/>
                </a:cubicBezTo>
                <a:cubicBezTo>
                  <a:pt x="1329391" y="-11107"/>
                  <a:pt x="1459449" y="24348"/>
                  <a:pt x="1575880" y="0"/>
                </a:cubicBezTo>
                <a:cubicBezTo>
                  <a:pt x="1692311" y="-24348"/>
                  <a:pt x="2002174" y="45680"/>
                  <a:pt x="2137944" y="0"/>
                </a:cubicBezTo>
                <a:cubicBezTo>
                  <a:pt x="2273714" y="-45680"/>
                  <a:pt x="2607338" y="56013"/>
                  <a:pt x="2736779" y="0"/>
                </a:cubicBezTo>
                <a:cubicBezTo>
                  <a:pt x="2866220" y="-56013"/>
                  <a:pt x="3082493" y="51544"/>
                  <a:pt x="3188531" y="0"/>
                </a:cubicBezTo>
                <a:cubicBezTo>
                  <a:pt x="3294569" y="-51544"/>
                  <a:pt x="3504473" y="57256"/>
                  <a:pt x="3677054" y="0"/>
                </a:cubicBezTo>
                <a:cubicBezTo>
                  <a:pt x="3680745" y="174087"/>
                  <a:pt x="3664161" y="287318"/>
                  <a:pt x="3677054" y="405087"/>
                </a:cubicBezTo>
                <a:cubicBezTo>
                  <a:pt x="3689947" y="522856"/>
                  <a:pt x="3669187" y="819675"/>
                  <a:pt x="3677054" y="1059884"/>
                </a:cubicBezTo>
                <a:cubicBezTo>
                  <a:pt x="3684921" y="1300093"/>
                  <a:pt x="3662984" y="1414833"/>
                  <a:pt x="3677054" y="1614798"/>
                </a:cubicBezTo>
                <a:cubicBezTo>
                  <a:pt x="3691124" y="1814763"/>
                  <a:pt x="3628583" y="1858941"/>
                  <a:pt x="3677054" y="2069827"/>
                </a:cubicBezTo>
                <a:cubicBezTo>
                  <a:pt x="3725525" y="2280713"/>
                  <a:pt x="3637966" y="2458385"/>
                  <a:pt x="3677054" y="2674682"/>
                </a:cubicBezTo>
                <a:cubicBezTo>
                  <a:pt x="3716142" y="2890980"/>
                  <a:pt x="3625706" y="2938707"/>
                  <a:pt x="3677054" y="3129711"/>
                </a:cubicBezTo>
                <a:cubicBezTo>
                  <a:pt x="3728402" y="3320715"/>
                  <a:pt x="3670073" y="3412429"/>
                  <a:pt x="3677054" y="3534798"/>
                </a:cubicBezTo>
                <a:cubicBezTo>
                  <a:pt x="3684035" y="3657167"/>
                  <a:pt x="3615003" y="3958537"/>
                  <a:pt x="3677054" y="4189596"/>
                </a:cubicBezTo>
                <a:cubicBezTo>
                  <a:pt x="3739105" y="4420655"/>
                  <a:pt x="3590120" y="4666020"/>
                  <a:pt x="3677054" y="4994220"/>
                </a:cubicBezTo>
                <a:cubicBezTo>
                  <a:pt x="3526345" y="5060912"/>
                  <a:pt x="3328628" y="4941929"/>
                  <a:pt x="3078219" y="4994220"/>
                </a:cubicBezTo>
                <a:cubicBezTo>
                  <a:pt x="2827811" y="5046511"/>
                  <a:pt x="2769303" y="4976064"/>
                  <a:pt x="2479385" y="4994220"/>
                </a:cubicBezTo>
                <a:cubicBezTo>
                  <a:pt x="2189467" y="5012376"/>
                  <a:pt x="2151215" y="4972694"/>
                  <a:pt x="2064403" y="4994220"/>
                </a:cubicBezTo>
                <a:cubicBezTo>
                  <a:pt x="1977591" y="5015746"/>
                  <a:pt x="1683087" y="4989208"/>
                  <a:pt x="1502339" y="4994220"/>
                </a:cubicBezTo>
                <a:cubicBezTo>
                  <a:pt x="1321591" y="4999232"/>
                  <a:pt x="1178518" y="4925169"/>
                  <a:pt x="903505" y="4994220"/>
                </a:cubicBezTo>
                <a:cubicBezTo>
                  <a:pt x="628492" y="5063271"/>
                  <a:pt x="243502" y="4963979"/>
                  <a:pt x="0" y="4994220"/>
                </a:cubicBezTo>
                <a:cubicBezTo>
                  <a:pt x="-23385" y="4853143"/>
                  <a:pt x="48209" y="4730316"/>
                  <a:pt x="0" y="4489249"/>
                </a:cubicBezTo>
                <a:cubicBezTo>
                  <a:pt x="-48209" y="4248182"/>
                  <a:pt x="40814" y="4261420"/>
                  <a:pt x="0" y="4034220"/>
                </a:cubicBezTo>
                <a:cubicBezTo>
                  <a:pt x="-40814" y="3807020"/>
                  <a:pt x="26076" y="3761019"/>
                  <a:pt x="0" y="3529249"/>
                </a:cubicBezTo>
                <a:cubicBezTo>
                  <a:pt x="-26076" y="3297479"/>
                  <a:pt x="6839" y="3145999"/>
                  <a:pt x="0" y="3024278"/>
                </a:cubicBezTo>
                <a:cubicBezTo>
                  <a:pt x="-6839" y="2902557"/>
                  <a:pt x="42181" y="2759546"/>
                  <a:pt x="0" y="2619191"/>
                </a:cubicBezTo>
                <a:cubicBezTo>
                  <a:pt x="-42181" y="2478836"/>
                  <a:pt x="41383" y="2289774"/>
                  <a:pt x="0" y="2064278"/>
                </a:cubicBezTo>
                <a:cubicBezTo>
                  <a:pt x="-41383" y="1838782"/>
                  <a:pt x="65907" y="1684808"/>
                  <a:pt x="0" y="1409480"/>
                </a:cubicBezTo>
                <a:cubicBezTo>
                  <a:pt x="-65907" y="1134152"/>
                  <a:pt x="34080" y="1065023"/>
                  <a:pt x="0" y="954451"/>
                </a:cubicBezTo>
                <a:cubicBezTo>
                  <a:pt x="-34080" y="843879"/>
                  <a:pt x="16786" y="674529"/>
                  <a:pt x="0" y="499422"/>
                </a:cubicBezTo>
                <a:cubicBezTo>
                  <a:pt x="-16786" y="324315"/>
                  <a:pt x="1549" y="164701"/>
                  <a:pt x="0" y="0"/>
                </a:cubicBezTo>
                <a:close/>
              </a:path>
            </a:pathLst>
          </a:custGeom>
          <a:noFill/>
          <a:ln w="28575">
            <a:solidFill>
              <a:schemeClr val="accent1">
                <a:lumMod val="50000"/>
              </a:schemeClr>
            </a:solidFill>
            <a:extLst>
              <a:ext uri="{C807C97D-BFC1-408E-A445-0C87EB9F89A2}">
                <ask:lineSketchStyleProps xmlns:ask="http://schemas.microsoft.com/office/drawing/2018/sketchyshapes" sd="106618298">
                  <a:prstGeom prst="rect">
                    <a:avLst/>
                  </a:prstGeom>
                  <ask:type>
                    <ask:lineSketchScribble/>
                  </ask:type>
                </ask:lineSketchStyleProps>
              </a:ext>
            </a:extLst>
          </a:ln>
          <a:effectLst>
            <a:glow rad="50800">
              <a:srgbClr val="FFC000">
                <a:alpha val="21000"/>
              </a:srgbClr>
            </a:glow>
          </a:effectLst>
        </p:spPr>
        <p:txBody>
          <a:bodyPr wrap="square" lIns="144000" tIns="144000" rIns="144000" bIns="108000">
            <a:spAutoFit/>
            <a:scene3d>
              <a:camera prst="orthographicFront"/>
              <a:lightRig rig="threePt" dir="t"/>
            </a:scene3d>
            <a:sp3d extrusionH="57150">
              <a:bevelT w="38100" h="38100"/>
            </a:sp3d>
          </a:bodyPr>
          <a:lstStyle/>
          <a:p>
            <a:pPr algn="ctr"/>
            <a:r>
              <a:rPr lang="lv-LV" sz="2800" b="1" dirty="0">
                <a:solidFill>
                  <a:schemeClr val="accent1"/>
                </a:solidFill>
                <a:effectLst>
                  <a:glow rad="228600">
                    <a:srgbClr val="FFC000">
                      <a:alpha val="21000"/>
                    </a:srgbClr>
                  </a:glow>
                </a:effectLst>
                <a:latin typeface="Comic Sans MS" panose="030F0702030302020204" pitchFamily="66" charset="0"/>
              </a:rPr>
              <a:t>"Visi šie raksti ir Dieva iedvesti un ir noderīgi mācībai, vainas pierādīšanai, labošanai, audzināšanai taisnībā,</a:t>
            </a:r>
          </a:p>
          <a:p>
            <a:pPr algn="ctr"/>
            <a:r>
              <a:rPr lang="lv-LV" sz="2800" b="1" dirty="0">
                <a:solidFill>
                  <a:schemeClr val="accent1"/>
                </a:solidFill>
                <a:effectLst>
                  <a:glow rad="228600">
                    <a:srgbClr val="FFC000">
                      <a:alpha val="21000"/>
                    </a:srgbClr>
                  </a:glow>
                </a:effectLst>
                <a:latin typeface="Comic Sans MS" panose="030F0702030302020204" pitchFamily="66" charset="0"/>
              </a:rPr>
              <a:t>lai Dieva cilvēks būtu pilnīgs, sagatavots katram labam darbam"</a:t>
            </a:r>
          </a:p>
        </p:txBody>
      </p:sp>
      <p:sp>
        <p:nvSpPr>
          <p:cNvPr id="8" name="CuadroTexto 7">
            <a:extLst>
              <a:ext uri="{FF2B5EF4-FFF2-40B4-BE49-F238E27FC236}">
                <a16:creationId xmlns:a16="http://schemas.microsoft.com/office/drawing/2014/main" id="{AA55B813-EB18-7B68-B448-4A77ABED6524}"/>
              </a:ext>
            </a:extLst>
          </p:cNvPr>
          <p:cNvSpPr txBox="1"/>
          <p:nvPr/>
        </p:nvSpPr>
        <p:spPr>
          <a:xfrm>
            <a:off x="8115296" y="6448704"/>
            <a:ext cx="4076701" cy="369332"/>
          </a:xfrm>
          <a:prstGeom prst="rect">
            <a:avLst/>
          </a:prstGeom>
          <a:noFill/>
        </p:spPr>
        <p:txBody>
          <a:bodyPr wrap="square">
            <a:spAutoFit/>
          </a:bodyPr>
          <a:lstStyle/>
          <a:p>
            <a:pPr algn="ctr"/>
            <a:r>
              <a:rPr lang="lv-LV" sz="1800" b="1" dirty="0">
                <a:solidFill>
                  <a:schemeClr val="bg1"/>
                </a:solidFill>
                <a:effectLst>
                  <a:outerShdw blurRad="38100" dist="38100" dir="2700000" algn="tl">
                    <a:srgbClr val="000000">
                      <a:alpha val="43137"/>
                    </a:srgbClr>
                  </a:outerShdw>
                </a:effectLst>
                <a:latin typeface="Comic Sans MS" panose="030F0702030302020204" pitchFamily="66" charset="0"/>
              </a:rPr>
              <a:t>(2 Timotejam 3:16-17)</a:t>
            </a:r>
            <a:endParaRPr lang="lv-LV"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6563942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ppt/theme/themeOverride2.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3.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ppt/theme/themeOverride4.xml><?xml version="1.0" encoding="utf-8"?>
<a:themeOverride xmlns:a="http://schemas.openxmlformats.org/drawingml/2006/main">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themeOverride>
</file>

<file path=ppt/theme/themeOverride5.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ppt/theme/themeOverride6.xml><?xml version="1.0" encoding="utf-8"?>
<a:themeOverride xmlns:a="http://schemas.openxmlformats.org/drawingml/2006/main">
  <a:clrScheme name="Personalizado 1">
    <a:dk1>
      <a:sysClr val="windowText" lastClr="000000"/>
    </a:dk1>
    <a:lt1>
      <a:sysClr val="window" lastClr="FFFFFF"/>
    </a:lt1>
    <a:dk2>
      <a:srgbClr val="44546A"/>
    </a:dk2>
    <a:lt2>
      <a:srgbClr val="33CCCC"/>
    </a:lt2>
    <a:accent1>
      <a:srgbClr val="339966"/>
    </a:accent1>
    <a:accent2>
      <a:srgbClr val="9900CC"/>
    </a:accent2>
    <a:accent3>
      <a:srgbClr val="FF3300"/>
    </a:accent3>
    <a:accent4>
      <a:srgbClr val="FFC000"/>
    </a:accent4>
    <a:accent5>
      <a:srgbClr val="0033CC"/>
    </a:accent5>
    <a:accent6>
      <a:srgbClr val="F5F01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326</TotalTime>
  <Words>482</Words>
  <Application>Microsoft Office PowerPoint</Application>
  <PresentationFormat>Panorámica</PresentationFormat>
  <Paragraphs>29</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Aptos</vt:lpstr>
      <vt:lpstr>Aptos Display</vt:lpstr>
      <vt:lpstr>Arial</vt:lpstr>
      <vt:lpstr>Calibri</vt:lpstr>
      <vt:lpstr>Comic Sans MS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Isabel Laveda</dc:creator>
  <cp:lastModifiedBy>Sergio</cp:lastModifiedBy>
  <cp:revision>43</cp:revision>
  <dcterms:created xsi:type="dcterms:W3CDTF">2026-08-22T18:31:20Z</dcterms:created>
  <dcterms:modified xsi:type="dcterms:W3CDTF">2026-09-13T14:49:12Z</dcterms:modified>
</cp:coreProperties>
</file>