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ru-RU" sz="1800" b="1" dirty="0">
              <a:solidFill>
                <a:schemeClr val="tx2">
                  <a:lumMod val="50000"/>
                </a:schemeClr>
              </a:solidFill>
            </a:rPr>
            <a:t>Како да ја проучувате Библијата:</a:t>
          </a:r>
          <a:endParaRPr lang="es-ES" sz="18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mk-MK" sz="2000" b="1" dirty="0">
              <a:effectLst>
                <a:outerShdw blurRad="38100" dist="38100" dir="2700000" algn="tl">
                  <a:srgbClr val="000000"/>
                </a:outerShdw>
              </a:effectLst>
            </a:rPr>
            <a:t>Време</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mk-MK" sz="2000" b="1" dirty="0">
              <a:effectLst>
                <a:outerShdw blurRad="38100" dist="38100" dir="2700000" algn="tl">
                  <a:srgbClr val="000000"/>
                </a:outerShdw>
              </a:effectLst>
            </a:rPr>
            <a:t>Место</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mk-MK" sz="2000" b="1" dirty="0">
              <a:effectLst>
                <a:outerShdw blurRad="38100" dist="38100" dir="2700000" algn="tl">
                  <a:srgbClr val="000000"/>
                </a:outerShdw>
              </a:effectLst>
            </a:rPr>
            <a:t>Техника</a:t>
          </a:r>
          <a:endParaRPr lang="es-ES" sz="200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ru-RU" sz="1800" b="1" dirty="0">
              <a:solidFill>
                <a:schemeClr val="accent2">
                  <a:lumMod val="50000"/>
                </a:schemeClr>
              </a:solidFill>
            </a:rPr>
            <a:t>Предности од проучувањето на Библијата:</a:t>
          </a:r>
          <a:endParaRPr lang="es-ES" sz="18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mk-MK" sz="2000" b="1" dirty="0">
              <a:effectLst>
                <a:outerShdw blurRad="38100" dist="38100" dir="2700000" algn="tl">
                  <a:srgbClr val="000000"/>
                </a:outerShdw>
              </a:effectLst>
            </a:rPr>
            <a:t>Предности од споделувањето</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mk-MK" sz="2000" b="1" dirty="0">
              <a:effectLst>
                <a:outerShdw blurRad="38100" dist="38100" dir="2700000" algn="tl">
                  <a:srgbClr val="000000"/>
                </a:outerShdw>
              </a:effectLst>
            </a:rPr>
            <a:t>Предности од јадењето</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ru-RU" sz="2000" b="1" dirty="0">
              <a:effectLst>
                <a:outerShdw blurRad="38100" dist="38100" dir="2700000" algn="tl">
                  <a:srgbClr val="000000"/>
                </a:outerShdw>
              </a:effectLst>
            </a:rPr>
            <a:t>Длабинската библиска студија се состои од четири дела:</a:t>
          </a:r>
          <a:endParaRPr lang="es-ES"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mk-MK" sz="2000" b="1" dirty="0">
              <a:effectLst>
                <a:outerShdw blurRad="38100" dist="38100" dir="2700000" algn="tl">
                  <a:srgbClr val="000000"/>
                </a:outerShdw>
              </a:effectLst>
            </a:rPr>
            <a:t>Молете се</a:t>
          </a:r>
          <a:endParaRPr lang="es-ES" sz="2000" b="1" dirty="0">
            <a:effectLst>
              <a:outerShdw blurRad="38100" dist="38100" dir="2700000" algn="tl">
                <a:srgbClr val="000000"/>
              </a:outerShdw>
            </a:effectLst>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ru-RU" sz="2000" b="1" dirty="0">
              <a:effectLst>
                <a:outerShdw blurRad="38100" dist="38100" dir="2700000" algn="tl">
                  <a:srgbClr val="000000"/>
                </a:outerShdw>
              </a:effectLst>
            </a:rPr>
            <a:t>Читајте и разберете [препорачана техника]</a:t>
          </a:r>
          <a:endParaRPr lang="es-ES" sz="2000" b="1" dirty="0">
            <a:effectLst>
              <a:outerShdw blurRad="38100" dist="38100" dir="2700000" algn="tl">
                <a:srgbClr val="000000"/>
              </a:outerShdw>
            </a:effectLst>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mk-MK" sz="2000" b="1" dirty="0">
              <a:effectLst>
                <a:outerShdw blurRad="38100" dist="38100" dir="2700000" algn="tl">
                  <a:srgbClr val="000000"/>
                </a:outerShdw>
              </a:effectLst>
            </a:rPr>
            <a:t>Молете се</a:t>
          </a:r>
          <a:endParaRPr lang="es-ES" sz="2000" b="1" dirty="0">
            <a:effectLst>
              <a:outerShdw blurRad="38100" dist="38100" dir="2700000" algn="tl">
                <a:srgbClr val="000000"/>
              </a:outerShdw>
            </a:effectLst>
          </a:endParaRP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mk-MK" sz="2000" b="1" dirty="0">
              <a:effectLst>
                <a:outerShdw blurRad="38100" dist="38100" dir="2700000" algn="tl">
                  <a:srgbClr val="000000"/>
                </a:outerShdw>
              </a:effectLst>
            </a:rPr>
            <a:t>Споделете</a:t>
          </a:r>
          <a:endParaRPr lang="es-ES" sz="2000" b="1" dirty="0">
            <a:effectLst>
              <a:outerShdw blurRad="38100" dist="38100" dir="2700000" algn="tl">
                <a:srgbClr val="000000"/>
              </a:outerShdw>
            </a:effectLst>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ru-RU" sz="2000" b="1" dirty="0">
              <a:effectLst/>
            </a:rPr>
            <a:t>Поканете го Светиот Дух да ве води во вашата студија.</a:t>
          </a:r>
          <a:endParaRPr lang="es-ES"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dirty="0">
              <a:effectLst/>
            </a:rPr>
            <a:t>Изберете стих или пасус од Библијата.</a:t>
          </a:r>
          <a:endParaRPr lang="es-ES" sz="2000" b="1" dirty="0">
            <a:effectLst/>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ru-RU" sz="2000" b="1" dirty="0">
              <a:effectLst/>
            </a:rPr>
            <a:t>Тој ќе го допре вашето срце и ум за да разберете што читате.</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kern="1200" dirty="0">
              <a:solidFill>
                <a:prstClr val="black"/>
              </a:solidFill>
              <a:effectLst/>
              <a:latin typeface="Aptos" panose="02110004020202020204"/>
              <a:ea typeface="+mn-ea"/>
              <a:cs typeface="+mn-cs"/>
            </a:rPr>
            <a:t>Запишете го за да ви помогне да го запомните.</a:t>
          </a:r>
          <a:endParaRPr lang="es-ES" sz="2000" b="1" kern="1200" dirty="0">
            <a:effectLst/>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mk-MK" sz="2000" b="1" kern="1200" dirty="0">
              <a:solidFill>
                <a:schemeClr val="bg1"/>
              </a:solidFill>
              <a:effectLst>
                <a:outerShdw blurRad="38100" dist="38100" dir="2700000" algn="tl">
                  <a:srgbClr val="000000"/>
                </a:outerShdw>
              </a:effectLst>
              <a:latin typeface="Aptos" panose="02110004020202020204"/>
              <a:ea typeface="+mn-ea"/>
              <a:cs typeface="+mn-cs"/>
            </a:rPr>
            <a:t>Подвлечете ги клучните идеи.</a:t>
          </a:r>
          <a:endParaRPr lang="es-ES" sz="2000" b="1" kern="1200" dirty="0">
            <a:solidFill>
              <a:schemeClr val="bg1"/>
            </a:solidFill>
            <a:effectLst>
              <a:outerShdw blurRad="38100" dist="38100" dir="2700000" algn="tl">
                <a:srgbClr val="000000"/>
              </a:outerShdw>
            </a:effectLst>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dirty="0">
              <a:solidFill>
                <a:schemeClr val="bg1"/>
              </a:solidFill>
              <a:effectLst>
                <a:outerShdw blurRad="38100" dist="38100" dir="2700000" algn="tl">
                  <a:srgbClr val="000000"/>
                </a:outerShdw>
              </a:effectLst>
            </a:rPr>
            <a:t>Запишете ги мислите што ги инспирираат овие клучни идеи.</a:t>
          </a:r>
          <a:endParaRPr lang="es-ES" sz="2000" b="1" dirty="0">
            <a:solidFill>
              <a:schemeClr val="bg1"/>
            </a:solidFill>
            <a:effectLst>
              <a:outerShdw blurRad="38100" dist="38100" dir="2700000" algn="tl">
                <a:srgbClr val="000000"/>
              </a:outerShdw>
            </a:effectLst>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1800" b="1" kern="1200" dirty="0">
              <a:effectLst/>
            </a:rPr>
            <a:t>Побарајте од Бога да ви помогне да ги примените идеите што сте ги научиле.</a:t>
          </a:r>
          <a:endParaRPr lang="es-ES" sz="18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1800" b="1" kern="1200" dirty="0">
              <a:effectLst/>
            </a:rPr>
            <a:t>Размислете со кого би можеле да го споделите она што сте го научиле.</a:t>
          </a:r>
          <a:endParaRPr lang="es-ES" sz="1800" b="1" kern="120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ru-RU" sz="2400" b="1" dirty="0">
              <a:effectLst>
                <a:outerShdw blurRad="38100" dist="38100" dir="2700000" algn="tl">
                  <a:srgbClr val="000000"/>
                </a:outerShdw>
              </a:effectLst>
            </a:rPr>
            <a:t>Други техники за проучување на Библијата</a:t>
          </a:r>
          <a:endParaRPr lang="es-ES"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ru-RU" sz="2000" b="1" dirty="0">
              <a:solidFill>
                <a:schemeClr val="tx1"/>
              </a:solidFill>
              <a:effectLst/>
            </a:rPr>
            <a:t>Споредување стих со стих (Исаија 28:10)</a:t>
          </a:r>
          <a:endParaRPr lang="es-ES" sz="2000" b="1" dirty="0">
            <a:solidFill>
              <a:schemeClr val="tx1"/>
            </a:solidFill>
            <a:effectLst/>
          </a:endParaRP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ru-RU" sz="2000" b="1" dirty="0">
              <a:solidFill>
                <a:schemeClr val="tx1"/>
              </a:solidFill>
              <a:effectLst/>
            </a:rPr>
            <a:t>Проучување цели поглавја или книги</a:t>
          </a:r>
          <a:endParaRPr lang="es-ES"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ru-RU" sz="2000" b="1" dirty="0">
              <a:solidFill>
                <a:schemeClr val="tx1"/>
              </a:solidFill>
              <a:effectLst/>
            </a:rPr>
            <a:t>Проучување тема или збор користејќи конкорданција</a:t>
          </a:r>
          <a:endParaRPr lang="es-ES" sz="2000" b="1" dirty="0">
            <a:solidFill>
              <a:schemeClr val="tx1"/>
            </a:solidFill>
            <a:effectLst/>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ru-RU" sz="2000" b="1" dirty="0">
              <a:solidFill>
                <a:schemeClr val="tx1"/>
              </a:solidFill>
              <a:effectLst/>
            </a:rPr>
            <a:t>Консултирајте коментари или библиски речници</a:t>
          </a:r>
          <a:endParaRPr lang="es-ES" sz="2000" b="1"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ru-RU" sz="2000" b="1" dirty="0">
              <a:solidFill>
                <a:schemeClr val="tx1"/>
              </a:solidFill>
              <a:effectLst/>
            </a:rPr>
            <a:t>Читајте заедно со пасуси од серијата „Големата борба“ на Елен Г. Вајт</a:t>
          </a:r>
          <a:endParaRPr lang="es-ES" sz="2000" b="1"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tx2">
                  <a:lumMod val="50000"/>
                </a:schemeClr>
              </a:solidFill>
            </a:rPr>
            <a:t>Како да ја проучувате Библијата:</a:t>
          </a:r>
          <a:endParaRPr lang="es-ES" sz="18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Време</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Место</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Техника</a:t>
          </a:r>
          <a:endParaRPr lang="es-ES" sz="2000"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accent2">
                  <a:lumMod val="50000"/>
                </a:schemeClr>
              </a:solidFill>
            </a:rPr>
            <a:t>Предности од проучувањето на Библијата:</a:t>
          </a:r>
          <a:endParaRPr lang="es-ES" sz="18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Предности од споделувањето</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Предности од јадењето</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Длабинската библиска студија се состои од четири дела:</a:t>
          </a:r>
          <a:endParaRPr lang="es-ES" sz="2000" b="1" kern="1200" dirty="0">
            <a:effectLst>
              <a:outerShdw blurRad="38100" dist="38100" dir="2700000" algn="tl">
                <a:srgbClr val="000000"/>
              </a:outerShdw>
            </a:effectLst>
          </a:endParaRP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Молете се</a:t>
          </a:r>
          <a:endParaRPr lang="es-ES" sz="2000" b="1" kern="1200" dirty="0">
            <a:effectLst>
              <a:outerShdw blurRad="38100" dist="38100" dir="2700000" algn="tl">
                <a:srgbClr val="000000"/>
              </a:outerShdw>
            </a:effectLst>
          </a:endParaRP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rPr>
            <a:t>Поканете го Светиот Дух да ве води во вашата студија.</a:t>
          </a:r>
          <a:endParaRPr lang="es-ES" sz="2000" b="1" kern="1200" dirty="0">
            <a:effectLst/>
          </a:endParaRP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rPr>
            <a:t>Тој ќе го допре вашето срце и ум за да разберете што читате.</a:t>
          </a:r>
          <a:endParaRPr lang="es-ES" sz="2000" b="1" kern="120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Читајте и разберете [препорачана техника]</a:t>
          </a:r>
          <a:endParaRPr lang="es-ES" sz="2000" b="1" kern="1200" dirty="0">
            <a:effectLst>
              <a:outerShdw blurRad="38100" dist="38100" dir="2700000" algn="tl">
                <a:srgbClr val="000000"/>
              </a:outerShdw>
            </a:effectLst>
          </a:endParaRP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rPr>
            <a:t>Изберете стих или пасус од Библијата.</a:t>
          </a:r>
          <a:endParaRPr lang="es-ES" sz="2000" b="1" kern="1200" dirty="0">
            <a:effectLst/>
          </a:endParaRP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prstClr val="black"/>
              </a:solidFill>
              <a:effectLst/>
              <a:latin typeface="Aptos" panose="02110004020202020204"/>
              <a:ea typeface="+mn-ea"/>
              <a:cs typeface="+mn-cs"/>
            </a:rPr>
            <a:t>Запишете го за да ви помогне да го запомните.</a:t>
          </a:r>
          <a:endParaRPr lang="es-ES" sz="2000" b="1" kern="1200" dirty="0">
            <a:effectLst/>
          </a:endParaRP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bg1"/>
              </a:solidFill>
              <a:effectLst>
                <a:outerShdw blurRad="38100" dist="38100" dir="2700000" algn="tl">
                  <a:srgbClr val="000000"/>
                </a:outerShdw>
              </a:effectLst>
              <a:latin typeface="Aptos" panose="02110004020202020204"/>
              <a:ea typeface="+mn-ea"/>
              <a:cs typeface="+mn-cs"/>
            </a:rPr>
            <a:t>Подвлечете ги клучните идеи.</a:t>
          </a:r>
          <a:endParaRPr lang="es-ES" sz="2000" b="1" kern="1200" dirty="0">
            <a:solidFill>
              <a:schemeClr val="bg1"/>
            </a:solidFill>
            <a:effectLst>
              <a:outerShdw blurRad="38100" dist="38100" dir="2700000" algn="tl">
                <a:srgbClr val="000000"/>
              </a:outerShdw>
            </a:effectLst>
          </a:endParaRP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effectLst>
                <a:outerShdw blurRad="38100" dist="38100" dir="2700000" algn="tl">
                  <a:srgbClr val="000000"/>
                </a:outerShdw>
              </a:effectLst>
            </a:rPr>
            <a:t>Запишете ги мислите што ги инспирираат овие клучни идеи.</a:t>
          </a:r>
          <a:endParaRPr lang="es-ES" sz="2000" b="1" kern="1200" dirty="0">
            <a:solidFill>
              <a:schemeClr val="bg1"/>
            </a:solidFill>
            <a:effectLst>
              <a:outerShdw blurRad="38100" dist="38100" dir="2700000" algn="tl">
                <a:srgbClr val="000000"/>
              </a:outerShdw>
            </a:effectLst>
          </a:endParaRP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Молете се</a:t>
          </a:r>
          <a:endParaRPr lang="es-ES" sz="2000" b="1" kern="1200" dirty="0">
            <a:effectLst>
              <a:outerShdw blurRad="38100" dist="38100" dir="2700000" algn="tl">
                <a:srgbClr val="000000"/>
              </a:outerShdw>
            </a:effectLst>
          </a:endParaRP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rPr>
            <a:t>Побарајте од Бога да ви помогне да ги примените идеите што сте ги научиле.</a:t>
          </a:r>
          <a:endParaRPr lang="es-ES" sz="1800" b="1" kern="1200" dirty="0">
            <a:effectLst/>
          </a:endParaRP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Споделете</a:t>
          </a:r>
          <a:endParaRPr lang="es-ES" sz="2000" b="1" kern="1200" dirty="0">
            <a:effectLst>
              <a:outerShdw blurRad="38100" dist="38100" dir="2700000" algn="tl">
                <a:srgbClr val="000000"/>
              </a:outerShdw>
            </a:effectLst>
          </a:endParaRP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rPr>
            <a:t>Размислете со кого би можеле да го споделите она што сте го научиле.</a:t>
          </a:r>
          <a:endParaRPr lang="es-ES" sz="1800" b="1" kern="1200" dirty="0">
            <a:effectLst/>
          </a:endParaRP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u-RU" sz="2400" b="1" kern="1200" dirty="0">
              <a:effectLst>
                <a:outerShdw blurRad="38100" dist="38100" dir="2700000" algn="tl">
                  <a:srgbClr val="000000"/>
                </a:outerShdw>
              </a:effectLst>
            </a:rPr>
            <a:t>Други техники за проучување на Библијата</a:t>
          </a:r>
          <a:endParaRPr lang="es-ES" sz="2400" b="1" kern="120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Споредување стих со стих (Исаија 28:10)</a:t>
          </a:r>
          <a:endParaRPr lang="es-ES" sz="2000" b="1" kern="1200" dirty="0">
            <a:solidFill>
              <a:schemeClr val="tx1"/>
            </a:solidFill>
            <a:effectLst/>
          </a:endParaRP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Проучување цели поглавја или книги</a:t>
          </a:r>
          <a:endParaRPr lang="es-ES"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Проучување тема или збор користејќи конкорданција</a:t>
          </a:r>
          <a:endParaRPr lang="es-ES" sz="2000" b="1" kern="1200" dirty="0">
            <a:solidFill>
              <a:schemeClr val="tx1"/>
            </a:solidFill>
            <a:effectLst/>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Консултирајте коментари или библиски речници</a:t>
          </a:r>
          <a:endParaRPr lang="es-ES" sz="2000" b="1" kern="120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Читајте заедно со пасуси од серијата „Големата борба“ на Елен Г. Вајт</a:t>
          </a:r>
          <a:endParaRPr lang="es-ES" sz="2000" b="1" kern="120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24/04/2026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24/04/2026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24/04/2026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308324"/>
          </a:xfrm>
          <a:prstGeom prst="rect">
            <a:avLst/>
          </a:prstGeom>
          <a:noFill/>
        </p:spPr>
        <p:txBody>
          <a:bodyPr wrap="square" rtlCol="0">
            <a:spAutoFit/>
          </a:bodyPr>
          <a:lstStyle/>
          <a:p>
            <a:pPr algn="ctr"/>
            <a:r>
              <a:rPr lang="ru-RU"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КАКО ДА ЈА ПРОУЧУВАТЕ БИБЛИЈАТА</a:t>
            </a:r>
            <a:endPar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ru-RU" sz="1600" b="1" dirty="0">
                <a:solidFill>
                  <a:schemeClr val="accent5">
                    <a:lumMod val="40000"/>
                    <a:lumOff val="60000"/>
                  </a:schemeClr>
                </a:solidFill>
                <a:effectLst>
                  <a:outerShdw blurRad="38100" dist="38100" dir="2700000" algn="tl">
                    <a:srgbClr val="000000"/>
                  </a:outerShdw>
                </a:effectLst>
              </a:rPr>
              <a:t>Лекција 5 за 2 мај 2026 година</a:t>
            </a:r>
            <a:endParaRPr lang="es-ES" sz="1600" b="1" dirty="0">
              <a:solidFill>
                <a:schemeClr val="accent5">
                  <a:lumMod val="40000"/>
                  <a:lumOff val="60000"/>
                </a:schemeClr>
              </a:solidFill>
              <a:effectLst>
                <a:outerShdw blurRad="38100" dist="38100" dir="2700000" algn="tl">
                  <a:srgbClr val="000000"/>
                </a:outerShdw>
              </a:effectLst>
            </a:endParaRP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mk-M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ПРИДОБИВКАТА ОД СПОДЕЛУВАЊЕТО</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847724" y="712291"/>
            <a:ext cx="10496549" cy="646331"/>
          </a:xfrm>
          <a:prstGeom prst="rect">
            <a:avLst/>
          </a:prstGeom>
          <a:noFill/>
        </p:spPr>
        <p:txBody>
          <a:bodyPr wrap="square">
            <a:spAutoFit/>
          </a:bodyPr>
          <a:lstStyle/>
          <a:p>
            <a:pPr algn="ct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„Господ ме упати да ги утешам изморените со зборови на охрабрување. Секое утро ме прави внимателен да слушам внимателно“ (Исаија 50:4).</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323439"/>
          </a:xfrm>
          <a:prstGeom prst="rect">
            <a:avLst/>
          </a:prstGeom>
          <a:noFill/>
        </p:spPr>
        <p:txBody>
          <a:bodyPr wrap="square" rtlCol="0">
            <a:spAutoFit/>
          </a:bodyPr>
          <a:lstStyle/>
          <a:p>
            <a:pPr>
              <a:spcBef>
                <a:spcPts val="600"/>
              </a:spcBef>
            </a:pPr>
            <a:r>
              <a:rPr lang="ru-RU" sz="2000" b="1" dirty="0"/>
              <a:t>Од вас се бара да подготвите проповед за службата во сабота. Посветувате посебно време за молитвено проучување на тема за која Светиот Дух ве инспирирал да размислите. Во сабота, проповедате со моќ. Кој може да има најголема корист од оваа проповед?</a:t>
            </a:r>
            <a:endParaRPr lang="es-ES" sz="2000" b="1" dirty="0"/>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1015663"/>
          </a:xfrm>
          <a:prstGeom prst="rect">
            <a:avLst/>
          </a:prstGeom>
          <a:noFill/>
        </p:spPr>
        <p:txBody>
          <a:bodyPr wrap="square">
            <a:spAutoFit/>
          </a:bodyPr>
          <a:lstStyle/>
          <a:p>
            <a:pPr>
              <a:spcBef>
                <a:spcPts val="600"/>
              </a:spcBef>
            </a:pPr>
            <a:r>
              <a:rPr lang="ru-RU" sz="2000" b="1" dirty="0"/>
              <a:t>Проучувањето на Библијата што го споделуваме со другите - без разлика дали во проповед или лично - има двојна корист.</a:t>
            </a:r>
            <a:endParaRPr lang="es-ES" sz="2000" b="1" dirty="0"/>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421699"/>
            <a:ext cx="6097604" cy="1323439"/>
          </a:xfrm>
          <a:prstGeom prst="rect">
            <a:avLst/>
          </a:prstGeom>
          <a:noFill/>
        </p:spPr>
        <p:txBody>
          <a:bodyPr wrap="square">
            <a:spAutoFit/>
          </a:bodyPr>
          <a:lstStyle/>
          <a:p>
            <a:pPr>
              <a:spcBef>
                <a:spcPts val="600"/>
              </a:spcBef>
            </a:pPr>
            <a:r>
              <a:rPr lang="ru-RU" sz="2000" b="1" dirty="0"/>
              <a:t>Во двата случаи, нашиот однос со Бога се зајакнува и продлабочува. Таква е моќта на Божјата Реч, која „нема да се врати кај мене празна“ (Исаија 55:11).</a:t>
            </a:r>
            <a:endParaRPr lang="es-ES" sz="2000" b="1" dirty="0"/>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15304"/>
            <a:ext cx="6097604" cy="1323439"/>
          </a:xfrm>
          <a:prstGeom prst="rect">
            <a:avLst/>
          </a:prstGeom>
          <a:noFill/>
        </p:spPr>
        <p:txBody>
          <a:bodyPr wrap="square">
            <a:spAutoFit/>
          </a:bodyPr>
          <a:lstStyle/>
          <a:p>
            <a:pPr>
              <a:spcBef>
                <a:spcPts val="600"/>
              </a:spcBef>
            </a:pPr>
            <a:r>
              <a:rPr lang="ru-RU" sz="2000" b="1" dirty="0"/>
              <a:t>Прво, имаме корист од она што сме го научиле. Второ, луѓето со кои го споделуваме ова знаење имаат корист и се охрабруваат да навлезат подлабоко во него.</a:t>
            </a:r>
            <a:endParaRPr lang="es-ES" sz="2000" b="1" dirty="0"/>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mk-MK"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ПРИДОБИВКАТА ОД ЈАДЕЊЕТО</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73479" y="673884"/>
            <a:ext cx="11957824" cy="369332"/>
          </a:xfrm>
          <a:prstGeom prst="rect">
            <a:avLst/>
          </a:prstGeom>
          <a:noFill/>
        </p:spPr>
        <p:txBody>
          <a:bodyPr wrap="square">
            <a:spAutoFit/>
          </a:bodyPr>
          <a:lstStyle/>
          <a:p>
            <a:pPr algn="ctr"/>
            <a:r>
              <a:rPr lang="ru-RU" b="1" dirty="0">
                <a:solidFill>
                  <a:schemeClr val="accent5">
                    <a:lumMod val="50000"/>
                  </a:schemeClr>
                </a:solidFill>
                <a:latin typeface="Comic Sans MS" panose="030F0702030302020204" pitchFamily="66" charset="0"/>
              </a:rPr>
              <a:t>„Колку се слатки Твоите зборови за мојот вкус, послатки од мед за устата моја!“ (Псалм 119:103)</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369332"/>
          </a:xfrm>
          <a:prstGeom prst="rect">
            <a:avLst/>
          </a:prstGeom>
          <a:noFill/>
        </p:spPr>
        <p:txBody>
          <a:bodyPr wrap="square" rtlCol="0">
            <a:spAutoFit/>
          </a:bodyPr>
          <a:lstStyle/>
          <a:p>
            <a:pPr>
              <a:spcBef>
                <a:spcPts val="600"/>
              </a:spcBef>
            </a:pPr>
            <a:r>
              <a:rPr lang="ru-RU" b="1" dirty="0"/>
              <a:t>Мора да го јадеме Божјиот збор (Еремија 15:16)!</a:t>
            </a:r>
            <a:endParaRPr lang="es-ES" b="1" dirty="0"/>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473779" y="4566088"/>
            <a:ext cx="5427295" cy="2031325"/>
          </a:xfrm>
          <a:prstGeom prst="rect">
            <a:avLst/>
          </a:prstGeom>
          <a:noFill/>
        </p:spPr>
        <p:txBody>
          <a:bodyPr wrap="square">
            <a:spAutoFit/>
          </a:bodyPr>
          <a:lstStyle/>
          <a:p>
            <a:pPr>
              <a:spcBef>
                <a:spcPts val="600"/>
              </a:spcBef>
            </a:pPr>
            <a:r>
              <a:rPr lang="ru-RU" b="1" dirty="0"/>
              <a:t>„Каков и да е интелектуалниот капацитет на една личност, нека не верува ни за момент дека не треба темелно и постојано да ги испитува Писмата за да добие поголема светлина.“ Како народ, ние сме индивидуално повикани да бидеме проучувачи на пророштвата“ (Елен Г. Вајт, Другата сила, стр. 34).</a:t>
            </a:r>
            <a:endParaRPr lang="es-ES" b="1" dirty="0"/>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200329"/>
          </a:xfrm>
          <a:prstGeom prst="rect">
            <a:avLst/>
          </a:prstGeom>
          <a:noFill/>
        </p:spPr>
        <p:txBody>
          <a:bodyPr wrap="square">
            <a:spAutoFit/>
          </a:bodyPr>
          <a:lstStyle/>
          <a:p>
            <a:pPr>
              <a:spcBef>
                <a:spcPts val="600"/>
              </a:spcBef>
            </a:pPr>
            <a:r>
              <a:rPr lang="ru-RU" b="1" dirty="0"/>
              <a:t>Едноставно треба да се приближиме и да слушаме што ни кажува Бог преку Библијата (Исаија 55:3). Колку повеќе време посветуваме на навлегување во нејзините страници, толку повеќе храна ќе добиеме и толку повеќе благослови ќе добиеме.</a:t>
            </a:r>
            <a:endParaRPr lang="es-ES" b="1" dirty="0"/>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369332"/>
          </a:xfrm>
          <a:prstGeom prst="rect">
            <a:avLst/>
          </a:prstGeom>
          <a:noFill/>
        </p:spPr>
        <p:txBody>
          <a:bodyPr wrap="square">
            <a:spAutoFit/>
          </a:bodyPr>
          <a:lstStyle/>
          <a:p>
            <a:pPr lvl="0">
              <a:spcBef>
                <a:spcPts val="600"/>
              </a:spcBef>
              <a:defRPr/>
            </a:pPr>
            <a:r>
              <a:rPr lang="ru-RU" b="1" dirty="0">
                <a:solidFill>
                  <a:prstClr val="black"/>
                </a:solidFill>
              </a:rPr>
              <a:t>И, уште повеќе, оваа храна е бесплатна (Исаија 55:1)!</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200329"/>
          </a:xfrm>
          <a:prstGeom prst="rect">
            <a:avLst/>
          </a:prstGeom>
          <a:noFill/>
        </p:spPr>
        <p:txBody>
          <a:bodyPr wrap="square">
            <a:spAutoFit/>
          </a:bodyPr>
          <a:lstStyle/>
          <a:p>
            <a:pPr lvl="0">
              <a:spcBef>
                <a:spcPts val="600"/>
              </a:spcBef>
              <a:defRPr/>
            </a:pPr>
            <a:r>
              <a:rPr lang="ru-RU" b="1" dirty="0">
                <a:solidFill>
                  <a:prstClr val="black"/>
                </a:solidFill>
              </a:rPr>
              <a:t>Иако е посладок од мед, не треба да го јадеме буквално (Псалм 119:103). Читањето на Библијата е храна за душата, вистинско освежување што го лекува нашиот дух и го трансформира нашиот карактер.</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901570"/>
            <a:ext cx="10491019" cy="4601260"/>
          </a:xfrm>
          <a:prstGeom prst="rect">
            <a:avLst/>
          </a:prstGeom>
          <a:noFill/>
        </p:spPr>
        <p:txBody>
          <a:bodyPr wrap="square">
            <a:spAutoFit/>
          </a:bodyPr>
          <a:lstStyle/>
          <a:p>
            <a:pPr>
              <a:spcBef>
                <a:spcPts val="600"/>
              </a:spcBef>
            </a:pPr>
            <a:r>
              <a:rPr lang="ru-RU" sz="2400" b="1" dirty="0">
                <a:latin typeface="Constantia" panose="02030602050306030303" pitchFamily="18" charset="0"/>
              </a:rPr>
              <a:t>„Само читањето на Словото нема да ги даде резултатите што ги замислило небото; тоа мора да се проучува и негува во срцето. Познавањето на Бога не се стекнува без ментален напор. Мораме вредно да ја проучуваме Библијата, барајќи од Бога помош од Неговиот Свети Дух, за да можеме да ја разбереме. Треба да земеме еден стих и да ги концентрираме нашите умови на задачата да откриеме каква мисла Бог ни ја поставил во тој стих. […]</a:t>
            </a:r>
            <a:endParaRPr lang="de-DE" sz="2400" b="1" dirty="0">
              <a:latin typeface="Constantia" panose="02030602050306030303" pitchFamily="18" charset="0"/>
            </a:endParaRPr>
          </a:p>
          <a:p>
            <a:pPr>
              <a:spcBef>
                <a:spcPts val="600"/>
              </a:spcBef>
            </a:pPr>
            <a:r>
              <a:rPr lang="ru-RU" sz="2400" b="1" dirty="0">
                <a:latin typeface="Constantia" panose="02030602050306030303" pitchFamily="18" charset="0"/>
              </a:rPr>
              <a:t>Божјата реч е лебот на животот. Оние што ја јадат и ја варат, правејќи ја дел од секое дејство и секој атрибут на карактерот, ќе растат енергични во силата Божја. Таа ѝ дава бесмртна енергија на душата, го усовршува искуството и создава радост што ќе остане засекогаш.“</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B44EB59-82F9-15E0-BFCD-3F93D0B28D6C}"/>
              </a:ext>
            </a:extLst>
          </p:cNvPr>
          <p:cNvSpPr txBox="1"/>
          <p:nvPr/>
        </p:nvSpPr>
        <p:spPr>
          <a:xfrm>
            <a:off x="7311598" y="5617876"/>
            <a:ext cx="3425297" cy="338554"/>
          </a:xfrm>
          <a:prstGeom prst="rect">
            <a:avLst/>
          </a:prstGeom>
          <a:noFill/>
        </p:spPr>
        <p:txBody>
          <a:bodyPr wrap="none" rtlCol="0">
            <a:spAutoFit/>
          </a:bodyPr>
          <a:lstStyle/>
          <a:p>
            <a:pPr algn="r"/>
            <a:r>
              <a:rPr lang="ru-RU" sz="1600" b="1" dirty="0"/>
              <a:t>Е. Г. В. (Возвиши го Исус, 7 април)</a:t>
            </a:r>
            <a:endParaRPr lang="es-ES" sz="1600" b="1" dirty="0"/>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938992"/>
          </a:xfrm>
          <a:prstGeom prst="rect">
            <a:avLst/>
          </a:prstGeom>
          <a:noFill/>
        </p:spPr>
        <p:txBody>
          <a:bodyPr wrap="square">
            <a:spAutoFit/>
            <a:scene3d>
              <a:camera prst="orthographicFront"/>
              <a:lightRig rig="contrasting" dir="t"/>
            </a:scene3d>
            <a:sp3d extrusionH="57150">
              <a:bevelT w="38100" h="38100"/>
            </a:sp3d>
          </a:bodyPr>
          <a:lstStyle/>
          <a:p>
            <a:pPr lvl="0" algn="ctr">
              <a:defRPr/>
            </a:pPr>
            <a:r>
              <a:rPr lang="ru-RU" sz="2400" b="1" dirty="0">
                <a:solidFill>
                  <a:srgbClr val="E4CE84"/>
                </a:solidFill>
                <a:latin typeface="Comic Sans MS" panose="030F0702030302020204" pitchFamily="66" charset="0"/>
              </a:rPr>
              <a:t>„Така ќе биде Мојот збор што излегува од устата Моја: нема да се врати кај Мене празен, туку ќе го исполни она што го наумив и ќе успее во она за што го заповедав.“ </a:t>
            </a:r>
            <a:r>
              <a:rPr lang="ru-RU" b="1" dirty="0">
                <a:solidFill>
                  <a:srgbClr val="E4CE84"/>
                </a:solidFill>
                <a:latin typeface="Comic Sans MS" panose="030F0702030302020204" pitchFamily="66" charset="0"/>
              </a:rPr>
              <a:t>(Исаија 55:11)</a:t>
            </a:r>
            <a:endPar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1765332750"/>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923330"/>
          </a:xfrm>
          <a:prstGeom prst="rect">
            <a:avLst/>
          </a:prstGeom>
          <a:noFill/>
        </p:spPr>
        <p:txBody>
          <a:bodyPr wrap="square" rtlCol="0">
            <a:spAutoFit/>
          </a:bodyPr>
          <a:lstStyle/>
          <a:p>
            <a:pPr>
              <a:spcBef>
                <a:spcPts val="600"/>
              </a:spcBef>
            </a:pPr>
            <a:r>
              <a:rPr lang="ru-RU" b="1" dirty="0"/>
              <a:t>„Светите Божји луѓе зборуваа поттикнати од Светиот Дух“ (2. Петрово 1:21) и ја запишаа својата порака на страниците на Библијата.</a:t>
            </a:r>
            <a:endParaRPr lang="es-ES" b="1" dirty="0"/>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94584"/>
            <a:ext cx="6331902" cy="923330"/>
          </a:xfrm>
          <a:prstGeom prst="rect">
            <a:avLst/>
          </a:prstGeom>
          <a:noFill/>
        </p:spPr>
        <p:txBody>
          <a:bodyPr wrap="square">
            <a:spAutoFit/>
          </a:bodyPr>
          <a:lstStyle/>
          <a:p>
            <a:pPr lvl="0">
              <a:spcBef>
                <a:spcPts val="600"/>
              </a:spcBef>
              <a:defRPr/>
            </a:pPr>
            <a:r>
              <a:rPr lang="ru-RU" b="1" dirty="0">
                <a:solidFill>
                  <a:prstClr val="black"/>
                </a:solidFill>
              </a:rPr>
              <a:t>Како можеме да ги извлечеме овие скапоцени камења што Бог ги подготвил за нас во Библијата и какви придобивки добиваме од нејзиното проучување?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48144"/>
            <a:ext cx="6331902" cy="923330"/>
          </a:xfrm>
          <a:prstGeom prst="rect">
            <a:avLst/>
          </a:prstGeom>
          <a:noFill/>
        </p:spPr>
        <p:txBody>
          <a:bodyPr wrap="square">
            <a:spAutoFit/>
          </a:bodyPr>
          <a:lstStyle/>
          <a:p>
            <a:pPr lvl="0">
              <a:spcBef>
                <a:spcPts val="600"/>
              </a:spcBef>
              <a:defRPr/>
            </a:pPr>
            <a:r>
              <a:rPr lang="ru-RU" b="1" dirty="0">
                <a:solidFill>
                  <a:prstClr val="black"/>
                </a:solidFill>
              </a:rPr>
              <a:t>Во неа наоѓаме скапоцени камења што даваат живот, надеж, охрабрување, утеха… Некои се видливи на прв поглед, други бараат подетално испитување.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3031366" y="1170817"/>
            <a:ext cx="6763987" cy="451636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ru-RU" sz="6600" b="1" spc="600" dirty="0">
                <a:ln/>
                <a:solidFill>
                  <a:srgbClr val="A32FFF"/>
                </a:solidFill>
                <a:effectLst>
                  <a:reflection blurRad="6350" stA="55000" endA="300" endPos="45500" dir="5400000" sy="-100000" algn="bl" rotWithShape="0"/>
                </a:effectLst>
              </a:rPr>
              <a:t>КАКО ДА ЈА ПРОУЧУВАТЕ БИБЛИЈАТА</a:t>
            </a:r>
            <a:endParaRPr lang="es-ES" sz="6600" b="1" spc="600" dirty="0">
              <a:ln/>
              <a:solidFill>
                <a:srgbClr val="A32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mk-MK" sz="5400" b="1" spc="2000" dirty="0">
                <a:ln/>
                <a:solidFill>
                  <a:srgbClr val="FFE24F"/>
                </a:solidFill>
                <a:effectLst>
                  <a:outerShdw blurRad="38100" dist="38100" dir="2700000" algn="tl">
                    <a:srgbClr val="000000"/>
                  </a:outerShdw>
                  <a:reflection blurRad="6350" stA="55000" endA="300" endPos="45500" dir="5400000" sy="-100000" algn="bl" rotWithShape="0"/>
                </a:effectLst>
              </a:rPr>
              <a:t>ВРЕМЕ</a:t>
            </a:r>
            <a:endPar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„Ќе ме барате и ќе ме најдете кога ќе ме барате од сето свое срце“ (Еремија 29:13)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ru-RU" sz="2000" b="1" dirty="0"/>
              <a:t>Кога е најдобро време за проучување на Библијата?</a:t>
            </a:r>
            <a:endParaRPr lang="es-ES" sz="2000" b="1" dirty="0"/>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725574" y="1796838"/>
            <a:ext cx="3335352" cy="222356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47890"/>
            <a:ext cx="5268870" cy="707886"/>
          </a:xfrm>
          <a:prstGeom prst="rect">
            <a:avLst/>
          </a:prstGeom>
          <a:noFill/>
        </p:spPr>
        <p:txBody>
          <a:bodyPr wrap="square">
            <a:spAutoFit/>
          </a:bodyPr>
          <a:lstStyle/>
          <a:p>
            <a:pPr>
              <a:spcBef>
                <a:spcPts val="600"/>
              </a:spcBef>
            </a:pPr>
            <a:r>
              <a:rPr lang="ru-RU" sz="2000" b="1" dirty="0"/>
              <a:t>Мора да земеме предвид два фактори во нашиот одговор: време и квалитет.</a:t>
            </a:r>
            <a:endParaRPr lang="es-ES" sz="2000" b="1" dirty="0"/>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075955"/>
            <a:ext cx="8866366" cy="1323439"/>
          </a:xfrm>
          <a:prstGeom prst="rect">
            <a:avLst/>
          </a:prstGeom>
          <a:noFill/>
        </p:spPr>
        <p:txBody>
          <a:bodyPr wrap="square">
            <a:spAutoFit/>
          </a:bodyPr>
          <a:lstStyle/>
          <a:p>
            <a:pPr>
              <a:spcBef>
                <a:spcPts val="600"/>
              </a:spcBef>
            </a:pPr>
            <a:r>
              <a:rPr lang="ru-RU" sz="2000" b="1" dirty="0"/>
              <a:t>Сепак, времето што го посветуваме на проучување не може да се ограничи на површно читање. Нашата мотивација игра улога тука. Зошто ја читам Библијата? Дали едноставно барам знаење или имам интензивна желба да знам повеќе за Бога?</a:t>
            </a:r>
            <a:endParaRPr lang="es-ES" sz="2000" b="1" dirty="0"/>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654146"/>
            <a:ext cx="5268869" cy="1323439"/>
          </a:xfrm>
          <a:prstGeom prst="rect">
            <a:avLst/>
          </a:prstGeom>
          <a:noFill/>
        </p:spPr>
        <p:txBody>
          <a:bodyPr wrap="square">
            <a:spAutoFit/>
          </a:bodyPr>
          <a:lstStyle/>
          <a:p>
            <a:pPr lvl="0">
              <a:spcBef>
                <a:spcPts val="600"/>
              </a:spcBef>
              <a:defRPr/>
            </a:pPr>
            <a:r>
              <a:rPr lang="ru-RU" sz="2000" b="1" dirty="0">
                <a:solidFill>
                  <a:prstClr val="black"/>
                </a:solidFill>
              </a:rPr>
              <a:t>Јасно е дека ќе имаме поголема корист ако одвоиме еден час во нашиот распоред за проучување на Библијата отколку ако посветиме само пет минути.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1323439"/>
          </a:xfrm>
          <a:prstGeom prst="rect">
            <a:avLst/>
          </a:prstGeom>
          <a:noFill/>
        </p:spPr>
        <p:txBody>
          <a:bodyPr wrap="square">
            <a:spAutoFit/>
          </a:bodyPr>
          <a:lstStyle/>
          <a:p>
            <a:pPr lvl="0">
              <a:spcBef>
                <a:spcPts val="600"/>
              </a:spcBef>
              <a:defRPr/>
            </a:pPr>
            <a:r>
              <a:rPr lang="ru-RU" sz="2000" b="1" dirty="0">
                <a:solidFill>
                  <a:prstClr val="black"/>
                </a:solidFill>
              </a:rPr>
              <a:t>Ќе го извлечеме максимумот од нашето проучување на Библијата кога ќе стане време да бидеме со Бога (Еремија 29:13) и да уживаме во Него (Псалм 37:4); кога ќе ги пребаруваме нејзините страници за Божјата посебна порака за нас.</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mk-MK" dirty="0">
                <a:solidFill>
                  <a:schemeClr val="accent5"/>
                </a:solidFill>
              </a:rPr>
              <a:t>МЕСТОТО</a:t>
            </a:r>
            <a:endParaRPr lang="es-ES" dirty="0">
              <a:solidFill>
                <a:schemeClr val="accent5"/>
              </a:solidFill>
            </a:endParaRP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ru-RU" b="1" dirty="0">
                <a:solidFill>
                  <a:srgbClr val="002060"/>
                </a:solidFill>
                <a:effectLst>
                  <a:glow rad="127000">
                    <a:srgbClr val="4CEE7B"/>
                  </a:glow>
                </a:effectLst>
                <a:latin typeface="Comic Sans MS" panose="030F0702030302020204" pitchFamily="66" charset="0"/>
              </a:rPr>
              <a:t>„Многу рано наутро, додека сè уште беше темно, Исус стана, ја напушти куќата и отиде на едно осамено место, каде што се молеше“ (Марко 1:35).</a:t>
            </a:r>
            <a:endParaRPr lang="es-ES" sz="1400" b="1" dirty="0">
              <a:solidFill>
                <a:srgbClr val="002060"/>
              </a:solidFill>
              <a:effectLst>
                <a:glow rad="127000">
                  <a:srgbClr val="4CEE7B"/>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ru-RU" sz="2000" b="1" dirty="0"/>
              <a:t>Кога Исус сакаше посебно време за заедништво со Бога, тој стануваше рано и бараше тивко место (Марко 1:35). Ова важи и за молитвата и за проучувањето на Библијата.</a:t>
            </a:r>
            <a:endParaRPr lang="es-ES" sz="2000" b="1" dirty="0"/>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ru-RU" sz="2000" b="1" dirty="0"/>
              <a:t>Тешко е да се концентрираме на проучување на бучно или зафатено место. Полесно е да го правиме тоа на удобно, осамено и тивко место.</a:t>
            </a:r>
            <a:endParaRPr lang="es-ES" sz="2000" b="1" dirty="0"/>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938992"/>
          </a:xfrm>
          <a:prstGeom prst="rect">
            <a:avLst/>
          </a:prstGeom>
          <a:noFill/>
        </p:spPr>
        <p:txBody>
          <a:bodyPr wrap="square">
            <a:spAutoFit/>
          </a:bodyPr>
          <a:lstStyle/>
          <a:p>
            <a:pPr lvl="0">
              <a:spcBef>
                <a:spcPts val="600"/>
              </a:spcBef>
              <a:defRPr/>
            </a:pPr>
            <a:r>
              <a:rPr lang="ru-RU" sz="2000" b="1" dirty="0">
                <a:solidFill>
                  <a:prstClr val="black"/>
                </a:solidFill>
              </a:rPr>
              <a:t>Откако ќе го најдеме вистинското време и место, да го направиме тоа редовна активност. Можеби некоја посебна околност ќе нè натера да го пропуштиме тоа време, но да не дозволиме да помине премногу време без нашето секојдневно проучување на Библијата.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450004"/>
            <a:ext cx="5923418" cy="1323439"/>
          </a:xfrm>
          <a:prstGeom prst="rect">
            <a:avLst/>
          </a:prstGeom>
          <a:noFill/>
        </p:spPr>
        <p:txBody>
          <a:bodyPr wrap="square">
            <a:spAutoFit/>
          </a:bodyPr>
          <a:lstStyle/>
          <a:p>
            <a:pPr lvl="0">
              <a:spcBef>
                <a:spcPts val="600"/>
              </a:spcBef>
              <a:defRPr/>
            </a:pPr>
            <a:r>
              <a:rPr lang="ru-RU" sz="2000" b="1" dirty="0">
                <a:solidFill>
                  <a:prstClr val="black"/>
                </a:solidFill>
              </a:rPr>
              <a:t>Раните утрински или доцните вечерни часови, кога е потивко, можат да бидат времиња кога најлесно можеме да ги фокусираме нашите мисли на Бога.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mk-MK" dirty="0">
                <a:solidFill>
                  <a:schemeClr val="bg2">
                    <a:lumMod val="40000"/>
                    <a:lumOff val="60000"/>
                  </a:schemeClr>
                </a:solidFill>
              </a:rPr>
              <a:t>ТЕХНИКАТА (1)</a:t>
            </a:r>
            <a:endParaRPr lang="es-ES" spc="0" dirty="0">
              <a:solidFill>
                <a:schemeClr val="bg2">
                  <a:lumMod val="40000"/>
                  <a:lumOff val="60000"/>
                </a:schemeClr>
              </a:solidFill>
            </a:endParaRPr>
          </a:p>
        </p:txBody>
      </p:sp>
      <p:sp>
        <p:nvSpPr>
          <p:cNvPr id="5" name="CuadroTexto 4">
            <a:extLst>
              <a:ext uri="{FF2B5EF4-FFF2-40B4-BE49-F238E27FC236}">
                <a16:creationId xmlns:a16="http://schemas.microsoft.com/office/drawing/2014/main" id="{8543F40B-5A8E-7716-2968-82E89F65278A}"/>
              </a:ext>
            </a:extLst>
          </p:cNvPr>
          <p:cNvSpPr txBox="1"/>
          <p:nvPr/>
        </p:nvSpPr>
        <p:spPr>
          <a:xfrm>
            <a:off x="1592036" y="882847"/>
            <a:ext cx="10472145" cy="307777"/>
          </a:xfrm>
          <a:prstGeom prst="rect">
            <a:avLst/>
          </a:prstGeom>
          <a:noFill/>
        </p:spPr>
        <p:txBody>
          <a:bodyPr wrap="square">
            <a:spAutoFit/>
          </a:bodyPr>
          <a:lstStyle/>
          <a:p>
            <a:pPr algn="ctr"/>
            <a:r>
              <a:rPr lang="ru-RU"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„Така е и Мојата реч што излегува од устата Моја: нема да се врати кај Мене празна…“ (Исаија 55:11)</a:t>
            </a:r>
            <a:endPar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2612170122"/>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3830459836"/>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mk-MK" dirty="0">
                <a:solidFill>
                  <a:schemeClr val="bg2">
                    <a:lumMod val="40000"/>
                    <a:lumOff val="60000"/>
                  </a:schemeClr>
                </a:solidFill>
              </a:rPr>
              <a:t>ТЕХНИКАТА (2)</a:t>
            </a:r>
            <a:endParaRPr lang="es-ES" spc="0" dirty="0">
              <a:solidFill>
                <a:schemeClr val="bg2">
                  <a:lumMod val="40000"/>
                  <a:lumOff val="60000"/>
                </a:schemeClr>
              </a:solidFill>
            </a:endParaRPr>
          </a:p>
        </p:txBody>
      </p:sp>
      <p:sp>
        <p:nvSpPr>
          <p:cNvPr id="7" name="CuadroTexto 6">
            <a:extLst>
              <a:ext uri="{FF2B5EF4-FFF2-40B4-BE49-F238E27FC236}">
                <a16:creationId xmlns:a16="http://schemas.microsoft.com/office/drawing/2014/main" id="{FF5D2F94-A072-14E2-62D5-FDC171E73C25}"/>
              </a:ext>
            </a:extLst>
          </p:cNvPr>
          <p:cNvSpPr txBox="1"/>
          <p:nvPr/>
        </p:nvSpPr>
        <p:spPr>
          <a:xfrm>
            <a:off x="1632857" y="849717"/>
            <a:ext cx="10559142" cy="307777"/>
          </a:xfrm>
          <a:prstGeom prst="rect">
            <a:avLst/>
          </a:prstGeom>
          <a:noFill/>
        </p:spPr>
        <p:txBody>
          <a:bodyPr wrap="square">
            <a:spAutoFit/>
          </a:bodyPr>
          <a:lstStyle/>
          <a:p>
            <a:pPr algn="ctr"/>
            <a:r>
              <a:rPr lang="ru-RU"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„Така е и Мојата реч што излегува од устата Моја: Нема да се врати кај Мене празна…“ (Исаија 55:11)</a:t>
            </a:r>
            <a:endPar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2905081" y="923855"/>
            <a:ext cx="7300276" cy="5157246"/>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ru-RU" sz="5400" b="1" spc="600" dirty="0">
                <a:ln/>
                <a:solidFill>
                  <a:srgbClr val="FF0000"/>
                </a:solidFill>
                <a:effectLst>
                  <a:reflection blurRad="6350" stA="55000" endA="300" endPos="30000" dir="5400000" sy="-100000" algn="bl" rotWithShape="0"/>
                </a:effectLst>
              </a:rPr>
              <a:t>ПРИДОБИВКИ </a:t>
            </a:r>
            <a:endParaRPr lang="de-DE" sz="5400" b="1" spc="600" dirty="0">
              <a:ln/>
              <a:solidFill>
                <a:srgbClr val="FF0000"/>
              </a:solidFill>
              <a:effectLst>
                <a:reflection blurRad="6350" stA="55000" endA="300" endPos="30000" dir="5400000" sy="-100000" algn="bl" rotWithShape="0"/>
              </a:effectLst>
            </a:endParaRPr>
          </a:p>
          <a:p>
            <a:pPr algn="ctr">
              <a:lnSpc>
                <a:spcPts val="8000"/>
              </a:lnSpc>
            </a:pPr>
            <a:r>
              <a:rPr lang="ru-RU" sz="5400" b="1" spc="600" dirty="0">
                <a:ln/>
                <a:solidFill>
                  <a:srgbClr val="FF0000"/>
                </a:solidFill>
                <a:effectLst>
                  <a:reflection blurRad="6350" stA="55000" endA="300" endPos="30000" dir="5400000" sy="-100000" algn="bl" rotWithShape="0"/>
                </a:effectLst>
              </a:rPr>
              <a:t>ОД ПРОУЧУВАЊЕТО НА </a:t>
            </a:r>
            <a:endParaRPr lang="de-DE" sz="5400" b="1" spc="600" dirty="0">
              <a:ln/>
              <a:solidFill>
                <a:srgbClr val="FF0000"/>
              </a:solidFill>
              <a:effectLst>
                <a:reflection blurRad="6350" stA="55000" endA="300" endPos="30000" dir="5400000" sy="-100000" algn="bl" rotWithShape="0"/>
              </a:effectLst>
            </a:endParaRPr>
          </a:p>
          <a:p>
            <a:pPr algn="ctr">
              <a:lnSpc>
                <a:spcPts val="8000"/>
              </a:lnSpc>
            </a:pPr>
            <a:r>
              <a:rPr lang="ru-RU" sz="5400" b="1" spc="600" dirty="0">
                <a:ln/>
                <a:solidFill>
                  <a:srgbClr val="FF0000"/>
                </a:solidFill>
                <a:effectLst>
                  <a:reflection blurRad="6350" stA="55000" endA="300" endPos="30000" dir="5400000" sy="-100000" algn="bl" rotWithShape="0"/>
                </a:effectLst>
              </a:rPr>
              <a:t>БИБЛИЈАТА</a:t>
            </a:r>
            <a:endParaRPr lang="es-ES" sz="5400" b="1" spc="600" dirty="0">
              <a:ln/>
              <a:solidFill>
                <a:srgbClr val="FF0000"/>
              </a:solidFill>
              <a:effectLst>
                <a:reflection blurRad="6350" stA="55000" endA="300" endPos="30000" dir="5400000" sy="-100000" algn="bl" rotWithShape="0"/>
              </a:effectLst>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1183</Words>
  <Application>Microsoft Office PowerPoint</Application>
  <PresentationFormat>Panorámica</PresentationFormat>
  <Paragraphs>69</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66</cp:revision>
  <dcterms:created xsi:type="dcterms:W3CDTF">2026-03-21T15:43:08Z</dcterms:created>
  <dcterms:modified xsi:type="dcterms:W3CDTF">2026-04-24T19:32:42Z</dcterms:modified>
</cp:coreProperties>
</file>