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ru-RU" sz="1800" b="1" dirty="0">
              <a:effectLst>
                <a:outerShdw blurRad="38100" dist="38100" dir="2700000" algn="tl">
                  <a:srgbClr val="000000"/>
                </a:outerShdw>
              </a:effectLst>
            </a:rPr>
            <a:t>Тој беше доследен, молејќи се три пати на ден.</a:t>
          </a:r>
          <a:endParaRPr lang="es-ES" sz="1800" b="1" dirty="0">
            <a:effectLst>
              <a:outerShdw blurRad="38100" dist="38100" dir="2700000" algn="tl">
                <a:srgbClr val="000000"/>
              </a:outerShdw>
            </a:effectLst>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ru-RU" sz="1800" b="1" dirty="0">
              <a:effectLst>
                <a:outerShdw blurRad="38100" dist="38100" dir="2700000" algn="tl">
                  <a:srgbClr val="000000"/>
                </a:outerShdw>
              </a:effectLst>
            </a:rPr>
            <a:t>Беше предвидлив, отворајќи го прозорецот кон Ерусалим.</a:t>
          </a:r>
          <a:endParaRPr lang="es-ES" sz="1800" b="1"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ru-RU" sz="1800" b="1" dirty="0">
              <a:effectLst>
                <a:outerShdw blurRad="38100" dist="38100" dir="2700000" algn="tl">
                  <a:srgbClr val="000000"/>
                </a:outerShdw>
              </a:effectLst>
            </a:rPr>
            <a:t>Имаше специфични навики, молејќи се на колена.</a:t>
          </a:r>
          <a:endParaRPr lang="es-ES" sz="1800" b="1"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ru-RU" sz="1800" b="1" dirty="0">
              <a:effectLst>
                <a:outerShdw blurRad="38100" dist="38100" dir="2700000" algn="tl">
                  <a:srgbClr val="000000"/>
                </a:outerShdw>
              </a:effectLst>
            </a:rPr>
            <a:t>Се фокусираше на благодарност и молба.</a:t>
          </a:r>
          <a:endParaRPr lang="es-ES" sz="1800" b="1"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ru-RU" sz="1800" b="1" dirty="0">
              <a:solidFill>
                <a:schemeClr val="accent6">
                  <a:lumMod val="75000"/>
                </a:schemeClr>
              </a:solidFill>
            </a:rPr>
            <a:t>Јосафат се молеше стоејќи пред народот (2 Летописи 20:5)</a:t>
          </a:r>
          <a:endParaRPr lang="es-ES" sz="1800" b="1" dirty="0">
            <a:solidFill>
              <a:schemeClr val="accent6">
                <a:lumMod val="75000"/>
              </a:schemeClr>
            </a:solidFill>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ru-RU" sz="1800" b="1" dirty="0">
              <a:solidFill>
                <a:schemeClr val="accent5">
                  <a:lumMod val="75000"/>
                </a:schemeClr>
              </a:solidFill>
            </a:rPr>
            <a:t>Давид седна пред Бога да му се заблагодари (2 Самоил 7:18)</a:t>
          </a:r>
          <a:endParaRPr lang="es-ES" sz="1800" b="1" dirty="0">
            <a:solidFill>
              <a:schemeClr val="accent5">
                <a:lumMod val="75000"/>
              </a:schemeClr>
            </a:solidFill>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ru-RU" sz="1800" b="1" dirty="0">
              <a:solidFill>
                <a:schemeClr val="accent2">
                  <a:lumMod val="75000"/>
                </a:schemeClr>
              </a:solidFill>
            </a:rPr>
            <a:t>Соломон се молеше клекнат со кренати раце (1 Цареви 8:54)</a:t>
          </a:r>
          <a:endParaRPr lang="es-ES" sz="1800" b="1" dirty="0">
            <a:solidFill>
              <a:schemeClr val="accent2">
                <a:lumMod val="75000"/>
              </a:schemeClr>
            </a:solidFill>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ru-RU" sz="1800" b="1" dirty="0">
              <a:ln>
                <a:solidFill>
                  <a:schemeClr val="accent4">
                    <a:lumMod val="50000"/>
                  </a:schemeClr>
                </a:solidFill>
              </a:ln>
            </a:rPr>
            <a:t>Народот се поклони до земја за да се помоли (Неемија 8:6)</a:t>
          </a:r>
          <a:endParaRPr lang="es-ES" sz="1800" b="1" dirty="0">
            <a:ln>
              <a:solidFill>
                <a:schemeClr val="accent4">
                  <a:lumMod val="50000"/>
                </a:schemeClr>
              </a:solidFill>
            </a:ln>
          </a:endParaRP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ru-RU" sz="1800" b="1" dirty="0">
              <a:solidFill>
                <a:schemeClr val="accent1">
                  <a:lumMod val="75000"/>
                </a:schemeClr>
              </a:solidFill>
            </a:rPr>
            <a:t>Давид се молеше ничкум на својот кревет (1 Цареви 1:47)</a:t>
          </a:r>
          <a:endParaRPr lang="es-ES" sz="1800" b="1" dirty="0">
            <a:solidFill>
              <a:schemeClr val="accent1">
                <a:lumMod val="75000"/>
              </a:schemeClr>
            </a:solidFill>
          </a:endParaRP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ru-RU" sz="1800" b="1" dirty="0">
              <a:solidFill>
                <a:schemeClr val="accent3">
                  <a:lumMod val="75000"/>
                </a:schemeClr>
              </a:solidFill>
            </a:rPr>
            <a:t>Неемија се молеше тивко стоејќи пред царот (Неемија 2:1-4)</a:t>
          </a:r>
          <a:endParaRPr lang="es-ES" sz="1800" b="1" dirty="0">
            <a:solidFill>
              <a:schemeClr val="accent3">
                <a:lumMod val="75000"/>
              </a:schemeClr>
            </a:solidFill>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mk-MK" sz="2000" b="1" dirty="0">
              <a:solidFill>
                <a:schemeClr val="accent3"/>
              </a:solidFill>
            </a:rPr>
            <a:t>ЗА НЕГОВОТО СЕМЕЈСТВО</a:t>
          </a:r>
          <a:endParaRPr lang="es-ES" sz="2000" b="1" dirty="0">
            <a:solidFill>
              <a:schemeClr val="accent3"/>
            </a:solidFill>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es-ES" sz="2000" b="1" dirty="0">
              <a:solidFill>
                <a:schemeClr val="accent1">
                  <a:lumMod val="75000"/>
                </a:schemeClr>
              </a:solidFill>
            </a:rPr>
            <a:t>⁕</a:t>
          </a:r>
          <a:r>
            <a:rPr lang="es-ES" sz="1800" b="1" dirty="0"/>
            <a:t> </a:t>
          </a:r>
          <a:r>
            <a:rPr lang="ru-RU" sz="1800" b="1" dirty="0"/>
            <a:t>За гревот на Арон</a:t>
          </a:r>
          <a:br>
            <a:rPr lang="es-ES" sz="1800" b="1" dirty="0"/>
          </a:br>
          <a:r>
            <a:rPr lang="ru-RU" sz="1800" b="1" dirty="0"/>
            <a:t>(Второзаконие 9:20</a:t>
          </a:r>
          <a:r>
            <a:rPr lang="es-ES" sz="1800" b="1" dirty="0"/>
            <a:t>)</a:t>
          </a:r>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a:r>
            <a:rPr lang="es-ES" sz="2000" b="1" dirty="0">
              <a:solidFill>
                <a:schemeClr val="accent3">
                  <a:lumMod val="75000"/>
                </a:schemeClr>
              </a:solidFill>
            </a:rPr>
            <a:t>⁕</a:t>
          </a:r>
          <a:r>
            <a:rPr lang="es-ES" sz="1800" b="1" dirty="0"/>
            <a:t> </a:t>
          </a:r>
          <a:r>
            <a:rPr lang="ru-RU" sz="1800" b="1" dirty="0"/>
            <a:t>За мрморењето на Миријам</a:t>
          </a:r>
          <a:br>
            <a:rPr lang="es-ES" sz="1800" b="1" dirty="0"/>
          </a:br>
          <a:r>
            <a:rPr lang="ru-RU" sz="1800" b="1" dirty="0"/>
            <a:t>(Броеви 12:10-13)</a:t>
          </a:r>
          <a:endParaRPr lang="es-ES" sz="1800" b="1" dirty="0"/>
        </a:p>
      </dgm:t>
    </dgm:pt>
    <dgm:pt modelId="{94B34DE3-E36A-4F49-AEA1-3DF5C79E481A}" type="parTrans" cxnId="{557CD3B8-7654-4911-8F7D-DCE4A059CA04}">
      <dgm:prSet/>
      <dgm:spPr>
        <a:ln>
          <a:solidFill>
            <a:schemeClr val="accent3"/>
          </a:solidFill>
        </a:ln>
      </dgm:spPr>
      <dgm:t>
        <a:bodyPr/>
        <a:lstStyle/>
        <a:p>
          <a:endParaRPr lang="es-ES" sz="2000" b="1"/>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mk-MK" sz="2000" b="1" dirty="0">
              <a:solidFill>
                <a:srgbClr val="7030A0"/>
              </a:solidFill>
            </a:rPr>
            <a:t>ЗА НАРОДОТ</a:t>
          </a:r>
          <a:endParaRPr lang="es-ES" sz="2000" b="1" dirty="0">
            <a:solidFill>
              <a:srgbClr val="7030A0"/>
            </a:solidFill>
          </a:endParaRP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s-ES" sz="2000" b="1" dirty="0">
              <a:solidFill>
                <a:schemeClr val="accent5">
                  <a:lumMod val="75000"/>
                </a:schemeClr>
              </a:solidFill>
            </a:rPr>
            <a:t>⁕</a:t>
          </a:r>
          <a:r>
            <a:rPr lang="es-ES" sz="1800" b="1" dirty="0"/>
            <a:t> </a:t>
          </a:r>
          <a:r>
            <a:rPr lang="ru-RU" sz="1800" b="1" dirty="0"/>
            <a:t>Кога биле жедни (Изл. 15:24-25)</a:t>
          </a:r>
          <a:endParaRPr lang="es-ES" sz="1800" b="1" dirty="0"/>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es-ES" sz="2000" b="1" dirty="0">
              <a:solidFill>
                <a:schemeClr val="accent6">
                  <a:lumMod val="50000"/>
                </a:schemeClr>
              </a:solidFill>
            </a:rPr>
            <a:t>⁕</a:t>
          </a:r>
          <a:r>
            <a:rPr lang="es-ES" sz="1800" b="1" dirty="0"/>
            <a:t> </a:t>
          </a:r>
          <a:r>
            <a:rPr lang="ru-RU" sz="1800" b="1" dirty="0"/>
            <a:t>Кога биле гладни (Броеви 11:11-13)</a:t>
          </a:r>
          <a:endParaRPr lang="es-ES" sz="1800" b="1" dirty="0"/>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es-ES" sz="2000" b="1" dirty="0">
              <a:solidFill>
                <a:schemeClr val="tx2"/>
              </a:solidFill>
            </a:rPr>
            <a:t>⁕</a:t>
          </a:r>
          <a:r>
            <a:rPr lang="es-ES" sz="1800" b="1" dirty="0"/>
            <a:t> </a:t>
          </a:r>
          <a:r>
            <a:rPr lang="mk-MK" sz="1800" b="1" dirty="0"/>
            <a:t>Кога згрешиле (</a:t>
          </a:r>
          <a:r>
            <a:rPr lang="mk-MK" sz="1800" b="1" dirty="0" err="1"/>
            <a:t>Изл</a:t>
          </a:r>
          <a:r>
            <a:rPr lang="mk-MK" sz="1800" b="1" dirty="0"/>
            <a:t>. 32:30-32)</a:t>
          </a:r>
          <a:endParaRPr lang="es-ES" sz="1800" b="1" dirty="0"/>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553039" custLinFactX="100000" custLinFactY="-69120" custLinFactNeighborX="132236"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235973"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324950" custLinFactX="34730" custLinFactY="-69120"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35973"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28431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235973"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19" y="0"/>
          <a:ext cx="159219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28016" rIns="72000" bIns="128016" numCol="1" spcCol="1270" anchor="t"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Тој беше доследен, молејќи се три пати на ден.</a:t>
          </a:r>
          <a:endParaRPr lang="es-ES" sz="1800" b="1" kern="1200" dirty="0">
            <a:effectLst>
              <a:outerShdw blurRad="38100" dist="38100" dir="2700000" algn="tl">
                <a:srgbClr val="000000"/>
              </a:outerShdw>
            </a:effectLst>
          </a:endParaRPr>
        </a:p>
      </dsp:txBody>
      <dsp:txXfrm>
        <a:off x="1519" y="1358119"/>
        <a:ext cx="1592191" cy="1358119"/>
      </dsp:txXfrm>
    </dsp:sp>
    <dsp:sp modelId="{40BF4BA6-603A-4B87-8573-2D46CFD7DC54}">
      <dsp:nvSpPr>
        <dsp:cNvPr id="0" name=""/>
        <dsp:cNvSpPr/>
      </dsp:nvSpPr>
      <dsp:spPr>
        <a:xfrm>
          <a:off x="232297" y="203718"/>
          <a:ext cx="1130634" cy="1130634"/>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41475" y="0"/>
          <a:ext cx="159219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28016" rIns="72000" bIns="128016" numCol="1" spcCol="1270" anchor="t"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Беше предвидлив, отворајќи го прозорецот кон Ерусалим.</a:t>
          </a:r>
          <a:endParaRPr lang="es-ES" sz="1800" b="1" kern="1200" dirty="0">
            <a:effectLst>
              <a:outerShdw blurRad="38100" dist="38100" dir="2700000" algn="tl">
                <a:srgbClr val="000000"/>
              </a:outerShdw>
            </a:effectLst>
          </a:endParaRPr>
        </a:p>
      </dsp:txBody>
      <dsp:txXfrm>
        <a:off x="1641475" y="1358119"/>
        <a:ext cx="1592191" cy="1358119"/>
      </dsp:txXfrm>
    </dsp:sp>
    <dsp:sp modelId="{F1275158-66F6-4241-B296-26F82F5BAD47}">
      <dsp:nvSpPr>
        <dsp:cNvPr id="0" name=""/>
        <dsp:cNvSpPr/>
      </dsp:nvSpPr>
      <dsp:spPr>
        <a:xfrm>
          <a:off x="1872254" y="203718"/>
          <a:ext cx="1130634" cy="1130634"/>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281432" y="0"/>
          <a:ext cx="159219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28016" rIns="72000" bIns="128016" numCol="1" spcCol="1270" anchor="t"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Имаше специфични навики, молејќи се на колена.</a:t>
          </a:r>
          <a:endParaRPr lang="es-ES" sz="1800" b="1" kern="1200" dirty="0">
            <a:effectLst>
              <a:outerShdw blurRad="38100" dist="38100" dir="2700000" algn="tl">
                <a:srgbClr val="000000"/>
              </a:outerShdw>
            </a:effectLst>
          </a:endParaRPr>
        </a:p>
      </dsp:txBody>
      <dsp:txXfrm>
        <a:off x="3281432" y="1358119"/>
        <a:ext cx="1592191" cy="1358119"/>
      </dsp:txXfrm>
    </dsp:sp>
    <dsp:sp modelId="{59ADE160-BEAE-495D-A6DD-F6D596F8628E}">
      <dsp:nvSpPr>
        <dsp:cNvPr id="0" name=""/>
        <dsp:cNvSpPr/>
      </dsp:nvSpPr>
      <dsp:spPr>
        <a:xfrm>
          <a:off x="3512211" y="203718"/>
          <a:ext cx="1130634" cy="1130634"/>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21389" y="0"/>
          <a:ext cx="159219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28016" rIns="72000" bIns="128016" numCol="1" spcCol="1270" anchor="t" anchorCtr="0">
          <a:noAutofit/>
        </a:bodyPr>
        <a:lstStyle/>
        <a:p>
          <a:pPr marL="0" lvl="0" indent="0" algn="ctr" defTabSz="800100">
            <a:lnSpc>
              <a:spcPct val="90000"/>
            </a:lnSpc>
            <a:spcBef>
              <a:spcPct val="0"/>
            </a:spcBef>
            <a:spcAft>
              <a:spcPct val="35000"/>
            </a:spcAft>
            <a:buNone/>
          </a:pPr>
          <a:r>
            <a:rPr lang="ru-RU" sz="1800" b="1" kern="1200" dirty="0">
              <a:effectLst>
                <a:outerShdw blurRad="38100" dist="38100" dir="2700000" algn="tl">
                  <a:srgbClr val="000000"/>
                </a:outerShdw>
              </a:effectLst>
            </a:rPr>
            <a:t>Се фокусираше на благодарност и молба.</a:t>
          </a:r>
          <a:endParaRPr lang="es-ES" sz="1800" b="1" kern="1200" dirty="0">
            <a:effectLst>
              <a:outerShdw blurRad="38100" dist="38100" dir="2700000" algn="tl">
                <a:srgbClr val="000000"/>
              </a:outerShdw>
            </a:effectLst>
          </a:endParaRPr>
        </a:p>
      </dsp:txBody>
      <dsp:txXfrm>
        <a:off x="4921389" y="1358119"/>
        <a:ext cx="1592191" cy="1358119"/>
      </dsp:txXfrm>
    </dsp:sp>
    <dsp:sp modelId="{90CE2DE1-9304-475F-9667-6098C759709D}">
      <dsp:nvSpPr>
        <dsp:cNvPr id="0" name=""/>
        <dsp:cNvSpPr/>
      </dsp:nvSpPr>
      <dsp:spPr>
        <a:xfrm>
          <a:off x="5152167" y="203718"/>
          <a:ext cx="1130634" cy="1130634"/>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0603" y="3223849"/>
          <a:ext cx="5993892"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3672" y="0"/>
          <a:ext cx="1787314" cy="1873579"/>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367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solidFill>
                <a:schemeClr val="accent6">
                  <a:lumMod val="75000"/>
                </a:schemeClr>
              </a:solidFill>
            </a:rPr>
            <a:t>Јосафат се молеше стоејќи пред народот (2 Летописи 20:5)</a:t>
          </a:r>
          <a:endParaRPr lang="es-ES" sz="1800" b="1" kern="1200" dirty="0">
            <a:solidFill>
              <a:schemeClr val="accent6">
                <a:lumMod val="75000"/>
              </a:schemeClr>
            </a:solidFill>
          </a:endParaRPr>
        </a:p>
      </dsp:txBody>
      <dsp:txXfrm>
        <a:off x="3672" y="1837310"/>
        <a:ext cx="1787314" cy="663093"/>
      </dsp:txXfrm>
    </dsp:sp>
    <dsp:sp modelId="{EDB4A37D-8561-4929-99F8-AC235B3239EA}">
      <dsp:nvSpPr>
        <dsp:cNvPr id="0" name=""/>
        <dsp:cNvSpPr/>
      </dsp:nvSpPr>
      <dsp:spPr>
        <a:xfrm>
          <a:off x="1969792" y="0"/>
          <a:ext cx="1787314" cy="1873579"/>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69792"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solidFill>
                <a:schemeClr val="accent5">
                  <a:lumMod val="75000"/>
                </a:schemeClr>
              </a:solidFill>
            </a:rPr>
            <a:t>Давид седна пред Бога да му се заблагодари (2 Самоил 7:18)</a:t>
          </a:r>
          <a:endParaRPr lang="es-ES" sz="1800" b="1" kern="1200" dirty="0">
            <a:solidFill>
              <a:schemeClr val="accent5">
                <a:lumMod val="75000"/>
              </a:schemeClr>
            </a:solidFill>
          </a:endParaRPr>
        </a:p>
      </dsp:txBody>
      <dsp:txXfrm>
        <a:off x="1969792" y="1837310"/>
        <a:ext cx="1787314" cy="663093"/>
      </dsp:txXfrm>
    </dsp:sp>
    <dsp:sp modelId="{EC92B07E-2904-41D0-9661-42C1AFD2B2F2}">
      <dsp:nvSpPr>
        <dsp:cNvPr id="0" name=""/>
        <dsp:cNvSpPr/>
      </dsp:nvSpPr>
      <dsp:spPr>
        <a:xfrm>
          <a:off x="3935913" y="0"/>
          <a:ext cx="1787314" cy="1873579"/>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935913"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solidFill>
                <a:schemeClr val="accent2">
                  <a:lumMod val="75000"/>
                </a:schemeClr>
              </a:solidFill>
            </a:rPr>
            <a:t>Соломон се молеше клекнат со кренати раце (1 Цареви 8:54)</a:t>
          </a:r>
          <a:endParaRPr lang="es-ES" sz="1800" b="1" kern="1200" dirty="0">
            <a:solidFill>
              <a:schemeClr val="accent2">
                <a:lumMod val="75000"/>
              </a:schemeClr>
            </a:solidFill>
          </a:endParaRPr>
        </a:p>
      </dsp:txBody>
      <dsp:txXfrm>
        <a:off x="3935913" y="1837310"/>
        <a:ext cx="1787314" cy="663093"/>
      </dsp:txXfrm>
    </dsp:sp>
    <dsp:sp modelId="{E04F557E-0620-4279-8185-F3D5DA5EFC90}">
      <dsp:nvSpPr>
        <dsp:cNvPr id="0" name=""/>
        <dsp:cNvSpPr/>
      </dsp:nvSpPr>
      <dsp:spPr>
        <a:xfrm>
          <a:off x="5902034" y="0"/>
          <a:ext cx="1787314" cy="1873579"/>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902034"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ln>
                <a:solidFill>
                  <a:schemeClr val="accent4">
                    <a:lumMod val="50000"/>
                  </a:schemeClr>
                </a:solidFill>
              </a:ln>
            </a:rPr>
            <a:t>Народот се поклони до земја за да се помоли (Неемија 8:6)</a:t>
          </a:r>
          <a:endParaRPr lang="es-ES" sz="1800" b="1" kern="1200" dirty="0">
            <a:ln>
              <a:solidFill>
                <a:schemeClr val="accent4">
                  <a:lumMod val="50000"/>
                </a:schemeClr>
              </a:solidFill>
            </a:ln>
          </a:endParaRPr>
        </a:p>
      </dsp:txBody>
      <dsp:txXfrm>
        <a:off x="5902034" y="1837310"/>
        <a:ext cx="1787314" cy="663093"/>
      </dsp:txXfrm>
    </dsp:sp>
    <dsp:sp modelId="{409CBAFB-D84F-4FB1-8ADF-A849DF484FB6}">
      <dsp:nvSpPr>
        <dsp:cNvPr id="0" name=""/>
        <dsp:cNvSpPr/>
      </dsp:nvSpPr>
      <dsp:spPr>
        <a:xfrm>
          <a:off x="7868155" y="0"/>
          <a:ext cx="1787314" cy="1873579"/>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868155"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solidFill>
                <a:schemeClr val="accent1">
                  <a:lumMod val="75000"/>
                </a:schemeClr>
              </a:solidFill>
            </a:rPr>
            <a:t>Давид се молеше ничкум на својот кревет (1 Цареви 1:47)</a:t>
          </a:r>
          <a:endParaRPr lang="es-ES" sz="1800" b="1" kern="1200" dirty="0">
            <a:solidFill>
              <a:schemeClr val="accent1">
                <a:lumMod val="75000"/>
              </a:schemeClr>
            </a:solidFill>
          </a:endParaRPr>
        </a:p>
      </dsp:txBody>
      <dsp:txXfrm>
        <a:off x="7868155" y="1837310"/>
        <a:ext cx="1787314" cy="663093"/>
      </dsp:txXfrm>
    </dsp:sp>
    <dsp:sp modelId="{FAC1B06F-82D6-44E5-8A3F-A94EDA2109E5}">
      <dsp:nvSpPr>
        <dsp:cNvPr id="0" name=""/>
        <dsp:cNvSpPr/>
      </dsp:nvSpPr>
      <dsp:spPr>
        <a:xfrm>
          <a:off x="9834276" y="0"/>
          <a:ext cx="1787314" cy="1873579"/>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834276" y="1837310"/>
          <a:ext cx="1787314" cy="66309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ru-RU" sz="1800" b="1" kern="1200" dirty="0">
              <a:solidFill>
                <a:schemeClr val="accent3">
                  <a:lumMod val="75000"/>
                </a:schemeClr>
              </a:solidFill>
            </a:rPr>
            <a:t>Неемија се молеше тивко стоејќи пред царот (Неемија 2:1-4)</a:t>
          </a:r>
          <a:endParaRPr lang="es-ES" sz="1800" b="1" kern="1200" dirty="0">
            <a:solidFill>
              <a:schemeClr val="accent3">
                <a:lumMod val="75000"/>
              </a:schemeClr>
            </a:solidFill>
          </a:endParaRPr>
        </a:p>
      </dsp:txBody>
      <dsp:txXfrm>
        <a:off x="9834276" y="1837310"/>
        <a:ext cx="1787314" cy="663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10461" y="426102"/>
          <a:ext cx="2768079" cy="212726"/>
        </a:xfrm>
        <a:custGeom>
          <a:avLst/>
          <a:gdLst/>
          <a:ahLst/>
          <a:cxnLst/>
          <a:rect l="0" t="0" r="0" b="0"/>
          <a:pathLst>
            <a:path>
              <a:moveTo>
                <a:pt x="0" y="0"/>
              </a:moveTo>
              <a:lnTo>
                <a:pt x="0" y="146147"/>
              </a:lnTo>
              <a:lnTo>
                <a:pt x="2768079" y="146147"/>
              </a:lnTo>
              <a:lnTo>
                <a:pt x="276807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10461" y="426102"/>
          <a:ext cx="281439" cy="212726"/>
        </a:xfrm>
        <a:custGeom>
          <a:avLst/>
          <a:gdLst/>
          <a:ahLst/>
          <a:cxnLst/>
          <a:rect l="0" t="0" r="0" b="0"/>
          <a:pathLst>
            <a:path>
              <a:moveTo>
                <a:pt x="0" y="0"/>
              </a:moveTo>
              <a:lnTo>
                <a:pt x="0" y="146147"/>
              </a:lnTo>
              <a:lnTo>
                <a:pt x="281439" y="146147"/>
              </a:lnTo>
              <a:lnTo>
                <a:pt x="281439"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859763" y="426102"/>
          <a:ext cx="2050698" cy="212726"/>
        </a:xfrm>
        <a:custGeom>
          <a:avLst/>
          <a:gdLst/>
          <a:ahLst/>
          <a:cxnLst/>
          <a:rect l="0" t="0" r="0" b="0"/>
          <a:pathLst>
            <a:path>
              <a:moveTo>
                <a:pt x="2050698" y="0"/>
              </a:moveTo>
              <a:lnTo>
                <a:pt x="2050698" y="146147"/>
              </a:lnTo>
              <a:lnTo>
                <a:pt x="0" y="146147"/>
              </a:lnTo>
              <a:lnTo>
                <a:pt x="0" y="212726"/>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877224" y="426102"/>
          <a:ext cx="1399117" cy="212726"/>
        </a:xfrm>
        <a:custGeom>
          <a:avLst/>
          <a:gdLst/>
          <a:ahLst/>
          <a:cxnLst/>
          <a:rect l="0" t="0" r="0" b="0"/>
          <a:pathLst>
            <a:path>
              <a:moveTo>
                <a:pt x="0" y="0"/>
              </a:moveTo>
              <a:lnTo>
                <a:pt x="0" y="146147"/>
              </a:lnTo>
              <a:lnTo>
                <a:pt x="1399117" y="146147"/>
              </a:lnTo>
              <a:lnTo>
                <a:pt x="1399117"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44204" y="426102"/>
          <a:ext cx="933019" cy="212726"/>
        </a:xfrm>
        <a:custGeom>
          <a:avLst/>
          <a:gdLst/>
          <a:ahLst/>
          <a:cxnLst/>
          <a:rect l="0" t="0" r="0" b="0"/>
          <a:pathLst>
            <a:path>
              <a:moveTo>
                <a:pt x="933019" y="0"/>
              </a:moveTo>
              <a:lnTo>
                <a:pt x="933019" y="146147"/>
              </a:lnTo>
              <a:lnTo>
                <a:pt x="0" y="146147"/>
              </a:lnTo>
              <a:lnTo>
                <a:pt x="0" y="212726"/>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664172" y="0"/>
          <a:ext cx="426102" cy="426102"/>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126812" y="38910"/>
          <a:ext cx="353477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mk-MK" sz="2000" b="1" kern="1200" dirty="0">
              <a:solidFill>
                <a:schemeClr val="accent3"/>
              </a:solidFill>
            </a:rPr>
            <a:t>ЗА НЕГОВОТО СЕМЕЈСТВО</a:t>
          </a:r>
          <a:endParaRPr lang="es-ES" sz="2000" b="1" kern="1200" dirty="0">
            <a:solidFill>
              <a:schemeClr val="accent3"/>
            </a:solidFill>
          </a:endParaRPr>
        </a:p>
      </dsp:txBody>
      <dsp:txXfrm>
        <a:off x="2126812" y="38910"/>
        <a:ext cx="3534770" cy="426102"/>
      </dsp:txXfrm>
    </dsp:sp>
    <dsp:sp modelId="{9D111C27-E043-480C-8A20-BEB0A7F7A350}">
      <dsp:nvSpPr>
        <dsp:cNvPr id="0" name=""/>
        <dsp:cNvSpPr/>
      </dsp:nvSpPr>
      <dsp:spPr>
        <a:xfrm>
          <a:off x="5336" y="638829"/>
          <a:ext cx="1877736" cy="1188996"/>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318337"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Tx/>
            <a:buNone/>
          </a:pPr>
          <a:r>
            <a:rPr lang="es-ES" sz="2000" b="1" kern="1200" dirty="0">
              <a:solidFill>
                <a:schemeClr val="accent1">
                  <a:lumMod val="75000"/>
                </a:schemeClr>
              </a:solidFill>
            </a:rPr>
            <a:t>⁕</a:t>
          </a:r>
          <a:r>
            <a:rPr lang="es-ES" sz="1800" b="1" kern="1200" dirty="0"/>
            <a:t> </a:t>
          </a:r>
          <a:r>
            <a:rPr lang="ru-RU" sz="1800" b="1" kern="1200" dirty="0"/>
            <a:t>За гревот на Арон</a:t>
          </a:r>
          <a:br>
            <a:rPr lang="es-ES" sz="1800" b="1" kern="1200" dirty="0"/>
          </a:br>
          <a:r>
            <a:rPr lang="ru-RU" sz="1800" b="1" kern="1200" dirty="0"/>
            <a:t>(Второзаконие 9:20</a:t>
          </a:r>
          <a:r>
            <a:rPr lang="es-ES" sz="1800" b="1" kern="1200" dirty="0"/>
            <a:t>)</a:t>
          </a:r>
        </a:p>
      </dsp:txBody>
      <dsp:txXfrm>
        <a:off x="318337" y="2276857"/>
        <a:ext cx="1508230" cy="426102"/>
      </dsp:txXfrm>
    </dsp:sp>
    <dsp:sp modelId="{88F1BAE8-136E-42BF-9207-09B358BAB561}">
      <dsp:nvSpPr>
        <dsp:cNvPr id="0" name=""/>
        <dsp:cNvSpPr/>
      </dsp:nvSpPr>
      <dsp:spPr>
        <a:xfrm>
          <a:off x="2337473" y="638829"/>
          <a:ext cx="1877736" cy="1188996"/>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399191" y="2276857"/>
          <a:ext cx="2010797"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3">
                  <a:lumMod val="75000"/>
                </a:schemeClr>
              </a:solidFill>
            </a:rPr>
            <a:t>⁕</a:t>
          </a:r>
          <a:r>
            <a:rPr lang="es-ES" sz="1800" b="1" kern="1200" dirty="0"/>
            <a:t> </a:t>
          </a:r>
          <a:r>
            <a:rPr lang="ru-RU" sz="1800" b="1" kern="1200" dirty="0"/>
            <a:t>За мрморењето на Миријам</a:t>
          </a:r>
          <a:br>
            <a:rPr lang="es-ES" sz="1800" b="1" kern="1200" dirty="0"/>
          </a:br>
          <a:r>
            <a:rPr lang="ru-RU" sz="1800" b="1" kern="1200" dirty="0"/>
            <a:t>(Броеви 12:10-13)</a:t>
          </a:r>
          <a:endParaRPr lang="es-ES" sz="1800" b="1" kern="1200" dirty="0"/>
        </a:p>
      </dsp:txBody>
      <dsp:txXfrm>
        <a:off x="2399191" y="2276857"/>
        <a:ext cx="2010797" cy="426102"/>
      </dsp:txXfrm>
    </dsp:sp>
    <dsp:sp modelId="{2FB7C8D9-58F1-4B12-A15B-42E3B531EF11}">
      <dsp:nvSpPr>
        <dsp:cNvPr id="0" name=""/>
        <dsp:cNvSpPr/>
      </dsp:nvSpPr>
      <dsp:spPr>
        <a:xfrm>
          <a:off x="7697410" y="0"/>
          <a:ext cx="426102" cy="426102"/>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265756" y="38910"/>
          <a:ext cx="20769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mk-MK" sz="2000" b="1" kern="1200" dirty="0">
              <a:solidFill>
                <a:srgbClr val="7030A0"/>
              </a:solidFill>
            </a:rPr>
            <a:t>ЗА НАРОДОТ</a:t>
          </a:r>
          <a:endParaRPr lang="es-ES" sz="2000" b="1" kern="1200" dirty="0">
            <a:solidFill>
              <a:srgbClr val="7030A0"/>
            </a:solidFill>
          </a:endParaRPr>
        </a:p>
      </dsp:txBody>
      <dsp:txXfrm>
        <a:off x="8265756" y="38910"/>
        <a:ext cx="2076930" cy="426102"/>
      </dsp:txXfrm>
    </dsp:sp>
    <dsp:sp modelId="{E15C53C2-DCBA-4343-9AC7-09FB8C81C12F}">
      <dsp:nvSpPr>
        <dsp:cNvPr id="0" name=""/>
        <dsp:cNvSpPr/>
      </dsp:nvSpPr>
      <dsp:spPr>
        <a:xfrm>
          <a:off x="4920894" y="638829"/>
          <a:ext cx="1877736" cy="1188996"/>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233896"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75000"/>
                </a:schemeClr>
              </a:solidFill>
            </a:rPr>
            <a:t>⁕</a:t>
          </a:r>
          <a:r>
            <a:rPr lang="es-ES" sz="1800" b="1" kern="1200" dirty="0"/>
            <a:t> </a:t>
          </a:r>
          <a:r>
            <a:rPr lang="ru-RU" sz="1800" b="1" kern="1200" dirty="0"/>
            <a:t>Кога биле жедни (Изл. 15:24-25)</a:t>
          </a:r>
          <a:endParaRPr lang="es-ES" sz="1800" b="1" kern="1200" dirty="0"/>
        </a:p>
      </dsp:txBody>
      <dsp:txXfrm>
        <a:off x="5233896" y="2276857"/>
        <a:ext cx="1508230" cy="426102"/>
      </dsp:txXfrm>
    </dsp:sp>
    <dsp:sp modelId="{DB6B9390-5F47-4F37-A57D-3476786C6143}">
      <dsp:nvSpPr>
        <dsp:cNvPr id="0" name=""/>
        <dsp:cNvSpPr/>
      </dsp:nvSpPr>
      <dsp:spPr>
        <a:xfrm>
          <a:off x="7253032" y="638829"/>
          <a:ext cx="1877736" cy="1188996"/>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411531" y="2276857"/>
          <a:ext cx="1817236"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6">
                  <a:lumMod val="50000"/>
                </a:schemeClr>
              </a:solidFill>
            </a:rPr>
            <a:t>⁕</a:t>
          </a:r>
          <a:r>
            <a:rPr lang="es-ES" sz="1800" b="1" kern="1200" dirty="0"/>
            <a:t> </a:t>
          </a:r>
          <a:r>
            <a:rPr lang="ru-RU" sz="1800" b="1" kern="1200" dirty="0"/>
            <a:t>Кога биле гладни (Броеви 11:11-13)</a:t>
          </a:r>
          <a:endParaRPr lang="es-ES" sz="1800" b="1" kern="1200" dirty="0"/>
        </a:p>
      </dsp:txBody>
      <dsp:txXfrm>
        <a:off x="7411531" y="2276857"/>
        <a:ext cx="1817236" cy="426102"/>
      </dsp:txXfrm>
    </dsp:sp>
    <dsp:sp modelId="{CD389D96-F776-43A9-A232-CA0484CC1C83}">
      <dsp:nvSpPr>
        <dsp:cNvPr id="0" name=""/>
        <dsp:cNvSpPr/>
      </dsp:nvSpPr>
      <dsp:spPr>
        <a:xfrm>
          <a:off x="9739672" y="638829"/>
          <a:ext cx="1877736" cy="1188996"/>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10052674" y="2276857"/>
          <a:ext cx="1508230" cy="42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2"/>
              </a:solidFill>
            </a:rPr>
            <a:t>⁕</a:t>
          </a:r>
          <a:r>
            <a:rPr lang="es-ES" sz="1800" b="1" kern="1200" dirty="0"/>
            <a:t> </a:t>
          </a:r>
          <a:r>
            <a:rPr lang="mk-MK" sz="1800" b="1" kern="1200" dirty="0"/>
            <a:t>Кога згрешиле (</a:t>
          </a:r>
          <a:r>
            <a:rPr lang="mk-MK" sz="1800" b="1" kern="1200" dirty="0" err="1"/>
            <a:t>Изл</a:t>
          </a:r>
          <a:r>
            <a:rPr lang="mk-MK" sz="1800" b="1" kern="1200" dirty="0"/>
            <a:t>. 32:30-32)</a:t>
          </a:r>
          <a:endParaRPr lang="es-ES" sz="1800" b="1" kern="1200" dirty="0"/>
        </a:p>
      </dsp:txBody>
      <dsp:txXfrm>
        <a:off x="10052674" y="2276857"/>
        <a:ext cx="1508230" cy="4261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28/04/2026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28/04/2026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1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506936" y="548639"/>
            <a:ext cx="5531058" cy="4273617"/>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a:r>
              <a:rPr lang="mk-MK"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rPr>
              <a:t>МОЛИТВЕНИ ВОИНИ</a:t>
            </a:r>
            <a:endParaRPr lang="es-ES"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endParaRP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557946"/>
            <a:ext cx="3479478" cy="338554"/>
          </a:xfrm>
          <a:prstGeom prst="rect">
            <a:avLst/>
          </a:prstGeom>
          <a:noFill/>
        </p:spPr>
        <p:txBody>
          <a:bodyPr wrap="none" rtlCol="0">
            <a:spAutoFit/>
          </a:bodyPr>
          <a:lstStyle/>
          <a:p>
            <a:r>
              <a:rPr lang="es-ES" sz="1600" b="1" dirty="0">
                <a:solidFill>
                  <a:srgbClr val="FEF5A8"/>
                </a:solidFill>
                <a:effectLst>
                  <a:outerShdw blurRad="38100" dist="38100" dir="2700000" algn="tl">
                    <a:srgbClr val="000000"/>
                  </a:outerShdw>
                </a:effectLst>
              </a:rPr>
              <a:t>Lección 6 para el 9 de mayo de 2026</a:t>
            </a: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mk-MK"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ЖИВОТ НА МОЛИТВА</a:t>
            </a:r>
            <a:endPar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584775"/>
          </a:xfrm>
          <a:prstGeom prst="rect">
            <a:avLst/>
          </a:prstGeom>
          <a:noFill/>
        </p:spPr>
        <p:txBody>
          <a:bodyPr wrap="square">
            <a:spAutoFit/>
          </a:bodyPr>
          <a:lstStyle/>
          <a:p>
            <a:pPr algn="ctr"/>
            <a:r>
              <a:rPr lang="ru-RU" sz="1600" b="1" dirty="0">
                <a:solidFill>
                  <a:schemeClr val="accent3">
                    <a:lumMod val="50000"/>
                  </a:schemeClr>
                </a:solidFill>
                <a:latin typeface="Comic Sans MS" panose="030F0702030302020204" pitchFamily="66" charset="0"/>
              </a:rPr>
              <a:t>„И Енох одеше со Бога; потоа го снема, зашто Бог го зеде“ (Битие 5:24).</a:t>
            </a:r>
            <a:endParaRPr lang="es-ES" sz="1200"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7" y="1248541"/>
            <a:ext cx="6471447" cy="1477328"/>
          </a:xfrm>
          <a:prstGeom prst="rect">
            <a:avLst/>
          </a:prstGeom>
          <a:noFill/>
        </p:spPr>
        <p:txBody>
          <a:bodyPr wrap="square" rtlCol="0">
            <a:spAutoFit/>
          </a:bodyPr>
          <a:lstStyle/>
          <a:p>
            <a:pPr>
              <a:spcBef>
                <a:spcPts val="600"/>
              </a:spcBef>
            </a:pPr>
            <a:r>
              <a:rPr lang="ru-RU" b="1" dirty="0"/>
              <a:t>Енох живеел во тешки времиња, кога злобата на претпотопните жители била во пораст. Со раѓањето на неговиот син, неговото разбирање за Бога се проширило, а неговата заедница со Него се продлабочила (Битие 5:21-24).</a:t>
            </a:r>
            <a:endParaRPr lang="es-ES" b="1" dirty="0"/>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709378"/>
            <a:ext cx="9640527" cy="1200329"/>
          </a:xfrm>
          <a:prstGeom prst="rect">
            <a:avLst/>
          </a:prstGeom>
          <a:noFill/>
        </p:spPr>
        <p:txBody>
          <a:bodyPr wrap="square">
            <a:spAutoFit/>
          </a:bodyPr>
          <a:lstStyle/>
          <a:p>
            <a:pPr>
              <a:spcBef>
                <a:spcPts val="600"/>
              </a:spcBef>
            </a:pPr>
            <a:r>
              <a:rPr lang="ru-RU" b="1" dirty="0"/>
              <a:t>Молитвата била витален дел од таа врска. Колку поинтензивни и итни биле неговите задачи, толку попостојани и пожестоки станувале неговите молитви. Понекогаш, тој се повлекувал на осамени места за да биде повеќе во заедница со Бога. Сепак, тој секогаш се враќал кај луѓето за да го сподели своето знаење за Бога.</a:t>
            </a:r>
            <a:endParaRPr lang="es-ES" b="1" dirty="0"/>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017261"/>
            <a:ext cx="5001069" cy="2862322"/>
          </a:xfrm>
          <a:prstGeom prst="rect">
            <a:avLst/>
          </a:prstGeom>
          <a:noFill/>
        </p:spPr>
        <p:txBody>
          <a:bodyPr wrap="square">
            <a:spAutoFit/>
          </a:bodyPr>
          <a:lstStyle/>
          <a:p>
            <a:pPr>
              <a:spcBef>
                <a:spcPts val="600"/>
              </a:spcBef>
            </a:pPr>
            <a:r>
              <a:rPr lang="ru-RU" b="1" dirty="0"/>
              <a:t>Бог нè слуша и во вревата и вревата на секојдневниот живот и во тишината на повлекувањето. Нема место на Земјата каде што Тој не може да нè види и чуе. Можеме да ја изразиме нашата молитва со зборови (што ни помага да се концентрираме), или можеме да се молиме во тишина (што ни помага да ги изразиме нашите мисли). Важно е никогаш да не престанеме да комуницираме со Бога во молитва.</a:t>
            </a:r>
            <a:endParaRPr lang="es-ES" b="1" dirty="0"/>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7200" b="1" spc="300" dirty="0">
                <a:ln/>
                <a:solidFill>
                  <a:srgbClr val="9A23BC"/>
                </a:solidFill>
                <a:effectLst>
                  <a:outerShdw blurRad="38100" dist="12700" dir="2700000" algn="tl">
                    <a:srgbClr val="000000"/>
                  </a:outerShdw>
                  <a:reflection blurRad="6350" stA="60000" endA="900" endPos="58000" dir="5400000" sy="-100000" algn="bl" rotWithShape="0"/>
                </a:effectLst>
              </a:rPr>
              <a:t>МОЈСЕЈ</a:t>
            </a:r>
            <a:endParaRPr lang="es-ES" sz="7200" b="1" spc="300" dirty="0">
              <a:ln/>
              <a:solidFill>
                <a:srgbClr val="9A23BC"/>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mk-MK"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ЗБОРУВАЈ СО БОГА</a:t>
            </a:r>
            <a:endParaRPr lang="es-E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BFBCBE06-7EA0-F2C8-3DB1-0511A81F474F}"/>
              </a:ext>
            </a:extLst>
          </p:cNvPr>
          <p:cNvSpPr txBox="1"/>
          <p:nvPr/>
        </p:nvSpPr>
        <p:spPr>
          <a:xfrm>
            <a:off x="0" y="725009"/>
            <a:ext cx="12192000" cy="646331"/>
          </a:xfrm>
          <a:prstGeom prst="rect">
            <a:avLst/>
          </a:prstGeom>
          <a:noFill/>
        </p:spPr>
        <p:txBody>
          <a:bodyPr wrap="square">
            <a:spAutoFit/>
          </a:bodyPr>
          <a:lstStyle/>
          <a:p>
            <a:pPr algn="ctr"/>
            <a:r>
              <a:rPr lang="ru-RU" b="1" dirty="0">
                <a:solidFill>
                  <a:srgbClr val="FECC75"/>
                </a:solidFill>
                <a:effectLst>
                  <a:outerShdw blurRad="38100" dist="38100" dir="2700000" algn="tl">
                    <a:srgbClr val="000000">
                      <a:alpha val="43137"/>
                    </a:srgbClr>
                  </a:outerShdw>
                </a:effectLst>
                <a:latin typeface="Comic Sans MS" panose="030F0702030302020204" pitchFamily="66" charset="0"/>
              </a:rPr>
              <a:t>„И оттогаш во Израел не се појави пророк како Мојсеј, кого Господ го познаваше лице в лице“ (Второзаконие 34:10).</a:t>
            </a:r>
            <a:endParaRPr lang="es-ES" sz="1400" b="1" dirty="0">
              <a:solidFill>
                <a:srgbClr val="FECC75"/>
              </a:solidFill>
              <a:effectLst>
                <a:outerShdw blurRad="38100" dist="38100" dir="2700000" algn="tl">
                  <a:srgbClr val="000000">
                    <a:alpha val="43137"/>
                  </a:srgbClr>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3D44DF05-91D5-E534-6B05-85B39076CCCC}"/>
              </a:ext>
            </a:extLst>
          </p:cNvPr>
          <p:cNvSpPr txBox="1"/>
          <p:nvPr/>
        </p:nvSpPr>
        <p:spPr>
          <a:xfrm>
            <a:off x="121843" y="1378993"/>
            <a:ext cx="10157937" cy="923330"/>
          </a:xfrm>
          <a:prstGeom prst="rect">
            <a:avLst/>
          </a:prstGeom>
          <a:noFill/>
        </p:spPr>
        <p:txBody>
          <a:bodyPr wrap="square" rtlCol="0">
            <a:spAutoFit/>
          </a:bodyPr>
          <a:lstStyle/>
          <a:p>
            <a:pPr>
              <a:spcBef>
                <a:spcPts val="600"/>
              </a:spcBef>
            </a:pPr>
            <a:r>
              <a:rPr lang="ru-RU" b="1" dirty="0"/>
              <a:t>Откако го слушнаа Божјиот глас како зборува од планината Синај, народот на Израел го замоли да не им зборува директно повторно, бидејќи се плашеа од смртта поради                      Неговиот глас (Излез 20:18-19).</a:t>
            </a:r>
            <a:endParaRPr lang="es-ES" b="1" dirty="0"/>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279781" y="1619249"/>
            <a:ext cx="1804467"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09548" y="2354477"/>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0520" y="4310094"/>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833238" y="2354477"/>
            <a:ext cx="7102697" cy="1200329"/>
          </a:xfrm>
          <a:prstGeom prst="rect">
            <a:avLst/>
          </a:prstGeom>
          <a:noFill/>
        </p:spPr>
        <p:txBody>
          <a:bodyPr wrap="square">
            <a:spAutoFit/>
          </a:bodyPr>
          <a:lstStyle/>
          <a:p>
            <a:pPr>
              <a:spcBef>
                <a:spcPts val="600"/>
              </a:spcBef>
            </a:pPr>
            <a:r>
              <a:rPr lang="ru-RU" b="1" dirty="0"/>
              <a:t>Ова не беше случај со Мојсеј, кој разговараше со Бога лице в лице (Второзаконие 34:10). 40 години (од горечката грмушка до неговата смрт), Мојсеј и Бог водеа редовни лични дијалози (Излез 33:9-11).</a:t>
            </a:r>
            <a:endParaRPr lang="es-ES" b="1" dirty="0"/>
          </a:p>
        </p:txBody>
      </p:sp>
      <p:sp>
        <p:nvSpPr>
          <p:cNvPr id="32" name="CuadroTexto 31">
            <a:extLst>
              <a:ext uri="{FF2B5EF4-FFF2-40B4-BE49-F238E27FC236}">
                <a16:creationId xmlns:a16="http://schemas.microsoft.com/office/drawing/2014/main" id="{24A62686-ADF1-71B7-0808-9CCF35A4A770}"/>
              </a:ext>
            </a:extLst>
          </p:cNvPr>
          <p:cNvSpPr txBox="1"/>
          <p:nvPr/>
        </p:nvSpPr>
        <p:spPr>
          <a:xfrm>
            <a:off x="121844" y="6166428"/>
            <a:ext cx="8777914" cy="646331"/>
          </a:xfrm>
          <a:prstGeom prst="rect">
            <a:avLst/>
          </a:prstGeom>
          <a:noFill/>
        </p:spPr>
        <p:txBody>
          <a:bodyPr wrap="square">
            <a:spAutoFit/>
          </a:bodyPr>
          <a:lstStyle/>
          <a:p>
            <a:pPr>
              <a:spcBef>
                <a:spcPts val="600"/>
              </a:spcBef>
            </a:pPr>
            <a:r>
              <a:rPr lang="ru-RU" b="1" dirty="0"/>
              <a:t>Ние немаме привилегија да разговараме со Бога лице в лице, но молитвата ја исполнува таа празнина дозволувајќи ни да комуницираме директно со Него.</a:t>
            </a:r>
            <a:endParaRPr lang="es-ES" b="1" dirty="0"/>
          </a:p>
        </p:txBody>
      </p:sp>
      <p:sp>
        <p:nvSpPr>
          <p:cNvPr id="34" name="CuadroTexto 33">
            <a:extLst>
              <a:ext uri="{FF2B5EF4-FFF2-40B4-BE49-F238E27FC236}">
                <a16:creationId xmlns:a16="http://schemas.microsoft.com/office/drawing/2014/main" id="{E5F34A14-3944-824B-28F3-4966A07FCA5A}"/>
              </a:ext>
            </a:extLst>
          </p:cNvPr>
          <p:cNvSpPr txBox="1"/>
          <p:nvPr/>
        </p:nvSpPr>
        <p:spPr>
          <a:xfrm>
            <a:off x="2833239" y="3788846"/>
            <a:ext cx="4613509" cy="2031325"/>
          </a:xfrm>
          <a:prstGeom prst="rect">
            <a:avLst/>
          </a:prstGeom>
          <a:noFill/>
        </p:spPr>
        <p:txBody>
          <a:bodyPr wrap="square">
            <a:spAutoFit/>
          </a:bodyPr>
          <a:lstStyle/>
          <a:p>
            <a:pPr>
              <a:spcBef>
                <a:spcPts val="600"/>
              </a:spcBef>
            </a:pPr>
            <a:r>
              <a:rPr lang="ru-RU" b="1" dirty="0"/>
              <a:t>Библијата бележи неколку 40-дневни периоди во кои Бог му дал на Мојсеј специфични упатства во врска со изградбата на шаторот и му соопштувал разни закони. За време на овие дијалози, Мојсеј, исто така, се залагал за народот.</a:t>
            </a:r>
            <a:endParaRPr lang="es-ES" b="1" dirty="0"/>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mk-MK"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ПОСРЕДНИЧКА МОЛИТВА</a:t>
            </a:r>
            <a:endParaRPr lang="es-E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7030A0"/>
                </a:solidFill>
                <a:latin typeface="Comic Sans MS" panose="030F0702030302020204" pitchFamily="66" charset="0"/>
              </a:rPr>
              <a:t>„Господ се налути многу на Арон и сакаше да го уништи; затоа се молев за Арон во тоа време“ (Второзаконие 9:20)</a:t>
            </a:r>
            <a:endParaRPr lang="es-ES" sz="1400" b="1" dirty="0">
              <a:solidFill>
                <a:srgbClr val="7030A0"/>
              </a:solidFill>
              <a:latin typeface="Comic Sans MS" panose="030F0702030302020204" pitchFamily="66" charset="0"/>
            </a:endParaRPr>
          </a:p>
        </p:txBody>
      </p:sp>
      <p:sp>
        <p:nvSpPr>
          <p:cNvPr id="2" name="CuadroTexto 1">
            <a:extLst>
              <a:ext uri="{FF2B5EF4-FFF2-40B4-BE49-F238E27FC236}">
                <a16:creationId xmlns:a16="http://schemas.microsoft.com/office/drawing/2014/main" id="{CB522E17-CB54-27C6-91AC-8CA7D9C8CCA3}"/>
              </a:ext>
            </a:extLst>
          </p:cNvPr>
          <p:cNvSpPr txBox="1"/>
          <p:nvPr/>
        </p:nvSpPr>
        <p:spPr>
          <a:xfrm>
            <a:off x="2898023" y="1325191"/>
            <a:ext cx="6575016" cy="707886"/>
          </a:xfrm>
          <a:prstGeom prst="rect">
            <a:avLst/>
          </a:prstGeom>
          <a:noFill/>
        </p:spPr>
        <p:txBody>
          <a:bodyPr wrap="square" rtlCol="0">
            <a:spAutoFit/>
          </a:bodyPr>
          <a:lstStyle/>
          <a:p>
            <a:pPr>
              <a:spcBef>
                <a:spcPts val="600"/>
              </a:spcBef>
            </a:pPr>
            <a:r>
              <a:rPr lang="ru-RU" sz="2000" b="1" dirty="0"/>
              <a:t>Посредничката молитва е кога се молиме во име на другите (Јаков 5:16; Матеј 5:44; 1 Тимотеј 2:1-4).</a:t>
            </a:r>
            <a:endParaRPr lang="es-ES" sz="2000" b="1" dirty="0"/>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1862280654"/>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ru-RU" sz="2000" b="1" dirty="0"/>
              <a:t>Што го мотивирало Мојсеј да се моли за другите?</a:t>
            </a:r>
            <a:endParaRPr lang="es-ES" sz="2000" b="1" dirty="0"/>
          </a:p>
        </p:txBody>
      </p:sp>
      <p:sp>
        <p:nvSpPr>
          <p:cNvPr id="8" name="CuadroTexto 7">
            <a:extLst>
              <a:ext uri="{FF2B5EF4-FFF2-40B4-BE49-F238E27FC236}">
                <a16:creationId xmlns:a16="http://schemas.microsoft.com/office/drawing/2014/main" id="{7AA50C12-946C-BEF8-C998-571367A81D4E}"/>
              </a:ext>
            </a:extLst>
          </p:cNvPr>
          <p:cNvSpPr txBox="1"/>
          <p:nvPr/>
        </p:nvSpPr>
        <p:spPr>
          <a:xfrm>
            <a:off x="2898022" y="2093258"/>
            <a:ext cx="6575017" cy="707886"/>
          </a:xfrm>
          <a:prstGeom prst="rect">
            <a:avLst/>
          </a:prstGeom>
          <a:noFill/>
        </p:spPr>
        <p:txBody>
          <a:bodyPr wrap="square">
            <a:spAutoFit/>
          </a:bodyPr>
          <a:lstStyle/>
          <a:p>
            <a:pPr lvl="0">
              <a:spcBef>
                <a:spcPts val="600"/>
              </a:spcBef>
              <a:defRPr/>
            </a:pPr>
            <a:r>
              <a:rPr lang="ru-RU" sz="2000" b="1" dirty="0">
                <a:solidFill>
                  <a:prstClr val="black"/>
                </a:solidFill>
              </a:rPr>
              <a:t>Мојсеј се застапувал кај Бога за другите во различни прилики и од различни причини:</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ru-RU" sz="2000" b="1" dirty="0">
                <a:solidFill>
                  <a:prstClr val="black"/>
                </a:solidFill>
              </a:rPr>
              <a:t>Истото што треба да нè мотивира: љубовта кон оние за кои се молиме.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693964" y="582067"/>
            <a:ext cx="11127226" cy="5693866"/>
          </a:xfrm>
          <a:prstGeom prst="rect">
            <a:avLst/>
          </a:prstGeom>
          <a:noFill/>
        </p:spPr>
        <p:txBody>
          <a:bodyPr wrap="square">
            <a:spAutoFit/>
          </a:bodyPr>
          <a:lstStyle/>
          <a:p>
            <a:pPr>
              <a:spcBef>
                <a:spcPts val="600"/>
              </a:spcBef>
            </a:pPr>
            <a:r>
              <a:rPr lang="ru-RU" sz="2800" b="1" dirty="0">
                <a:latin typeface="Constantia" panose="02030602050306030303" pitchFamily="18" charset="0"/>
              </a:rPr>
              <a:t>„Мораме да се молиме и во кругот на нашето семејство; и пред сè, не смееме да ја занемариме приватната молитва, бидејќи таа е животот на душата. Невозможно е душата да цвета кога молитвата е занемарена. Само јавната молитва, или молитвата со семејството, не е доволна. Среде осаменост, отворете ја вашата душа за продорното око Божјо. Тајната молитва треба да ја чуе само Богот кој ги слуша молитвите. Ниедно љубопитно уво не треба да го носи товарот на таквите молби. Во приватната молитва, душата е слободна од влијанијата на околината, слободна од возбуда. Тивко, но усрдно, молитвата ќе се издигне до Бога. Слатко и трајно ќе биде влијанието што произлегува од Оној кој гледа во тајност, чие уво е отворено за молитвата што извира од срцето.“</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ru-RU" sz="1600" b="1" dirty="0"/>
              <a:t>Е. Г. В. (Чекори кон Христос, стр. 98)</a:t>
            </a:r>
            <a:endParaRPr lang="es-ES" sz="1600" b="1" dirty="0"/>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2669721" y="127797"/>
            <a:ext cx="8198304" cy="1508105"/>
          </a:xfrm>
          <a:prstGeom prst="rect">
            <a:avLst/>
          </a:prstGeom>
          <a:noFill/>
        </p:spPr>
        <p:txBody>
          <a:bodyPr wrap="square">
            <a:spAutoFit/>
          </a:bodyPr>
          <a:lstStyle/>
          <a:p>
            <a:pPr lvl="0" algn="ctr">
              <a:defRPr/>
            </a:pPr>
            <a:r>
              <a:rPr lang="ru-RU" sz="24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„Го сакам Господа, зашто Тој го чу мојот глас и моите молитви за милост; зашто го приклони Своето уво кон мене, ќе Го повикувам додека сум жив.“ </a:t>
            </a:r>
            <a:r>
              <a:rPr lang="ru-RU"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(Псалм 116:1-2)</a:t>
            </a:r>
            <a:endParaRPr kumimoji="0" lang="es-ES" sz="24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19625"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az-Cyrl-AZ" sz="2000" b="1" dirty="0">
                <a:solidFill>
                  <a:srgbClr val="00BB2C"/>
                </a:solidFill>
              </a:rPr>
              <a:t>Даниел</a:t>
            </a:r>
            <a:r>
              <a:rPr lang="es-ES" sz="2000" b="1" dirty="0">
                <a:solidFill>
                  <a:srgbClr val="00BB2C"/>
                </a:solidFill>
              </a:rPr>
              <a:t>:</a:t>
            </a:r>
          </a:p>
          <a:p>
            <a:pPr lvl="1">
              <a:spcBef>
                <a:spcPts val="600"/>
              </a:spcBef>
            </a:pPr>
            <a:r>
              <a:rPr lang="mk-MK" sz="2000" b="1" dirty="0"/>
              <a:t>Молење во опасни времиња.</a:t>
            </a:r>
            <a:endParaRPr lang="es-ES" sz="2000" b="1" dirty="0"/>
          </a:p>
          <a:p>
            <a:pPr lvl="1">
              <a:spcBef>
                <a:spcPts val="600"/>
              </a:spcBef>
            </a:pPr>
            <a:r>
              <a:rPr lang="mk-MK" sz="2000" b="1" dirty="0"/>
              <a:t>Молење во правилна положба.</a:t>
            </a:r>
            <a:endParaRPr lang="es-ES" sz="2000" b="1" dirty="0"/>
          </a:p>
          <a:p>
            <a:pPr>
              <a:spcBef>
                <a:spcPts val="1800"/>
              </a:spcBef>
            </a:pPr>
            <a:r>
              <a:rPr lang="mk-MK" sz="2000" b="1" dirty="0" err="1">
                <a:solidFill>
                  <a:srgbClr val="0070BB"/>
                </a:solidFill>
              </a:rPr>
              <a:t>Енох</a:t>
            </a:r>
            <a:r>
              <a:rPr lang="es-ES" sz="2000" b="1" dirty="0">
                <a:solidFill>
                  <a:srgbClr val="0070BB"/>
                </a:solidFill>
              </a:rPr>
              <a:t>:</a:t>
            </a:r>
          </a:p>
          <a:p>
            <a:pPr lvl="1">
              <a:spcBef>
                <a:spcPts val="600"/>
              </a:spcBef>
            </a:pPr>
            <a:r>
              <a:rPr lang="mk-MK" sz="2000" b="1" dirty="0"/>
              <a:t>Живот на молитва</a:t>
            </a:r>
            <a:endParaRPr lang="es-ES" sz="2000" b="1" dirty="0"/>
          </a:p>
          <a:p>
            <a:pPr>
              <a:spcBef>
                <a:spcPts val="1800"/>
              </a:spcBef>
            </a:pPr>
            <a:r>
              <a:rPr lang="mk-MK" sz="2000" b="1" dirty="0">
                <a:solidFill>
                  <a:srgbClr val="BB4B00"/>
                </a:solidFill>
              </a:rPr>
              <a:t>Мојсеј</a:t>
            </a:r>
            <a:r>
              <a:rPr lang="es-ES" sz="2000" b="1" dirty="0">
                <a:solidFill>
                  <a:srgbClr val="BB4B00"/>
                </a:solidFill>
              </a:rPr>
              <a:t>:</a:t>
            </a:r>
          </a:p>
          <a:p>
            <a:pPr lvl="1">
              <a:spcBef>
                <a:spcPts val="600"/>
              </a:spcBef>
            </a:pPr>
            <a:r>
              <a:rPr lang="mk-MK" sz="2000" b="1" dirty="0"/>
              <a:t>Разговор со Бога</a:t>
            </a:r>
            <a:endParaRPr lang="es-ES" sz="2000" b="1" dirty="0"/>
          </a:p>
          <a:p>
            <a:pPr lvl="1">
              <a:spcBef>
                <a:spcPts val="600"/>
              </a:spcBef>
            </a:pPr>
            <a:r>
              <a:rPr lang="mk-MK" sz="2000" b="1" dirty="0"/>
              <a:t>Посредничка молитва.</a:t>
            </a:r>
            <a:endParaRPr lang="es-ES" sz="2000" b="1" dirty="0"/>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923330"/>
          </a:xfrm>
          <a:prstGeom prst="rect">
            <a:avLst/>
          </a:prstGeom>
          <a:noFill/>
        </p:spPr>
        <p:txBody>
          <a:bodyPr wrap="square" rtlCol="0">
            <a:spAutoFit/>
          </a:bodyPr>
          <a:lstStyle/>
          <a:p>
            <a:pPr>
              <a:spcBef>
                <a:spcPts val="600"/>
              </a:spcBef>
            </a:pPr>
            <a:r>
              <a:rPr lang="ru-RU" b="1" dirty="0"/>
              <a:t>Сите суштества, вклучувајќи го и човештвото, биле создадени од Бога со способност да комуницираат едни со други и со Него.</a:t>
            </a:r>
            <a:endParaRPr lang="es-ES" b="1" dirty="0"/>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646331"/>
          </a:xfrm>
          <a:prstGeom prst="rect">
            <a:avLst/>
          </a:prstGeom>
          <a:noFill/>
        </p:spPr>
        <p:txBody>
          <a:bodyPr wrap="square">
            <a:spAutoFit/>
          </a:bodyPr>
          <a:lstStyle/>
          <a:p>
            <a:pPr lvl="0">
              <a:spcBef>
                <a:spcPts val="600"/>
              </a:spcBef>
              <a:defRPr/>
            </a:pPr>
            <a:r>
              <a:rPr lang="ru-RU" b="1" dirty="0">
                <a:solidFill>
                  <a:prstClr val="black"/>
                </a:solidFill>
              </a:rPr>
              <a:t>Даниел, Енох и Мојсеј се примери за тоа како можеме да го користиме овој моќен дар.</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8" y="1831426"/>
            <a:ext cx="7075369" cy="646331"/>
          </a:xfrm>
          <a:prstGeom prst="rect">
            <a:avLst/>
          </a:prstGeom>
          <a:noFill/>
        </p:spPr>
        <p:txBody>
          <a:bodyPr wrap="square">
            <a:spAutoFit/>
          </a:bodyPr>
          <a:lstStyle/>
          <a:p>
            <a:pPr lvl="0">
              <a:spcBef>
                <a:spcPts val="600"/>
              </a:spcBef>
              <a:defRPr/>
            </a:pPr>
            <a:r>
              <a:rPr lang="ru-RU" b="1" dirty="0">
                <a:solidFill>
                  <a:prstClr val="black"/>
                </a:solidFill>
              </a:rPr>
              <a:t>Но, Бог ни оставил дар. „Телефон“ што ни овозможува да продолжиме да комуницираме со Него: молитва.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8" y="1122123"/>
            <a:ext cx="7075368" cy="646331"/>
          </a:xfrm>
          <a:prstGeom prst="rect">
            <a:avLst/>
          </a:prstGeom>
          <a:noFill/>
        </p:spPr>
        <p:txBody>
          <a:bodyPr wrap="square">
            <a:spAutoFit/>
          </a:bodyPr>
          <a:lstStyle/>
          <a:p>
            <a:pPr lvl="0">
              <a:spcBef>
                <a:spcPts val="600"/>
              </a:spcBef>
              <a:defRPr/>
            </a:pPr>
            <a:r>
              <a:rPr lang="ru-RU" b="1" dirty="0">
                <a:solidFill>
                  <a:prstClr val="black"/>
                </a:solidFill>
              </a:rPr>
              <a:t>За жал, човечките суштества ја изгубиле способноста да комуницираат директно со Бога кога Адам и Ева згрешиле.</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7200" b="1" spc="300" dirty="0">
                <a:ln/>
                <a:solidFill>
                  <a:srgbClr val="D15381"/>
                </a:solidFill>
                <a:effectLst>
                  <a:outerShdw blurRad="38100" dist="12700" dir="2700000" algn="tl">
                    <a:srgbClr val="000000"/>
                  </a:outerShdw>
                  <a:reflection blurRad="6350" stA="60000" endA="900" endPos="58000" dir="5400000" sy="-100000" algn="bl" rotWithShape="0"/>
                </a:effectLst>
              </a:rPr>
              <a:t>ДАНИЕЛ</a:t>
            </a:r>
            <a:endParaRPr lang="es-ES" sz="7200" b="1" spc="300" dirty="0">
              <a:ln/>
              <a:solidFill>
                <a:srgbClr val="D15381"/>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0"/>
            <a:ext cx="12192000" cy="769441"/>
          </a:xfrm>
          <a:prstGeom prst="rect">
            <a:avLst/>
          </a:prstGeom>
          <a:noFill/>
        </p:spPr>
        <p:txBody>
          <a:bodyPr wrap="square">
            <a:spAutoFit/>
          </a:bodyPr>
          <a:lstStyle/>
          <a:p>
            <a:pPr algn="ctr"/>
            <a:r>
              <a:rPr lang="mk-M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МОЛИТЕЊЕ ВО ОПАСНИ ВРЕМИЊА</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0" y="740866"/>
            <a:ext cx="12192000" cy="338554"/>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ru-RU" sz="1600" b="1" dirty="0">
                <a:solidFill>
                  <a:schemeClr val="accent1">
                    <a:lumMod val="75000"/>
                  </a:schemeClr>
                </a:solidFill>
                <a:latin typeface="Comic Sans MS" panose="030F0702030302020204" pitchFamily="66" charset="0"/>
              </a:rPr>
              <a:t>„Затоа се обратив кон Господ Бог и Го молев во молитва и молба, со пост, вреќиште и пепел“ (Даниел 9:3).</a:t>
            </a:r>
            <a:endParaRPr lang="es-ES" sz="1600" b="1"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87961" y="3267077"/>
            <a:ext cx="842025" cy="3515911"/>
            <a:chOff x="87961" y="3143252"/>
            <a:chExt cx="842025"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87961" y="3891595"/>
              <a:ext cx="842025" cy="1695849"/>
            </a:xfrm>
            <a:prstGeom prst="rect">
              <a:avLst/>
            </a:prstGeom>
            <a:noFill/>
          </p:spPr>
          <p:txBody>
            <a:bodyPr vert="wordArtVert" wrap="none" rtlCol="0">
              <a:spAutoFit/>
            </a:bodyPr>
            <a:lstStyle/>
            <a:p>
              <a:r>
                <a:rPr lang="mk-MK" b="1" spc="-1000" dirty="0">
                  <a:effectLst>
                    <a:outerShdw blurRad="38100" dist="38100" dir="2700000" algn="tl">
                      <a:srgbClr val="000000">
                        <a:alpha val="43137"/>
                      </a:srgbClr>
                    </a:outerShdw>
                  </a:effectLst>
                </a:rPr>
                <a:t>ДОБАР</a:t>
              </a:r>
              <a:br>
                <a:rPr lang="es-ES" b="1" spc="-1000" dirty="0">
                  <a:effectLst>
                    <a:outerShdw blurRad="38100" dist="38100" dir="2700000" algn="tl">
                      <a:srgbClr val="000000">
                        <a:alpha val="43137"/>
                      </a:srgbClr>
                    </a:outerShdw>
                  </a:effectLst>
                </a:rPr>
              </a:br>
              <a:r>
                <a:rPr lang="mk-MK" b="1" spc="-1000" dirty="0">
                  <a:effectLst>
                    <a:outerShdw blurRad="38100" dist="38100" dir="2700000" algn="tl">
                      <a:srgbClr val="000000">
                        <a:alpha val="43137"/>
                      </a:srgbClr>
                    </a:outerShdw>
                  </a:effectLst>
                </a:rPr>
                <a:t>УПРВИТЕЛ</a:t>
              </a:r>
              <a:endParaRPr lang="es-ES" b="1" spc="-1000" dirty="0">
                <a:effectLst>
                  <a:outerShdw blurRad="38100" dist="38100" dir="2700000" algn="tl">
                    <a:srgbClr val="000000">
                      <a:alpha val="43137"/>
                    </a:srgbClr>
                  </a:outerShdw>
                </a:effectLst>
              </a:endParaRP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232767" y="3267077"/>
            <a:ext cx="763700" cy="3515911"/>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1029832" y="3871489"/>
              <a:ext cx="513346" cy="2052934"/>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0" dirty="0"/>
                <a:t>ПРАВЕН</a:t>
              </a:r>
              <a:endParaRPr lang="es-ES" spc="0" dirty="0"/>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0631" y="3871654"/>
              <a:ext cx="513346" cy="1591269"/>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600" dirty="0"/>
                <a:t>ВРДЛИВ</a:t>
              </a:r>
              <a:endParaRPr lang="es-ES" spc="-600" dirty="0"/>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90278" y="3883668"/>
              <a:ext cx="476925" cy="255262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z="1600" dirty="0"/>
                <a:t>НЕПОРЕЧИТИВНОСТ</a:t>
              </a:r>
              <a:endParaRPr lang="es-ES" sz="1600" dirty="0"/>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357953"/>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600" dirty="0"/>
                <a:t>ОДГОВОРЕН</a:t>
              </a:r>
              <a:endParaRPr lang="es-ES" spc="-600" dirty="0"/>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173573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0" dirty="0"/>
                <a:t>ЧЕСЕН</a:t>
              </a:r>
              <a:endParaRPr lang="es-ES" spc="0" dirty="0"/>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389839" y="3267075"/>
            <a:ext cx="842025" cy="3515913"/>
            <a:chOff x="4687745" y="3143250"/>
            <a:chExt cx="842025"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687745" y="3871654"/>
              <a:ext cx="842025" cy="1874642"/>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800" dirty="0"/>
                <a:t>ВЕРЕНИ</a:t>
              </a:r>
            </a:p>
            <a:p>
              <a:pPr algn="l"/>
              <a:r>
                <a:rPr lang="mk-MK" spc="-800" dirty="0"/>
                <a:t>ЛОЈАЛЕН</a:t>
              </a:r>
              <a:endParaRPr lang="es-ES" spc="-800" dirty="0"/>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484116" y="3267075"/>
            <a:ext cx="842025" cy="3542974"/>
            <a:chOff x="5445766" y="3143250"/>
            <a:chExt cx="842025" cy="354297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45766" y="3824800"/>
              <a:ext cx="842025" cy="2861424"/>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mk-MK" spc="-600" dirty="0"/>
                <a:t>БЕЗ НИКАКВИ</a:t>
              </a:r>
              <a:br>
                <a:rPr lang="es-ES" spc="-600" dirty="0"/>
              </a:br>
              <a:r>
                <a:rPr lang="mk-MK" spc="-600" dirty="0"/>
                <a:t>ПОРОЦИ</a:t>
              </a:r>
              <a:endParaRPr lang="es-ES" spc="-600" dirty="0"/>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363884" y="1207282"/>
            <a:ext cx="8828116" cy="1200329"/>
          </a:xfrm>
          <a:prstGeom prst="rect">
            <a:avLst/>
          </a:prstGeom>
          <a:noFill/>
        </p:spPr>
        <p:txBody>
          <a:bodyPr wrap="square" rtlCol="0">
            <a:spAutoFit/>
          </a:bodyPr>
          <a:lstStyle/>
          <a:p>
            <a:pPr>
              <a:spcBef>
                <a:spcPts val="600"/>
              </a:spcBef>
            </a:pPr>
            <a:r>
              <a:rPr lang="ru-RU" b="1" dirty="0"/>
              <a:t>Поради неговата доверба во Бога, Даниел доби интелигенција, способност да толкува соништа и мудрост (Даниел 1:8, 17, 20). Кога неговиот живот и животот на неговите пријатели беа во опасност, тој се обрати кон Бога во молитва (Даниел 2:17-23).</a:t>
            </a:r>
            <a:endParaRPr lang="es-ES" b="1" dirty="0"/>
          </a:p>
        </p:txBody>
      </p:sp>
      <p:sp>
        <p:nvSpPr>
          <p:cNvPr id="9" name="CuadroTexto 8">
            <a:extLst>
              <a:ext uri="{FF2B5EF4-FFF2-40B4-BE49-F238E27FC236}">
                <a16:creationId xmlns:a16="http://schemas.microsoft.com/office/drawing/2014/main" id="{5A0E6FB2-8ECA-7E6B-A092-4488A3AA90B3}"/>
              </a:ext>
            </a:extLst>
          </p:cNvPr>
          <p:cNvSpPr txBox="1"/>
          <p:nvPr/>
        </p:nvSpPr>
        <p:spPr>
          <a:xfrm>
            <a:off x="3363884" y="2480043"/>
            <a:ext cx="5118719" cy="646331"/>
          </a:xfrm>
          <a:prstGeom prst="rect">
            <a:avLst/>
          </a:prstGeom>
          <a:noFill/>
        </p:spPr>
        <p:txBody>
          <a:bodyPr wrap="square">
            <a:spAutoFit/>
          </a:bodyPr>
          <a:lstStyle/>
          <a:p>
            <a:pPr>
              <a:spcBef>
                <a:spcPts val="600"/>
              </a:spcBef>
            </a:pPr>
            <a:r>
              <a:rPr lang="ru-RU" b="1" dirty="0"/>
              <a:t>По живот во молитва, какви карактеристики стекна Даниел (Даниел 6:3-5)?</a:t>
            </a:r>
            <a:endParaRPr lang="es-ES" b="1" dirty="0"/>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a:fillRect/>
          </a:stretch>
        </p:blipFill>
        <p:spPr>
          <a:xfrm>
            <a:off x="11336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0" y="1135590"/>
            <a:ext cx="6245679" cy="1200329"/>
          </a:xfrm>
          <a:prstGeom prst="rect">
            <a:avLst/>
          </a:prstGeom>
          <a:noFill/>
        </p:spPr>
        <p:txBody>
          <a:bodyPr wrap="square" rtlCol="0">
            <a:spAutoFit/>
          </a:bodyPr>
          <a:lstStyle/>
          <a:p>
            <a:pPr>
              <a:spcBef>
                <a:spcPts val="600"/>
              </a:spcBef>
            </a:pPr>
            <a:r>
              <a:rPr lang="ru-RU" b="1" dirty="0"/>
              <a:t>Небото внимателно ја слушаше молитвата на Даниел (Даниел 9:20–23; 10:12). Само со раскинување на оваа врска неговите непријатели можеа да му наштетат (Даниел 6:5–7).</a:t>
            </a:r>
            <a:endParaRPr lang="es-ES" b="1" dirty="0"/>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2513860559"/>
              </p:ext>
            </p:extLst>
          </p:nvPr>
        </p:nvGraphicFramePr>
        <p:xfrm>
          <a:off x="5591175" y="3348400"/>
          <a:ext cx="6515100"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286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0"/>
            <a:ext cx="12192000" cy="769441"/>
          </a:xfrm>
          <a:prstGeom prst="rect">
            <a:avLst/>
          </a:prstGeom>
          <a:noFill/>
        </p:spPr>
        <p:txBody>
          <a:bodyPr wrap="square">
            <a:spAutoFit/>
          </a:bodyPr>
          <a:lstStyle/>
          <a:p>
            <a:pPr algn="ctr"/>
            <a:r>
              <a:rPr lang="mk-M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МОЛИТВА ВО ОПАСНИ ВРЕМИЊА</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0" y="740866"/>
            <a:ext cx="12192000" cy="338554"/>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ru-RU" sz="1600" b="1" dirty="0">
                <a:solidFill>
                  <a:schemeClr val="accent1">
                    <a:lumMod val="75000"/>
                  </a:schemeClr>
                </a:solidFill>
                <a:latin typeface="Comic Sans MS" panose="030F0702030302020204" pitchFamily="66" charset="0"/>
              </a:rPr>
              <a:t>„Затоа се обратив кон Господ Бог и Го молев во молитва и молба, со пост, вреќиште и пепел“ (Даниел 9:3).</a:t>
            </a:r>
            <a:endParaRPr lang="es-ES" sz="1600" b="1" dirty="0">
              <a:solidFill>
                <a:schemeClr val="accent1">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852CC4B1-C611-2A07-DF59-438349C6BE28}"/>
              </a:ext>
            </a:extLst>
          </p:cNvPr>
          <p:cNvSpPr txBox="1"/>
          <p:nvPr/>
        </p:nvSpPr>
        <p:spPr>
          <a:xfrm>
            <a:off x="0" y="2335919"/>
            <a:ext cx="6245679" cy="646331"/>
          </a:xfrm>
          <a:prstGeom prst="rect">
            <a:avLst/>
          </a:prstGeom>
          <a:noFill/>
        </p:spPr>
        <p:txBody>
          <a:bodyPr wrap="square">
            <a:spAutoFit/>
          </a:bodyPr>
          <a:lstStyle/>
          <a:p>
            <a:pPr lvl="0">
              <a:spcBef>
                <a:spcPts val="600"/>
              </a:spcBef>
              <a:defRPr/>
            </a:pPr>
            <a:r>
              <a:rPr lang="ru-RU" b="1" dirty="0">
                <a:solidFill>
                  <a:prstClr val="black"/>
                </a:solidFill>
              </a:rPr>
              <a:t>Соочен со оваа нова закана од смрт, Даниел ги одржуваше своите молитвени навики (Даниел 6:10):</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mk-MK" sz="4400" b="1" dirty="0">
                <a:ln/>
                <a:solidFill>
                  <a:schemeClr val="accent4"/>
                </a:solidFill>
                <a:effectLst>
                  <a:outerShdw blurRad="38100" dist="38100" dir="2700000" algn="tl">
                    <a:srgbClr val="000000">
                      <a:alpha val="43137"/>
                    </a:srgbClr>
                  </a:outerShdw>
                </a:effectLst>
              </a:rPr>
              <a:t>МОЛИТЕЊЕ ВО ПРАВИЛНА ПОЗА</a:t>
            </a:r>
            <a:endParaRPr lang="es-ES" sz="4400" b="1"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AB1FA57-78AF-CE95-B0B7-D080D0A79299}"/>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ru-RU" b="1" dirty="0">
                <a:effectLst>
                  <a:outerShdw blurRad="38100" dist="38100" dir="2700000" algn="tl">
                    <a:srgbClr val="000000"/>
                  </a:outerShdw>
                </a:effectLst>
                <a:latin typeface="Comic Sans MS" panose="030F0702030302020204" pitchFamily="66" charset="0"/>
              </a:rPr>
              <a:t>„Кога Даниел дозна дека е потпишана декретот, се врати дома во својата соба на горниот кат каде што прозорците се отвораа кон Ерусалим. Три пати на ден клекнуваше на колена и се молеше, благодарејќи Му на својот Бог, како што правеше и претходно“ (Даниел 6:10).</a:t>
            </a:r>
            <a:endParaRPr lang="es-ES" sz="1400" b="1" dirty="0">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6000" y="1714500"/>
            <a:ext cx="6095999" cy="923330"/>
          </a:xfrm>
          <a:prstGeom prst="rect">
            <a:avLst/>
          </a:prstGeom>
          <a:noFill/>
        </p:spPr>
        <p:txBody>
          <a:bodyPr wrap="square" rtlCol="0">
            <a:spAutoFit/>
          </a:bodyPr>
          <a:lstStyle/>
          <a:p>
            <a:pPr>
              <a:spcBef>
                <a:spcPts val="600"/>
              </a:spcBef>
            </a:pPr>
            <a:r>
              <a:rPr lang="ru-RU" b="1" dirty="0"/>
              <a:t>Кога се молиме, му зборуваме на Бога како да разговараме со пријател. Сепак, Бог не е како нас. Тој е Цар на Универзумот.</a:t>
            </a:r>
            <a:endParaRPr lang="es-ES" b="1" dirty="0"/>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4787" y="1753000"/>
            <a:ext cx="5734050" cy="3085162"/>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4969284"/>
            <a:ext cx="5995986" cy="1200329"/>
          </a:xfrm>
          <a:prstGeom prst="rect">
            <a:avLst/>
          </a:prstGeom>
          <a:noFill/>
        </p:spPr>
        <p:txBody>
          <a:bodyPr wrap="square">
            <a:spAutoFit/>
          </a:bodyPr>
          <a:lstStyle/>
          <a:p>
            <a:pPr>
              <a:spcBef>
                <a:spcPts val="600"/>
              </a:spcBef>
            </a:pPr>
            <a:r>
              <a:rPr lang="ru-RU" b="1" dirty="0"/>
              <a:t>Затворањето на очите ни овозможува да се концентрираме повеќе на молитвата, но во некои околности, ниту тоа не е можно (додека одиме, возиме итн.).</a:t>
            </a:r>
            <a:endParaRPr lang="es-ES" b="1" dirty="0"/>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7" y="3730436"/>
            <a:ext cx="6096004" cy="923330"/>
          </a:xfrm>
          <a:prstGeom prst="rect">
            <a:avLst/>
          </a:prstGeom>
          <a:noFill/>
        </p:spPr>
        <p:txBody>
          <a:bodyPr wrap="square">
            <a:spAutoFit/>
          </a:bodyPr>
          <a:lstStyle/>
          <a:p>
            <a:pPr lvl="0">
              <a:spcBef>
                <a:spcPts val="600"/>
              </a:spcBef>
              <a:defRPr/>
            </a:pPr>
            <a:r>
              <a:rPr lang="ru-RU" b="1" dirty="0">
                <a:solidFill>
                  <a:prstClr val="black"/>
                </a:solidFill>
              </a:rPr>
              <a:t>Бидејќи можеме да му се молиме на Бога во секоја околност и во секое време, не е секогаш можно или потребно да го правиме тоа на овој начин.</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923330"/>
          </a:xfrm>
          <a:prstGeom prst="rect">
            <a:avLst/>
          </a:prstGeom>
          <a:noFill/>
        </p:spPr>
        <p:txBody>
          <a:bodyPr wrap="square">
            <a:spAutoFit/>
          </a:bodyPr>
          <a:lstStyle/>
          <a:p>
            <a:pPr lvl="0">
              <a:spcBef>
                <a:spcPts val="600"/>
              </a:spcBef>
              <a:defRPr/>
            </a:pPr>
            <a:r>
              <a:rPr lang="ru-RU" b="1" dirty="0">
                <a:solidFill>
                  <a:prstClr val="black"/>
                </a:solidFill>
              </a:rPr>
              <a:t>Поради оваа причина, обичајот на Даниел беше да клекне пред Него за да се моли, признавајќи Го како свој Суверен.</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154610"/>
            <a:ext cx="5995983" cy="646331"/>
          </a:xfrm>
          <a:prstGeom prst="rect">
            <a:avLst/>
          </a:prstGeom>
          <a:noFill/>
        </p:spPr>
        <p:txBody>
          <a:bodyPr wrap="square">
            <a:spAutoFit/>
          </a:bodyPr>
          <a:lstStyle/>
          <a:p>
            <a:pPr lvl="0">
              <a:spcBef>
                <a:spcPts val="600"/>
              </a:spcBef>
              <a:defRPr/>
            </a:pPr>
            <a:r>
              <a:rPr lang="ru-RU" b="1" dirty="0">
                <a:solidFill>
                  <a:prstClr val="black"/>
                </a:solidFill>
              </a:rPr>
              <a:t>Важно е нашите молитви да се упатуваат со почитта што Бог ја заслужува.</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376237" y="1647825"/>
            <a:ext cx="11439525" cy="707886"/>
          </a:xfrm>
          <a:prstGeom prst="rect">
            <a:avLst/>
          </a:prstGeom>
          <a:noFill/>
        </p:spPr>
        <p:txBody>
          <a:bodyPr wrap="square" rtlCol="0">
            <a:spAutoFit/>
          </a:bodyPr>
          <a:lstStyle/>
          <a:p>
            <a:pPr>
              <a:spcBef>
                <a:spcPts val="600"/>
              </a:spcBef>
            </a:pPr>
            <a:r>
              <a:rPr lang="ru-RU" sz="2000" b="1" dirty="0"/>
              <a:t>Во Библијата наоѓаме примери на луѓе кои се молеле на различни начини, во зависност од нивните специфични околности.</a:t>
            </a:r>
            <a:endParaRPr lang="es-ES" sz="2000" b="1" dirty="0"/>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546605797"/>
              </p:ext>
            </p:extLst>
          </p:nvPr>
        </p:nvGraphicFramePr>
        <p:xfrm>
          <a:off x="300037" y="2434590"/>
          <a:ext cx="11625263"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300037" y="6127581"/>
            <a:ext cx="11625263" cy="707886"/>
          </a:xfrm>
          <a:prstGeom prst="rect">
            <a:avLst/>
          </a:prstGeom>
          <a:noFill/>
        </p:spPr>
        <p:txBody>
          <a:bodyPr wrap="square" rtlCol="0">
            <a:spAutoFit/>
          </a:bodyPr>
          <a:lstStyle/>
          <a:p>
            <a:pPr algn="ctr">
              <a:spcBef>
                <a:spcPts val="600"/>
              </a:spcBef>
            </a:pPr>
            <a:r>
              <a:rPr lang="ru-RU" sz="2000" b="1" dirty="0"/>
              <a:t>Без оглед на нашето држење на телото, Библијата нè поттикнува да се молиме без престан (1 Солуњани 5:17), упорно (Колошаните 4:2) и доследно (Римјаните 12:12).</a:t>
            </a:r>
            <a:endParaRPr lang="es-ES" sz="2000" b="1" dirty="0"/>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mk-MK" sz="4400" b="1" dirty="0">
                <a:ln/>
                <a:solidFill>
                  <a:schemeClr val="accent4"/>
                </a:solidFill>
                <a:effectLst>
                  <a:outerShdw blurRad="38100" dist="38100" dir="2700000" algn="tl">
                    <a:srgbClr val="000000">
                      <a:alpha val="43137"/>
                    </a:srgbClr>
                  </a:outerShdw>
                </a:effectLst>
              </a:rPr>
              <a:t>МОЛИТЕЊЕ ВО ПРАВИЛНА ПОЗА</a:t>
            </a:r>
            <a:endParaRPr lang="es-ES" sz="4400" b="1" dirty="0">
              <a:ln/>
              <a:solidFill>
                <a:schemeClr val="accent4"/>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ru-RU" b="1" dirty="0">
                <a:effectLst>
                  <a:outerShdw blurRad="38100" dist="38100" dir="2700000" algn="tl">
                    <a:srgbClr val="000000"/>
                  </a:outerShdw>
                </a:effectLst>
                <a:latin typeface="Comic Sans MS" panose="030F0702030302020204" pitchFamily="66" charset="0"/>
              </a:rPr>
              <a:t>„Кога Даниел дозна дека е потпишана одлуката, се врати дома во својата соба на горниот кат каде што прозорците се отвораа кон Ерусалим. Три пати на ден клекнуваше на колена и се молеше, благодарејќи му на својот Бог, како што правеше и претходно“ (Даниел 6:10).</a:t>
            </a:r>
            <a:endParaRPr lang="es-ES" sz="1400" b="1" dirty="0">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k-MK"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ЕНОХ</a:t>
            </a:r>
            <a:endParaRPr kumimoji="0" lang="es-ES"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endParaRP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hqprint">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1402</Words>
  <Application>Microsoft Office PowerPoint</Application>
  <PresentationFormat>Panorámica</PresentationFormat>
  <Paragraphs>82</Paragraphs>
  <Slides>14</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85</cp:revision>
  <dcterms:created xsi:type="dcterms:W3CDTF">2026-03-23T08:04:11Z</dcterms:created>
  <dcterms:modified xsi:type="dcterms:W3CDTF">2026-04-28T06:44:22Z</dcterms:modified>
</cp:coreProperties>
</file>