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5"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374"/>
    <a:srgbClr val="96B0C7"/>
    <a:srgbClr val="D1D8D9"/>
    <a:srgbClr val="576668"/>
    <a:srgbClr val="7E5253"/>
    <a:srgbClr val="F3E6DE"/>
    <a:srgbClr val="3E7527"/>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26" d="100"/>
          <a:sy n="26" d="100"/>
        </p:scale>
        <p:origin x="168" y="1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mk-MK" sz="2400" b="1" dirty="0">
              <a:effectLst>
                <a:outerShdw blurRad="38100" dist="38100" dir="2700000" algn="tl">
                  <a:srgbClr val="000000"/>
                </a:outerShdw>
              </a:effectLst>
            </a:rPr>
            <a:t>ГРЕВ</a:t>
          </a:r>
          <a:endParaRPr lang="es-ES" sz="2400" dirty="0">
            <a:effectLst>
              <a:outerShdw blurRad="38100" dist="38100" dir="2700000" algn="tl">
                <a:srgbClr val="000000"/>
              </a:outerShdw>
            </a:effectLst>
          </a:endParaRP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mk-MK" sz="2000" b="1" dirty="0">
              <a:solidFill>
                <a:schemeClr val="accent5">
                  <a:lumMod val="50000"/>
                </a:schemeClr>
              </a:solidFill>
            </a:rPr>
            <a:t>Избегнување на искушението</a:t>
          </a:r>
          <a:endParaRPr lang="es-ES" sz="200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32E9676E-4515-4262-94E7-031112267D72}">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ru-RU" sz="2000" b="1" dirty="0">
              <a:solidFill>
                <a:schemeClr val="accent5">
                  <a:lumMod val="50000"/>
                </a:schemeClr>
              </a:solidFill>
            </a:rPr>
            <a:t>Совети за избегнување на гревот</a:t>
          </a:r>
          <a:endParaRPr lang="es-ES" sz="2000" dirty="0">
            <a:solidFill>
              <a:schemeClr val="accent5">
                <a:lumMod val="50000"/>
              </a:schemeClr>
            </a:solidFill>
          </a:endParaRPr>
        </a:p>
      </dgm:t>
    </dgm:pt>
    <dgm:pt modelId="{4EA53434-E02A-4DEF-8153-4C9805CC9817}" type="parTrans" cxnId="{08F14190-2772-444E-8008-C315765A5C32}">
      <dgm:prSet/>
      <dgm:spPr/>
      <dgm:t>
        <a:bodyPr/>
        <a:lstStyle/>
        <a:p>
          <a:endParaRPr lang="es-ES" sz="2000"/>
        </a:p>
      </dgm:t>
    </dgm:pt>
    <dgm:pt modelId="{6E92E059-E8B6-4768-B6AA-7AB6F25A9D7C}" type="sibTrans" cxnId="{08F14190-2772-444E-8008-C315765A5C32}">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mk-MK" sz="2400" b="1" dirty="0">
              <a:effectLst>
                <a:outerShdw blurRad="38100" dist="38100" dir="2700000" algn="tl">
                  <a:srgbClr val="000000"/>
                </a:outerShdw>
              </a:effectLst>
            </a:rPr>
            <a:t>ЗАКОНОТ</a:t>
          </a:r>
          <a:endParaRPr lang="es-ES" sz="2400" dirty="0">
            <a:effectLst>
              <a:outerShdw blurRad="38100" dist="38100" dir="2700000" algn="tl">
                <a:srgbClr val="000000"/>
              </a:outerShdw>
            </a:effectLst>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mk-MK" sz="2400" b="1" dirty="0">
              <a:solidFill>
                <a:schemeClr val="accent3">
                  <a:lumMod val="50000"/>
                </a:schemeClr>
              </a:solidFill>
            </a:rPr>
            <a:t>Законот и гревот</a:t>
          </a:r>
          <a:endParaRPr lang="es-ES" sz="240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a:r>
            <a:rPr lang="mk-MK" sz="2400" b="1" dirty="0">
              <a:effectLst>
                <a:outerShdw blurRad="38100" dist="38100" dir="2700000" algn="tl">
                  <a:srgbClr val="000000"/>
                </a:outerShdw>
              </a:effectLst>
            </a:rPr>
            <a:t>ЕВАНГЕЛИЈАТА</a:t>
          </a:r>
          <a:endParaRPr lang="es-ES" sz="2400" dirty="0">
            <a:effectLst>
              <a:outerShdw blurRad="38100" dist="38100" dir="2700000" algn="tl">
                <a:srgbClr val="000000"/>
              </a:outerShdw>
            </a:effectLst>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mk-MK" sz="2400" b="1" dirty="0">
              <a:solidFill>
                <a:schemeClr val="accent6">
                  <a:lumMod val="50000"/>
                </a:schemeClr>
              </a:solidFill>
            </a:rPr>
            <a:t>Евангелието и Законот</a:t>
          </a:r>
          <a:endParaRPr lang="es-ES" sz="240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4B56002C-64EA-4024-80F8-436863AE2F53}">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mk-MK" sz="2400" b="1" dirty="0">
              <a:solidFill>
                <a:schemeClr val="accent6">
                  <a:lumMod val="50000"/>
                </a:schemeClr>
              </a:solidFill>
            </a:rPr>
            <a:t>Изградено на карпата</a:t>
          </a:r>
          <a:endParaRPr lang="es-ES" sz="2400" dirty="0">
            <a:solidFill>
              <a:schemeClr val="accent6">
                <a:lumMod val="50000"/>
              </a:schemeClr>
            </a:solidFill>
          </a:endParaRPr>
        </a:p>
      </dgm:t>
    </dgm:pt>
    <dgm:pt modelId="{C4427067-2768-4A61-8C2A-3B4271D61757}" type="parTrans" cxnId="{59B1C286-B434-4A1D-B62A-0D85AC8A9850}">
      <dgm:prSet/>
      <dgm:spPr/>
      <dgm:t>
        <a:bodyPr/>
        <a:lstStyle/>
        <a:p>
          <a:endParaRPr lang="es-ES" sz="2000"/>
        </a:p>
      </dgm:t>
    </dgm:pt>
    <dgm:pt modelId="{F5FC52E4-2827-47DE-95F1-7ED2C42CD9FD}" type="sibTrans" cxnId="{59B1C286-B434-4A1D-B62A-0D85AC8A9850}">
      <dgm:prSet/>
      <dgm:spPr/>
      <dgm:t>
        <a:bodyPr/>
        <a:lstStyle/>
        <a:p>
          <a:endParaRPr lang="es-ES" sz="2000"/>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dgm:spPr/>
    </dgm:pt>
    <dgm:pt modelId="{73B51779-CE85-45C5-99FB-6D2C9624B6DE}" type="pres">
      <dgm:prSet presAssocID="{2993ADCF-14BA-46B2-8AC6-8D5EEAE3834D}" presName="adorn" presStyleLbl="fgAccFollowNode1" presStyleIdx="2" presStyleCnt="3"/>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75F4AB0F-AA80-491A-B6D9-B393AE193585}" type="presOf" srcId="{4E00E76D-EE03-4E23-8ED9-C3B9F96EB7C5}" destId="{3BD2C78A-7FEB-45B5-B7C1-C655474481B5}" srcOrd="0" destOrd="0" presId="urn:microsoft.com/office/officeart/2005/8/layout/bList2"/>
    <dgm:cxn modelId="{10BC1423-8C77-46D0-A154-7FB6AFB67F03}" type="presOf" srcId="{4B56002C-64EA-4024-80F8-436863AE2F53}" destId="{E9D18C7D-159A-4084-B59F-6DC46BEC485F}" srcOrd="0" destOrd="1"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DD774930-FA93-4E53-8E04-CD3A90158848}" type="presOf" srcId="{32E9676E-4515-4262-94E7-031112267D72}" destId="{ADB5C8FA-4108-43E4-80C1-E4BB2C2435ED}" srcOrd="0" destOrd="1"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59B1C286-B434-4A1D-B62A-0D85AC8A9850}" srcId="{2993ADCF-14BA-46B2-8AC6-8D5EEAE3834D}" destId="{4B56002C-64EA-4024-80F8-436863AE2F53}" srcOrd="1" destOrd="0" parTransId="{C4427067-2768-4A61-8C2A-3B4271D61757}" sibTransId="{F5FC52E4-2827-47DE-95F1-7ED2C42CD9FD}"/>
    <dgm:cxn modelId="{08F14190-2772-444E-8008-C315765A5C32}" srcId="{2B16C065-3617-4857-B8FB-406D7464A662}" destId="{32E9676E-4515-4262-94E7-031112267D72}" srcOrd="1" destOrd="0" parTransId="{4EA53434-E02A-4DEF-8153-4C9805CC9817}" sibTransId="{6E92E059-E8B6-4768-B6AA-7AB6F25A9D7C}"/>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es-ES" dirty="0"/>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es-ES"/>
        </a:p>
      </dgm:t>
    </dgm:pt>
    <dgm:pt modelId="{881DFFCF-3EA4-48A3-BE30-F013A047D481}">
      <dgm:prSet custT="1"/>
      <dgm:spPr/>
      <dgm:t>
        <a:bodyPr/>
        <a:lstStyle/>
        <a:p>
          <a:r>
            <a:rPr lang="ru-RU" sz="1800" b="1" dirty="0"/>
            <a:t>Избегнувајте да одите на места каде што можете да згрешите (Марко 9:45; Јов 23:11). На пример, одење во ноќен клуб.</a:t>
          </a:r>
          <a:endParaRPr lang="es-ES" sz="1800" dirty="0"/>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r>
            <a:rPr lang="ru-RU" sz="1800" b="1" dirty="0"/>
            <a:t>Избегнувајте да гледате работи што можат да ве доведат до грев (Марко 9:47; Јов 31:1). На пример, гледање филмови со непристојни сцени.</a:t>
          </a:r>
          <a:endParaRPr lang="es-ES" sz="1800" dirty="0"/>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r>
            <a:rPr lang="ru-RU" sz="1800" b="1" dirty="0"/>
            <a:t>Избегнувајте да правите работи што можат да ве доведат до грев (Марко 9:43; Јов 23:12). На пример, купување алкохол.</a:t>
          </a:r>
          <a:endParaRPr lang="es-ES" sz="1800" dirty="0"/>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16156">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36925">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93291" custLinFactNeighborY="61185">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ru-RU" sz="2000" b="1" dirty="0"/>
            <a:t>Не бидете самодоволни (1. Коринќаните 10:12)</a:t>
          </a:r>
          <a:endParaRPr lang="es-ES" sz="2000" dirty="0"/>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r>
            <a:rPr lang="ru-RU" sz="2000" b="1" dirty="0"/>
            <a:t>Престанете да им кажувате на сите колку сте добри; биди скромен како Исус (Матеј 6:2)</a:t>
          </a:r>
          <a:endParaRPr lang="es-ES" sz="2000" dirty="0"/>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r>
            <a:rPr lang="ru-RU" sz="2000" b="1" dirty="0"/>
            <a:t>Направи сè што е потребно за да ја искорениш похотата во твоето срце (Матеј 5:28-29)</a:t>
          </a:r>
          <a:endParaRPr lang="es-ES" sz="2000" dirty="0"/>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r>
            <a:rPr lang="ru-RU" sz="2000" b="1" dirty="0"/>
            <a:t>Престанете да ги критикувате и осудувате другите (1. Коринќаните 4:5)</a:t>
          </a:r>
          <a:endParaRPr lang="es-ES" sz="2000" dirty="0"/>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r>
            <a:rPr lang="ru-RU" sz="2000" b="1" dirty="0"/>
            <a:t>Не ги мразете своите непријатели, туку молете се за нив (Матеј 5:44)</a:t>
          </a:r>
          <a:endParaRPr lang="es-ES" sz="2000" dirty="0"/>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r>
            <a:rPr lang="ru-RU" sz="2000" b="1" dirty="0"/>
            <a:t>Престанете да се лутите на оние околу вас (Матеј 5:22)</a:t>
          </a:r>
          <a:endParaRPr lang="es-ES" sz="2000" dirty="0"/>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ru-RU" sz="2000" b="1" dirty="0">
              <a:solidFill>
                <a:schemeClr val="tx1"/>
              </a:solidFill>
            </a:rPr>
            <a:t>Законот дефинира што е грев.</a:t>
          </a:r>
          <a:endParaRPr lang="es-ES" sz="2000" dirty="0">
            <a:solidFill>
              <a:schemeClr val="tx1"/>
            </a:solidFill>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r>
            <a:rPr lang="ru-RU" sz="2000" b="1" dirty="0">
              <a:solidFill>
                <a:schemeClr val="tx1"/>
              </a:solidFill>
            </a:rPr>
            <a:t>Кога грешиме, ние сме осудени на вечна смрт.</a:t>
          </a:r>
          <a:endParaRPr lang="es-ES" sz="2000" dirty="0">
            <a:solidFill>
              <a:schemeClr val="tx1"/>
            </a:solidFill>
          </a:endParaRP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r>
            <a:rPr lang="ru-RU" sz="2000" b="1" dirty="0">
              <a:solidFill>
                <a:schemeClr val="tx1"/>
              </a:solidFill>
            </a:rPr>
            <a:t>Законот не е способен да го прости гревот.</a:t>
          </a:r>
          <a:endParaRPr lang="es-ES" sz="2000" dirty="0">
            <a:solidFill>
              <a:schemeClr val="tx1"/>
            </a:solidFill>
          </a:endParaRP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r>
            <a:rPr lang="ru-RU" sz="2000" b="1" dirty="0">
              <a:effectLst>
                <a:outerShdw blurRad="38100" dist="38100" dir="2700000" algn="tl">
                  <a:srgbClr val="000000"/>
                </a:outerShdw>
              </a:effectLst>
            </a:rPr>
            <a:t>Исус претрпе вечна смрт за да плати за нашите гревови.</a:t>
          </a:r>
          <a:endParaRPr lang="es-ES" sz="2000" dirty="0">
            <a:effectLst>
              <a:outerShdw blurRad="38100" dist="38100" dir="2700000" algn="tl">
                <a:srgbClr val="000000"/>
              </a:outerShdw>
            </a:effectLst>
          </a:endParaRP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r>
            <a:rPr lang="ru-RU" sz="2000" b="1" dirty="0">
              <a:effectLst>
                <a:outerShdw blurRad="38100" dist="38100" dir="2700000" algn="tl">
                  <a:srgbClr val="000000"/>
                </a:outerShdw>
              </a:effectLst>
            </a:rPr>
            <a:t>Кога ја прифаќаме жртвата на Исус, нашите гревови се простени.</a:t>
          </a:r>
          <a:endParaRPr lang="es-ES" sz="2000" dirty="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r>
            <a:rPr lang="ru-RU" sz="1800" b="1" dirty="0">
              <a:effectLst>
                <a:outerShdw blurRad="38100" dist="38100" dir="2700000" algn="tl">
                  <a:srgbClr val="000000"/>
                </a:outerShdw>
              </a:effectLst>
            </a:rPr>
            <a:t>Откако ќе ни бидат простени, го држиме Законот за да не грешиме повторно.</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(1Jn. 2:1)</a:t>
          </a:r>
          <a:endParaRPr lang="es-ES" sz="1800" dirty="0">
            <a:effectLst>
              <a:outerShdw blurRad="38100" dist="38100" dir="2700000" algn="tl">
                <a:srgbClr val="000000"/>
              </a:outerShdw>
            </a:effectLst>
          </a:endParaRP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custLinFactNeighborX="-49984" custLinFactNeighborY="-1901">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5841" y="9880"/>
          <a:ext cx="2523209" cy="188352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355600" lvl="1" indent="-355600" algn="l" defTabSz="889000" rtl="0">
            <a:lnSpc>
              <a:spcPct val="90000"/>
            </a:lnSpc>
            <a:spcBef>
              <a:spcPct val="0"/>
            </a:spcBef>
            <a:spcAft>
              <a:spcPct val="15000"/>
            </a:spcAft>
            <a:buFontTx/>
            <a:buBlip>
              <a:blip xmlns:r="http://schemas.openxmlformats.org/officeDocument/2006/relationships" r:embed="rId1"/>
            </a:buBlip>
          </a:pPr>
          <a:r>
            <a:rPr lang="mk-MK" sz="2000" b="1" kern="1200" dirty="0">
              <a:solidFill>
                <a:schemeClr val="accent5">
                  <a:lumMod val="50000"/>
                </a:schemeClr>
              </a:solidFill>
            </a:rPr>
            <a:t>Избегнување на искушението</a:t>
          </a:r>
          <a:endParaRPr lang="es-ES" sz="2000" kern="1200" dirty="0">
            <a:solidFill>
              <a:schemeClr val="accent5">
                <a:lumMod val="50000"/>
              </a:schemeClr>
            </a:solidFill>
          </a:endParaRPr>
        </a:p>
        <a:p>
          <a:pPr marL="355600" lvl="1" indent="-355600" algn="l" defTabSz="889000" rtl="0">
            <a:lnSpc>
              <a:spcPct val="90000"/>
            </a:lnSpc>
            <a:spcBef>
              <a:spcPct val="0"/>
            </a:spcBef>
            <a:spcAft>
              <a:spcPct val="15000"/>
            </a:spcAft>
            <a:buFontTx/>
            <a:buBlip>
              <a:blip xmlns:r="http://schemas.openxmlformats.org/officeDocument/2006/relationships" r:embed="rId1"/>
            </a:buBlip>
          </a:pPr>
          <a:r>
            <a:rPr lang="ru-RU" sz="2000" b="1" kern="1200" dirty="0">
              <a:solidFill>
                <a:schemeClr val="accent5">
                  <a:lumMod val="50000"/>
                </a:schemeClr>
              </a:solidFill>
            </a:rPr>
            <a:t>Совети за избегнување на гревот</a:t>
          </a:r>
          <a:endParaRPr lang="es-ES" sz="2000" kern="1200" dirty="0">
            <a:solidFill>
              <a:schemeClr val="accent5">
                <a:lumMod val="50000"/>
              </a:schemeClr>
            </a:solidFill>
          </a:endParaRPr>
        </a:p>
      </dsp:txBody>
      <dsp:txXfrm>
        <a:off x="49974" y="54013"/>
        <a:ext cx="2434943" cy="1839389"/>
      </dsp:txXfrm>
    </dsp:sp>
    <dsp:sp modelId="{764D55A5-FCD3-4914-85B6-6B501B964A83}">
      <dsp:nvSpPr>
        <dsp:cNvPr id="0" name=""/>
        <dsp:cNvSpPr/>
      </dsp:nvSpPr>
      <dsp:spPr>
        <a:xfrm>
          <a:off x="5841" y="1893403"/>
          <a:ext cx="2523209" cy="809914"/>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mk-MK" sz="2400" b="1" kern="1200" dirty="0">
              <a:effectLst>
                <a:outerShdw blurRad="38100" dist="38100" dir="2700000" algn="tl">
                  <a:srgbClr val="000000"/>
                </a:outerShdw>
              </a:effectLst>
            </a:rPr>
            <a:t>ГРЕВ</a:t>
          </a:r>
          <a:endParaRPr lang="es-ES" sz="2400" kern="1200" dirty="0">
            <a:effectLst>
              <a:outerShdw blurRad="38100" dist="38100" dir="2700000" algn="tl">
                <a:srgbClr val="000000"/>
              </a:outerShdw>
            </a:effectLst>
          </a:endParaRPr>
        </a:p>
      </dsp:txBody>
      <dsp:txXfrm>
        <a:off x="5841" y="1893403"/>
        <a:ext cx="1776907" cy="809914"/>
      </dsp:txXfrm>
    </dsp:sp>
    <dsp:sp modelId="{8F28401E-E283-4120-B2F0-7BC6372CE328}">
      <dsp:nvSpPr>
        <dsp:cNvPr id="0" name=""/>
        <dsp:cNvSpPr/>
      </dsp:nvSpPr>
      <dsp:spPr>
        <a:xfrm>
          <a:off x="1854127" y="2022050"/>
          <a:ext cx="883123" cy="88312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2956038" y="9880"/>
          <a:ext cx="2523209" cy="1883522"/>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mk-MK" sz="2400" b="1" kern="1200" dirty="0">
              <a:solidFill>
                <a:schemeClr val="accent3">
                  <a:lumMod val="50000"/>
                </a:schemeClr>
              </a:solidFill>
            </a:rPr>
            <a:t>Законот и гревот</a:t>
          </a:r>
          <a:endParaRPr lang="es-ES" sz="2400" kern="1200" dirty="0">
            <a:solidFill>
              <a:schemeClr val="accent3">
                <a:lumMod val="50000"/>
              </a:schemeClr>
            </a:solidFill>
          </a:endParaRPr>
        </a:p>
      </dsp:txBody>
      <dsp:txXfrm>
        <a:off x="3000171" y="54013"/>
        <a:ext cx="2434943" cy="1839389"/>
      </dsp:txXfrm>
    </dsp:sp>
    <dsp:sp modelId="{7B7B2313-826C-48DF-9700-CE3C0E35CEB8}">
      <dsp:nvSpPr>
        <dsp:cNvPr id="0" name=""/>
        <dsp:cNvSpPr/>
      </dsp:nvSpPr>
      <dsp:spPr>
        <a:xfrm>
          <a:off x="2956038" y="1893403"/>
          <a:ext cx="2523209" cy="809914"/>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mk-MK" sz="2400" b="1" kern="1200" dirty="0">
              <a:effectLst>
                <a:outerShdw blurRad="38100" dist="38100" dir="2700000" algn="tl">
                  <a:srgbClr val="000000"/>
                </a:outerShdw>
              </a:effectLst>
            </a:rPr>
            <a:t>ЗАКОНОТ</a:t>
          </a:r>
          <a:endParaRPr lang="es-ES" sz="2400" kern="1200" dirty="0">
            <a:effectLst>
              <a:outerShdw blurRad="38100" dist="38100" dir="2700000" algn="tl">
                <a:srgbClr val="000000"/>
              </a:outerShdw>
            </a:effectLst>
          </a:endParaRPr>
        </a:p>
      </dsp:txBody>
      <dsp:txXfrm>
        <a:off x="2956038" y="1893403"/>
        <a:ext cx="1776907" cy="809914"/>
      </dsp:txXfrm>
    </dsp:sp>
    <dsp:sp modelId="{31A34F0A-E5D1-44E5-B86A-1D0601EC44D8}">
      <dsp:nvSpPr>
        <dsp:cNvPr id="0" name=""/>
        <dsp:cNvSpPr/>
      </dsp:nvSpPr>
      <dsp:spPr>
        <a:xfrm>
          <a:off x="4804324" y="2022050"/>
          <a:ext cx="883123" cy="883123"/>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06235" y="9880"/>
          <a:ext cx="2523209" cy="1883522"/>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mk-MK" sz="2400" b="1" kern="1200" dirty="0">
              <a:solidFill>
                <a:schemeClr val="accent6">
                  <a:lumMod val="50000"/>
                </a:schemeClr>
              </a:solidFill>
            </a:rPr>
            <a:t>Евангелието и Законот</a:t>
          </a:r>
          <a:endParaRPr lang="es-ES" sz="2400" kern="1200" dirty="0">
            <a:solidFill>
              <a:schemeClr val="accent6">
                <a:lumMod val="50000"/>
              </a:schemeClr>
            </a:solidFill>
          </a:endParaRPr>
        </a:p>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mk-MK" sz="2400" b="1" kern="1200" dirty="0">
              <a:solidFill>
                <a:schemeClr val="accent6">
                  <a:lumMod val="50000"/>
                </a:schemeClr>
              </a:solidFill>
            </a:rPr>
            <a:t>Изградено на карпата</a:t>
          </a:r>
          <a:endParaRPr lang="es-ES" sz="2400" kern="1200" dirty="0">
            <a:solidFill>
              <a:schemeClr val="accent6">
                <a:lumMod val="50000"/>
              </a:schemeClr>
            </a:solidFill>
          </a:endParaRPr>
        </a:p>
      </dsp:txBody>
      <dsp:txXfrm>
        <a:off x="5950368" y="54013"/>
        <a:ext cx="2434943" cy="1839389"/>
      </dsp:txXfrm>
    </dsp:sp>
    <dsp:sp modelId="{4A9A4F1A-D5FF-458A-B9CB-A55D90981938}">
      <dsp:nvSpPr>
        <dsp:cNvPr id="0" name=""/>
        <dsp:cNvSpPr/>
      </dsp:nvSpPr>
      <dsp:spPr>
        <a:xfrm>
          <a:off x="5906235" y="1893403"/>
          <a:ext cx="2523209" cy="809914"/>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mk-MK" sz="2400" b="1" kern="1200" dirty="0">
              <a:effectLst>
                <a:outerShdw blurRad="38100" dist="38100" dir="2700000" algn="tl">
                  <a:srgbClr val="000000"/>
                </a:outerShdw>
              </a:effectLst>
            </a:rPr>
            <a:t>ЕВАНГЕЛИЈАТА</a:t>
          </a:r>
          <a:endParaRPr lang="es-ES" sz="2400" kern="1200" dirty="0">
            <a:effectLst>
              <a:outerShdw blurRad="38100" dist="38100" dir="2700000" algn="tl">
                <a:srgbClr val="000000"/>
              </a:outerShdw>
            </a:effectLst>
          </a:endParaRPr>
        </a:p>
      </dsp:txBody>
      <dsp:txXfrm>
        <a:off x="5906235" y="1893403"/>
        <a:ext cx="1776907" cy="809914"/>
      </dsp:txXfrm>
    </dsp:sp>
    <dsp:sp modelId="{73B51779-CE85-45C5-99FB-6D2C9624B6DE}">
      <dsp:nvSpPr>
        <dsp:cNvPr id="0" name=""/>
        <dsp:cNvSpPr/>
      </dsp:nvSpPr>
      <dsp:spPr>
        <a:xfrm>
          <a:off x="7754520" y="2022050"/>
          <a:ext cx="883123" cy="88312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0"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417723"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s-ES" sz="6500" kern="1200" dirty="0"/>
        </a:p>
      </dsp:txBody>
      <dsp:txXfrm>
        <a:off x="417723" y="970318"/>
        <a:ext cx="1426087" cy="1417393"/>
      </dsp:txXfrm>
    </dsp:sp>
    <dsp:sp modelId="{A3E26721-2A91-4149-9137-02C2D254B38D}">
      <dsp:nvSpPr>
        <dsp:cNvPr id="0" name=""/>
        <dsp:cNvSpPr/>
      </dsp:nvSpPr>
      <dsp:spPr>
        <a:xfrm>
          <a:off x="1876788"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514615" y="104813"/>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a:t>Избегнувајте да правите работи што можат да ве доведат до грев (Марко 9:43; Јов 23:12). На пример, купување алкохол.</a:t>
          </a:r>
          <a:endParaRPr lang="es-ES" sz="1800" kern="1200" dirty="0"/>
        </a:p>
      </dsp:txBody>
      <dsp:txXfrm>
        <a:off x="2514615" y="104813"/>
        <a:ext cx="5903976" cy="637827"/>
      </dsp:txXfrm>
    </dsp:sp>
    <dsp:sp modelId="{B2A20C54-1088-424E-804D-69E4B512CA18}">
      <dsp:nvSpPr>
        <dsp:cNvPr id="0" name=""/>
        <dsp:cNvSpPr/>
      </dsp:nvSpPr>
      <dsp:spPr>
        <a:xfrm>
          <a:off x="1876788"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514615" y="989919"/>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a:t>Избегнувајте да одите на места каде што можете да згрешите (Марко 9:45; Јов 23:11). На пример, одење во ноќен клуб.</a:t>
          </a:r>
          <a:endParaRPr lang="es-ES" sz="1800" kern="1200" dirty="0"/>
        </a:p>
      </dsp:txBody>
      <dsp:txXfrm>
        <a:off x="2514615" y="989919"/>
        <a:ext cx="5903976" cy="637827"/>
      </dsp:txXfrm>
    </dsp:sp>
    <dsp:sp modelId="{AA7CAD85-152C-4DA1-BE5F-17040AE02EF1}">
      <dsp:nvSpPr>
        <dsp:cNvPr id="0" name=""/>
        <dsp:cNvSpPr/>
      </dsp:nvSpPr>
      <dsp:spPr>
        <a:xfrm>
          <a:off x="1876788"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514615" y="1897292"/>
          <a:ext cx="6164385"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ru-RU" sz="1800" b="1" kern="1200" dirty="0"/>
            <a:t>Избегнувајте да гледате работи што можат да ве доведат до грев (Марко 9:47; Јов 31:1). На пример, гледање филмови со непристојни сцени.</a:t>
          </a:r>
          <a:endParaRPr lang="es-ES" sz="1800" kern="1200" dirty="0"/>
        </a:p>
      </dsp:txBody>
      <dsp:txXfrm>
        <a:off x="2514615" y="1897292"/>
        <a:ext cx="6164385"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Не бидете самодоволни (1. Коринќаните 10:12)</a:t>
          </a:r>
          <a:endParaRPr lang="es-ES" sz="2000" kern="1200" dirty="0"/>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Престанете да им кажувате на сите колку сте добри; биди скромен како Исус (Матеј 6:2)</a:t>
          </a:r>
          <a:endParaRPr lang="es-ES" sz="2000" kern="1200" dirty="0"/>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Направи сè што е потребно за да ја искорениш похотата во твоето срце (Матеј 5:28-29)</a:t>
          </a:r>
          <a:endParaRPr lang="es-ES" sz="2000" kern="1200" dirty="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Престанете да ги критикувате и осудувате другите (1. Коринќаните 4:5)</a:t>
          </a:r>
          <a:endParaRPr lang="es-ES" sz="2000" kern="1200" dirty="0"/>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Не ги мразете своите непријатели, туку молете се за нив (Матеј 5:44)</a:t>
          </a:r>
          <a:endParaRPr lang="es-ES" sz="2000" kern="1200" dirty="0"/>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Престанете да се лутите на оние околу вас (Матеј 5:22)</a:t>
          </a:r>
          <a:endParaRPr lang="es-ES" sz="2000" kern="1200" dirty="0"/>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0" y="24591"/>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Законот дефинира што е грев.</a:t>
          </a:r>
          <a:endParaRPr lang="es-ES" sz="2000" kern="1200" dirty="0">
            <a:solidFill>
              <a:schemeClr val="tx1"/>
            </a:solidFill>
          </a:endParaRPr>
        </a:p>
      </dsp:txBody>
      <dsp:txXfrm>
        <a:off x="52720" y="77311"/>
        <a:ext cx="1694560" cy="2054560"/>
      </dsp:txXfrm>
    </dsp:sp>
    <dsp:sp modelId="{6042BEE3-8710-4EF4-8DA5-2BDCBC2563FC}">
      <dsp:nvSpPr>
        <dsp:cNvPr id="0" name=""/>
        <dsp:cNvSpPr/>
      </dsp:nvSpPr>
      <dsp:spPr>
        <a:xfrm rot="8895">
          <a:off x="1797127" y="909146"/>
          <a:ext cx="18004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1797127" y="988276"/>
        <a:ext cx="126028"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Кога грешиме, ние сме осудени на вечна смрт.</a:t>
          </a:r>
          <a:endParaRPr lang="es-ES" sz="2000" kern="1200" dirty="0">
            <a:solidFill>
              <a:schemeClr val="tx1"/>
            </a:solidFill>
          </a:endParaRP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Законот не е способен да го прости гревот.</a:t>
          </a:r>
          <a:endParaRPr lang="es-ES" sz="2000" kern="1200" dirty="0">
            <a:solidFill>
              <a:schemeClr val="tx1"/>
            </a:solidFill>
          </a:endParaRP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Исус претрпе вечна смрт за да плати за нашите гревови.</a:t>
          </a:r>
          <a:endParaRPr lang="es-ES" sz="2000" kern="1200" dirty="0">
            <a:effectLst>
              <a:outerShdw blurRad="38100" dist="38100" dir="2700000" algn="tl">
                <a:srgbClr val="000000"/>
              </a:outerShdw>
            </a:effectLst>
          </a:endParaRP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Кога ја прифаќаме жртвата на Исус, нашите гревови се простени.</a:t>
          </a:r>
          <a:endParaRPr lang="es-ES" sz="2000" kern="1200" dirty="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Откако ќе ни бидат простени, го држиме Законот за да не грешиме повторно.</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(1Jn. 2:1)</a:t>
          </a:r>
          <a:endParaRPr lang="es-ES" sz="1800" kern="1200" dirty="0">
            <a:effectLst>
              <a:outerShdw blurRad="38100" dist="38100" dir="2700000" algn="tl">
                <a:srgbClr val="000000"/>
              </a:outerShdw>
            </a:effectLst>
          </a:endParaRP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25/05/2026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25/05/2026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25/05/2026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25/05/2026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25/05/2026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print">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mk-MK" sz="4400" b="1" spc="300" dirty="0">
                <a:ln/>
                <a:solidFill>
                  <a:srgbClr val="DC5252"/>
                </a:solidFill>
                <a:effectLst>
                  <a:outerShdw blurRad="38100" dist="12700" dir="2700000" algn="tl">
                    <a:srgbClr val="000000"/>
                  </a:outerShdw>
                </a:effectLst>
              </a:rPr>
              <a:t>ГРЕВОТ</a:t>
            </a:r>
            <a:r>
              <a:rPr lang="es-ES" sz="4400" b="1" spc="300" dirty="0">
                <a:ln/>
                <a:solidFill>
                  <a:srgbClr val="DC5252"/>
                </a:solidFill>
                <a:effectLst>
                  <a:outerShdw blurRad="38100" dist="12700" dir="2700000" algn="tl">
                    <a:srgbClr val="000000"/>
                  </a:outerShdw>
                </a:effectLst>
              </a:rPr>
              <a:t>, </a:t>
            </a:r>
            <a:r>
              <a:rPr lang="mk-MK" sz="4400" b="1" spc="300" dirty="0">
                <a:ln/>
                <a:solidFill>
                  <a:srgbClr val="0070C0"/>
                </a:solidFill>
                <a:effectLst>
                  <a:outerShdw blurRad="38100" dist="12700" dir="2700000" algn="tl">
                    <a:srgbClr val="000000"/>
                  </a:outerShdw>
                </a:effectLst>
              </a:rPr>
              <a:t>ЕВАНГЕЛИЈАТА</a:t>
            </a:r>
            <a:r>
              <a:rPr lang="de-DE" sz="4400" b="1" spc="300" dirty="0">
                <a:ln/>
                <a:solidFill>
                  <a:srgbClr val="0070C0"/>
                </a:solidFill>
                <a:effectLst>
                  <a:outerShdw blurRad="38100" dist="12700" dir="2700000" algn="tl">
                    <a:srgbClr val="000000"/>
                  </a:outerShdw>
                </a:effectLst>
              </a:rPr>
              <a:t> </a:t>
            </a:r>
            <a:r>
              <a:rPr lang="mk-MK" sz="4400" b="1" spc="300" dirty="0">
                <a:ln/>
                <a:solidFill>
                  <a:srgbClr val="997141"/>
                </a:solidFill>
                <a:effectLst>
                  <a:outerShdw blurRad="38100" dist="12700" dir="2700000" algn="tl">
                    <a:srgbClr val="000000"/>
                  </a:outerShdw>
                </a:effectLst>
              </a:rPr>
              <a:t>И ЗАКОНОТ</a:t>
            </a:r>
            <a:endParaRPr lang="es-ES" sz="4400" b="1" spc="300" dirty="0">
              <a:ln/>
              <a:solidFill>
                <a:srgbClr val="997141"/>
              </a:solidFill>
              <a:effectLst>
                <a:outerShdw blurRad="38100" dist="12700" dir="2700000" algn="tl">
                  <a:srgbClr val="000000"/>
                </a:outerShdw>
              </a:effectLst>
            </a:endParaRP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022378" y="4884957"/>
            <a:ext cx="3588482" cy="338554"/>
          </a:xfrm>
          <a:prstGeom prst="rect">
            <a:avLst/>
          </a:prstGeom>
          <a:noFill/>
        </p:spPr>
        <p:txBody>
          <a:bodyPr wrap="none" rtlCol="0">
            <a:spAutoFit/>
          </a:bodyPr>
          <a:lstStyle/>
          <a:p>
            <a:pPr algn="r"/>
            <a:r>
              <a:rPr lang="es-ES" sz="1600" b="1" dirty="0">
                <a:solidFill>
                  <a:srgbClr val="884502"/>
                </a:solidFill>
              </a:rPr>
              <a:t>Lección 9 para el 30 de mayo de 2026</a:t>
            </a: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a:r>
              <a:rPr lang="mk-MK" sz="4400" b="1" spc="300" dirty="0">
                <a:ln w="22225">
                  <a:noFill/>
                  <a:prstDash val="solid"/>
                </a:ln>
                <a:solidFill>
                  <a:schemeClr val="accent2">
                    <a:lumMod val="40000"/>
                    <a:lumOff val="60000"/>
                  </a:schemeClr>
                </a:solidFill>
                <a:effectLst>
                  <a:outerShdw blurRad="38100" dist="38100" dir="2700000" algn="tl">
                    <a:srgbClr val="000000"/>
                  </a:outerShdw>
                </a:effectLst>
              </a:rPr>
              <a:t>Евангелието и законот</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algn="ct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„Зашто ние заклучуваме дека човекот е оправдан преку верата, без делата на Законот“ (Римјаните 3:28)</a:t>
            </a:r>
            <a:endPar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31F6539-6AE2-A34D-A925-1ECEEF39780F}"/>
              </a:ext>
            </a:extLst>
          </p:cNvPr>
          <p:cNvSpPr txBox="1"/>
          <p:nvPr/>
        </p:nvSpPr>
        <p:spPr>
          <a:xfrm>
            <a:off x="0" y="1477800"/>
            <a:ext cx="8221287" cy="1631216"/>
          </a:xfrm>
          <a:prstGeom prst="rect">
            <a:avLst/>
          </a:prstGeom>
          <a:noFill/>
        </p:spPr>
        <p:txBody>
          <a:bodyPr wrap="square" rtlCol="0">
            <a:spAutoFit/>
          </a:bodyPr>
          <a:lstStyle/>
          <a:p>
            <a:pPr>
              <a:spcBef>
                <a:spcPts val="600"/>
              </a:spcBef>
            </a:pPr>
            <a:r>
              <a:rPr lang="ru-RU" sz="2000" b="1" dirty="0"/>
              <a:t>Нашето спасение (простување на гревовите и вечен живот) се добива преку делото што Исус го изврши за нас на крстот (Галатите 3:13). Ова нè принудува да го сакаме Исус поради тоа (1 Јованово 4:9, 19). И ја покажуваме оваа љубов токму со тоа што ги држиме неговите заповеди (Јован 14:15).</a:t>
            </a:r>
            <a:endParaRPr lang="es-ES" sz="2000" b="1" dirty="0"/>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285135625"/>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0" y="6104325"/>
            <a:ext cx="12192000" cy="707886"/>
          </a:xfrm>
          <a:prstGeom prst="rect">
            <a:avLst/>
          </a:prstGeom>
          <a:noFill/>
        </p:spPr>
        <p:txBody>
          <a:bodyPr wrap="square" rtlCol="0">
            <a:spAutoFit/>
          </a:bodyPr>
          <a:lstStyle/>
          <a:p>
            <a:pPr>
              <a:spcBef>
                <a:spcPts val="600"/>
              </a:spcBef>
            </a:pPr>
            <a:r>
              <a:rPr lang="ru-RU" sz="2000" b="1" dirty="0"/>
              <a:t>Исус никогаш не имал намера да го укине Законот, туку да го одржи (Матеј 5:17). И Законот и Евангелието го одразуваат самиот карактер на Бога: љубовта.</a:t>
            </a:r>
            <a:endParaRPr lang="es-ES" sz="2000" b="1" dirty="0"/>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1" y="3109016"/>
            <a:ext cx="8221286" cy="707886"/>
          </a:xfrm>
          <a:prstGeom prst="rect">
            <a:avLst/>
          </a:prstGeom>
          <a:noFill/>
        </p:spPr>
        <p:txBody>
          <a:bodyPr wrap="square">
            <a:spAutoFit/>
          </a:bodyPr>
          <a:lstStyle/>
          <a:p>
            <a:pPr lvl="0">
              <a:spcBef>
                <a:spcPts val="600"/>
              </a:spcBef>
              <a:defRPr/>
            </a:pPr>
            <a:r>
              <a:rPr lang="ru-RU" sz="2000" b="1" dirty="0">
                <a:solidFill>
                  <a:prstClr val="black"/>
                </a:solidFill>
              </a:rPr>
              <a:t>Да го разгледаме односот помеѓу Законот и Евангелието (односно спасението преку крвта на Исус):</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0" y="-49695"/>
            <a:ext cx="12191999" cy="769441"/>
          </a:xfrm>
          <a:prstGeom prst="rect">
            <a:avLst/>
          </a:prstGeom>
          <a:noFill/>
        </p:spPr>
        <p:txBody>
          <a:bodyPr wrap="square">
            <a:spAutoFit/>
          </a:bodyPr>
          <a:lstStyle/>
          <a:p>
            <a:pPr algn="ctr"/>
            <a:r>
              <a:rPr lang="mk-MK"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ИЗГРАДЕНО НА КАРПА</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9BA3DEF-5E06-AFA4-E099-53AABBC104F5}"/>
              </a:ext>
            </a:extLst>
          </p:cNvPr>
          <p:cNvSpPr txBox="1"/>
          <p:nvPr/>
        </p:nvSpPr>
        <p:spPr>
          <a:xfrm>
            <a:off x="547686" y="607827"/>
            <a:ext cx="11096625" cy="646331"/>
          </a:xfrm>
          <a:prstGeom prst="rect">
            <a:avLst/>
          </a:prstGeom>
          <a:noFill/>
        </p:spPr>
        <p:txBody>
          <a:bodyPr wrap="square">
            <a:spAutoFit/>
          </a:bodyPr>
          <a:lstStyle/>
          <a:p>
            <a:pPr algn="ct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„Затоа, секој што ги слуша овие мои зборови и ги применува, е како мудар човек, кој ја изградил својата куќа на карпа“ (Матеј 7:24).</a:t>
            </a:r>
            <a:endPar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1015663"/>
          </a:xfrm>
          <a:prstGeom prst="rect">
            <a:avLst/>
          </a:prstGeom>
          <a:noFill/>
        </p:spPr>
        <p:txBody>
          <a:bodyPr wrap="square" rtlCol="0">
            <a:spAutoFit/>
          </a:bodyPr>
          <a:lstStyle/>
          <a:p>
            <a:pPr>
              <a:spcBef>
                <a:spcPts val="600"/>
              </a:spcBef>
            </a:pPr>
            <a:r>
              <a:rPr lang="ru-RU" sz="2000" b="1" dirty="0"/>
              <a:t>Прифаќањето на Евангелието вклучува следење на процес. Првиот чекор е знаењето. Мора да знаеме дека Некој може да нè искупи (Римјаните 10:14).</a:t>
            </a:r>
            <a:endParaRPr lang="es-ES" sz="2000" b="1" dirty="0"/>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39756" y="4912079"/>
            <a:ext cx="7962021" cy="1200329"/>
          </a:xfrm>
          <a:prstGeom prst="rect">
            <a:avLst/>
          </a:prstGeom>
          <a:noFill/>
        </p:spPr>
        <p:txBody>
          <a:bodyPr wrap="square">
            <a:spAutoFit/>
          </a:bodyPr>
          <a:lstStyle/>
          <a:p>
            <a:pPr>
              <a:spcBef>
                <a:spcPts val="600"/>
              </a:spcBef>
            </a:pPr>
            <a:r>
              <a:rPr lang="ru-RU" b="1" dirty="0"/>
              <a:t>Знаењето мора да биде придружено со конкретни дејства (Матеј 7:24-25). Ние сме оправдани одвоено од делата на Законот (Римјаните 3:28), но потребно е овие дела да бидат очигледни во нашите животи како резултат на нашето спасение (Матеј 7:18-21).</a:t>
            </a:r>
            <a:endParaRPr lang="es-ES" b="1" dirty="0"/>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374880"/>
            <a:ext cx="7908235" cy="1323439"/>
          </a:xfrm>
          <a:prstGeom prst="rect">
            <a:avLst/>
          </a:prstGeom>
          <a:noFill/>
        </p:spPr>
        <p:txBody>
          <a:bodyPr wrap="square">
            <a:spAutoFit/>
          </a:bodyPr>
          <a:lstStyle/>
          <a:p>
            <a:pPr lvl="0">
              <a:spcBef>
                <a:spcPts val="600"/>
              </a:spcBef>
              <a:defRPr/>
            </a:pPr>
            <a:r>
              <a:rPr lang="ru-RU" sz="2000" b="1" dirty="0">
                <a:solidFill>
                  <a:prstClr val="black"/>
                </a:solidFill>
              </a:rPr>
              <a:t>Но, самото знаење нема да нè спаси. Исус ги споредил оние што го примаат знаењето за спасението, но не ги применуваат принципите на Евангелието во пракса со личност што градела на песок „и тој падна на земја“ (Матеј 7:26-27).</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093BCDD-9F47-8AAD-0747-855D5981B5E0}"/>
              </a:ext>
            </a:extLst>
          </p:cNvPr>
          <p:cNvSpPr txBox="1"/>
          <p:nvPr/>
        </p:nvSpPr>
        <p:spPr>
          <a:xfrm>
            <a:off x="0" y="6148344"/>
            <a:ext cx="7962020" cy="646331"/>
          </a:xfrm>
          <a:prstGeom prst="rect">
            <a:avLst/>
          </a:prstGeom>
          <a:noFill/>
        </p:spPr>
        <p:txBody>
          <a:bodyPr wrap="square">
            <a:spAutoFit/>
          </a:bodyPr>
          <a:lstStyle/>
          <a:p>
            <a:pPr lvl="0">
              <a:spcBef>
                <a:spcPts val="600"/>
              </a:spcBef>
              <a:defRPr/>
            </a:pPr>
            <a:r>
              <a:rPr lang="ru-RU" b="1" dirty="0">
                <a:solidFill>
                  <a:prstClr val="black"/>
                </a:solidFill>
              </a:rPr>
              <a:t>Кога го прифаќаме Исус и живееме во близок однос со Него, држејќи ги Неговите заповеди, ние градиме на Карпата.</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133004" y="1164375"/>
            <a:ext cx="10681854" cy="4247317"/>
          </a:xfrm>
          <a:prstGeom prst="rect">
            <a:avLst/>
          </a:prstGeom>
          <a:noFill/>
        </p:spPr>
        <p:txBody>
          <a:bodyPr wrap="square">
            <a:spAutoFit/>
          </a:bodyPr>
          <a:lstStyle/>
          <a:p>
            <a:pPr>
              <a:spcBef>
                <a:spcPts val="600"/>
              </a:spcBef>
            </a:pPr>
            <a:r>
              <a:rPr lang="ru-RU" sz="3000" b="1" dirty="0">
                <a:latin typeface="Constantia" panose="02030602050306030303" pitchFamily="18" charset="0"/>
              </a:rPr>
              <a:t>„Законот му ги открива на човекот неговите гревови, но не обезбедува лек. Иако ветува живот на оној што се покорува, тој изјавува дека смртта е живеалиште на престапникот. Само Христовото евангелие може да го избави од осудата или од дамката на гревот. Тој мора да се покае пред Бога, чиј закон го прекршил, и да има вера во Христос и во Неговата жртва за искупување. Така тој добива „простување на претходно сторените гревови“ и станува учесник во божествената природа.“</a:t>
            </a:r>
            <a:endParaRPr lang="es-ES"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5319ECB7-86E1-B7B9-19AE-9FD7A729D0E8}"/>
              </a:ext>
            </a:extLst>
          </p:cNvPr>
          <p:cNvSpPr txBox="1"/>
          <p:nvPr/>
        </p:nvSpPr>
        <p:spPr>
          <a:xfrm>
            <a:off x="7255545" y="5411692"/>
            <a:ext cx="3319690" cy="338554"/>
          </a:xfrm>
          <a:prstGeom prst="rect">
            <a:avLst/>
          </a:prstGeom>
          <a:noFill/>
        </p:spPr>
        <p:txBody>
          <a:bodyPr wrap="none" rtlCol="0">
            <a:spAutoFit/>
          </a:bodyPr>
          <a:lstStyle/>
          <a:p>
            <a:pPr algn="r"/>
            <a:r>
              <a:rPr lang="ru-RU" sz="1600" b="1" dirty="0"/>
              <a:t>Е. Г. В. (Големата борба, стр. 461)</a:t>
            </a:r>
            <a:endParaRPr lang="es-ES" sz="1600" b="1" dirty="0"/>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138081"/>
            <a:ext cx="5915080" cy="4570482"/>
          </a:xfrm>
          <a:prstGeom prst="rect">
            <a:avLst/>
          </a:prstGeom>
          <a:noFill/>
        </p:spPr>
        <p:txBody>
          <a:bodyPr wrap="square">
            <a:spAutoFit/>
            <a:scene3d>
              <a:camera prst="orthographicFront"/>
              <a:lightRig rig="twoPt" dir="t"/>
            </a:scene3d>
            <a:sp3d extrusionH="57150" prstMaterial="softEdge">
              <a:bevelT w="25400" h="38100"/>
            </a:sp3d>
          </a:bodyPr>
          <a:lstStyle/>
          <a:p>
            <a:pPr lvl="0" algn="ctr">
              <a:defRPr/>
            </a:pPr>
            <a:r>
              <a:rPr lang="ru-RU" sz="3600" b="1" dirty="0">
                <a:ln/>
                <a:solidFill>
                  <a:srgbClr val="4EA72E"/>
                </a:solidFill>
                <a:effectLst>
                  <a:outerShdw blurRad="50800" dist="38100" dir="2700000" algn="tl" rotWithShape="0">
                    <a:srgbClr val="4EA72E">
                      <a:lumMod val="60000"/>
                      <a:lumOff val="40000"/>
                      <a:alpha val="74000"/>
                    </a:srgbClr>
                  </a:outerShdw>
                </a:effectLst>
                <a:latin typeface="Comic Sans MS" panose="030F0702030302020204" pitchFamily="66" charset="0"/>
              </a:rPr>
              <a:t>„Никогаш нема да ги заборавам Твоите заповеди, зашто преку нив ми даде живот. Твој сум; спаси ме, зашто ги барав Твоите заповеди.“ </a:t>
            </a:r>
            <a:endParaRPr lang="de-DE" sz="3600" b="1" dirty="0">
              <a:ln/>
              <a:solidFill>
                <a:srgbClr val="4EA72E"/>
              </a:solidFill>
              <a:effectLst>
                <a:outerShdw blurRad="50800" dist="38100" dir="2700000" algn="tl" rotWithShape="0">
                  <a:srgbClr val="4EA72E">
                    <a:lumMod val="60000"/>
                    <a:lumOff val="40000"/>
                    <a:alpha val="74000"/>
                  </a:srgbClr>
                </a:outerShdw>
              </a:effectLst>
              <a:latin typeface="Comic Sans MS" panose="030F0702030302020204" pitchFamily="66" charset="0"/>
            </a:endParaRPr>
          </a:p>
          <a:p>
            <a:pPr lvl="0" algn="ctr">
              <a:defRPr/>
            </a:pPr>
            <a:r>
              <a:rPr lang="ru-RU" sz="3600" b="1" dirty="0">
                <a:ln/>
                <a:solidFill>
                  <a:srgbClr val="4EA72E"/>
                </a:solidFill>
                <a:effectLst>
                  <a:outerShdw blurRad="50800" dist="38100" dir="2700000" algn="tl" rotWithShape="0">
                    <a:srgbClr val="4EA72E">
                      <a:lumMod val="60000"/>
                      <a:lumOff val="40000"/>
                      <a:alpha val="74000"/>
                    </a:srgbClr>
                  </a:outerShdw>
                </a:effectLst>
                <a:latin typeface="Comic Sans MS" panose="030F0702030302020204" pitchFamily="66" charset="0"/>
              </a:rPr>
              <a:t>(Псалм 119:93, 94)</a:t>
            </a:r>
            <a:endParaRPr kumimoji="0" lang="es-ES" sz="32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4236688571"/>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 y="105013"/>
            <a:ext cx="8142972" cy="1015663"/>
          </a:xfrm>
          <a:prstGeom prst="rect">
            <a:avLst/>
          </a:prstGeom>
          <a:noFill/>
        </p:spPr>
        <p:txBody>
          <a:bodyPr wrap="square" rtlCol="0">
            <a:spAutoFit/>
          </a:bodyPr>
          <a:lstStyle/>
          <a:p>
            <a:pPr>
              <a:spcBef>
                <a:spcPts val="600"/>
              </a:spcBef>
            </a:pPr>
            <a:r>
              <a:rPr lang="ru-RU" sz="2000" b="1" dirty="0"/>
              <a:t>Без разлика дали го прифаќаме или не, гревот е проблем што влијае на сите нас, уништувајќи го нашиот однос со Бога: „зашто сите згрешија и се лишени од славата Божја“ (Римјаните 3:23).</a:t>
            </a:r>
            <a:endParaRPr lang="es-ES" sz="2000" b="1" dirty="0"/>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algn="ctr"/>
              <a:r>
                <a:rPr lang="mk-MK" sz="1400" b="1" dirty="0">
                  <a:solidFill>
                    <a:schemeClr val="bg1"/>
                  </a:solidFill>
                  <a:effectLst>
                    <a:outerShdw blurRad="38100" dist="38100" dir="2700000" algn="tl">
                      <a:srgbClr val="000000"/>
                    </a:outerShdw>
                  </a:effectLst>
                </a:rPr>
                <a:t>Вера</a:t>
              </a:r>
              <a:endParaRPr lang="es-ES" sz="1400" b="1" dirty="0">
                <a:solidFill>
                  <a:schemeClr val="bg1"/>
                </a:solidFill>
                <a:effectLst>
                  <a:outerShdw blurRad="38100" dist="38100" dir="2700000" algn="tl">
                    <a:srgbClr val="000000"/>
                  </a:outerShdw>
                </a:effectLst>
              </a:endParaRPr>
            </a:p>
          </p:txBody>
        </p:sp>
        <p:sp>
          <p:nvSpPr>
            <p:cNvPr id="8" name="CuadroTexto 7">
              <a:extLst>
                <a:ext uri="{FF2B5EF4-FFF2-40B4-BE49-F238E27FC236}">
                  <a16:creationId xmlns:a16="http://schemas.microsoft.com/office/drawing/2014/main" id="{82DC61B4-F218-BD16-D686-C05613599A8B}"/>
                </a:ext>
              </a:extLst>
            </p:cNvPr>
            <p:cNvSpPr txBox="1"/>
            <p:nvPr/>
          </p:nvSpPr>
          <p:spPr>
            <a:xfrm>
              <a:off x="10877550" y="2019299"/>
              <a:ext cx="809625" cy="307777"/>
            </a:xfrm>
            <a:prstGeom prst="rect">
              <a:avLst/>
            </a:prstGeom>
            <a:noFill/>
          </p:spPr>
          <p:txBody>
            <a:bodyPr wrap="square" rtlCol="0">
              <a:spAutoFit/>
            </a:bodyPr>
            <a:lstStyle/>
            <a:p>
              <a:pPr algn="ctr"/>
              <a:r>
                <a:rPr lang="mk-MK" sz="1400" b="1" dirty="0">
                  <a:solidFill>
                    <a:schemeClr val="bg1"/>
                  </a:solidFill>
                  <a:effectLst>
                    <a:outerShdw blurRad="38100" dist="38100" dir="2700000" algn="tl">
                      <a:srgbClr val="000000"/>
                    </a:outerShdw>
                  </a:effectLst>
                </a:rPr>
                <a:t>Дела</a:t>
              </a:r>
              <a:endParaRPr lang="es-ES" sz="1400" b="1" dirty="0">
                <a:solidFill>
                  <a:schemeClr val="bg1"/>
                </a:solidFill>
                <a:effectLst>
                  <a:outerShdw blurRad="38100" dist="38100" dir="2700000" algn="tl">
                    <a:srgbClr val="000000"/>
                  </a:outerShdw>
                </a:effectLst>
              </a:endParaRP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0" y="2736503"/>
            <a:ext cx="8142972" cy="1015663"/>
          </a:xfrm>
          <a:prstGeom prst="rect">
            <a:avLst/>
          </a:prstGeom>
          <a:noFill/>
        </p:spPr>
        <p:txBody>
          <a:bodyPr wrap="square">
            <a:spAutoFit/>
          </a:bodyPr>
          <a:lstStyle/>
          <a:p>
            <a:pPr lvl="0">
              <a:spcBef>
                <a:spcPts val="600"/>
              </a:spcBef>
              <a:defRPr/>
            </a:pPr>
            <a:r>
              <a:rPr lang="ru-RU" sz="2000" b="1" dirty="0">
                <a:solidFill>
                  <a:prstClr val="black"/>
                </a:solidFill>
              </a:rPr>
              <a:t>Правилно разбрани, Законот и Евангелието не се некомпатибилни; напротив, и двата работат заедно во нашата борба против гревот. Секој има своја улога.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 y="1120676"/>
            <a:ext cx="8142972" cy="1631216"/>
          </a:xfrm>
          <a:prstGeom prst="rect">
            <a:avLst/>
          </a:prstGeom>
          <a:noFill/>
        </p:spPr>
        <p:txBody>
          <a:bodyPr wrap="square">
            <a:spAutoFit/>
          </a:bodyPr>
          <a:lstStyle/>
          <a:p>
            <a:pPr lvl="0">
              <a:spcBef>
                <a:spcPts val="600"/>
              </a:spcBef>
              <a:defRPr/>
            </a:pPr>
            <a:r>
              <a:rPr lang="ru-RU" sz="2000" b="1" dirty="0">
                <a:solidFill>
                  <a:prstClr val="black"/>
                </a:solidFill>
              </a:rPr>
              <a:t>Како можеме да го поправиме јазот што гревот го создава меѓу Бога и нас? Некои предложија две можни решенија за проблемот: само Законот (спасение преку дела, погрешно разбирање на функцијата на Законот); или само Евангелието (спасение преку вера, укинување на Законот).</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731521" y="2607138"/>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mk-MK"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ГРЕВОТ</a:t>
            </a:r>
            <a:endParaRPr lang="es-E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mk-MK" sz="4400" b="1" spc="300" dirty="0">
                <a:ln w="0"/>
                <a:solidFill>
                  <a:schemeClr val="bg2"/>
                </a:solidFill>
                <a:effectLst>
                  <a:outerShdw blurRad="38100" dist="38100" dir="2700000" algn="tl">
                    <a:srgbClr val="000000">
                      <a:alpha val="82000"/>
                    </a:srgbClr>
                  </a:outerShdw>
                </a:effectLst>
              </a:rPr>
              <a:t>ИЗБЕГНУВАЈТЕ ИСКУШЕНИЈА</a:t>
            </a:r>
            <a:endParaRPr lang="es-ES" sz="4400" b="1" spc="300" dirty="0">
              <a:ln w="0"/>
              <a:solidFill>
                <a:schemeClr val="bg2"/>
              </a:solidFill>
              <a:effectLst>
                <a:outerShdw blurRad="38100" dist="38100" dir="2700000" algn="tl">
                  <a:srgbClr val="000000">
                    <a:alpha val="82000"/>
                  </a:srgbClr>
                </a:outerShdw>
              </a:effectLst>
            </a:endParaRPr>
          </a:p>
        </p:txBody>
      </p:sp>
      <p:sp>
        <p:nvSpPr>
          <p:cNvPr id="5" name="CuadroTexto 4">
            <a:extLst>
              <a:ext uri="{FF2B5EF4-FFF2-40B4-BE49-F238E27FC236}">
                <a16:creationId xmlns:a16="http://schemas.microsoft.com/office/drawing/2014/main" id="{5C7DF813-D008-CF6B-AFD0-03E389DC0845}"/>
              </a:ext>
            </a:extLst>
          </p:cNvPr>
          <p:cNvSpPr txBox="1"/>
          <p:nvPr/>
        </p:nvSpPr>
        <p:spPr>
          <a:xfrm>
            <a:off x="1" y="662203"/>
            <a:ext cx="12191998" cy="369332"/>
          </a:xfrm>
          <a:prstGeom prst="rect">
            <a:avLst/>
          </a:prstGeom>
          <a:noFill/>
        </p:spPr>
        <p:txBody>
          <a:bodyPr wrap="square">
            <a:spAutoFit/>
          </a:bodyPr>
          <a:lstStyle/>
          <a:p>
            <a:pPr algn="ctr"/>
            <a:r>
              <a:rPr lang="ru-RU"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„Секој човек е искушуван кога е влечен и мамен од неговата сопствена зла желба.“ (Јаков 1:14)</a:t>
            </a:r>
            <a:endPar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9323C8-42DF-14E1-19C4-AECC4FA931B7}"/>
              </a:ext>
            </a:extLst>
          </p:cNvPr>
          <p:cNvSpPr txBox="1"/>
          <p:nvPr/>
        </p:nvSpPr>
        <p:spPr>
          <a:xfrm>
            <a:off x="3356299" y="1121491"/>
            <a:ext cx="8835700" cy="923330"/>
          </a:xfrm>
          <a:prstGeom prst="rect">
            <a:avLst/>
          </a:prstGeom>
          <a:noFill/>
        </p:spPr>
        <p:txBody>
          <a:bodyPr wrap="square" rtlCol="0">
            <a:spAutoFit/>
          </a:bodyPr>
          <a:lstStyle/>
          <a:p>
            <a:pPr>
              <a:spcBef>
                <a:spcPts val="600"/>
              </a:spcBef>
            </a:pPr>
            <a:r>
              <a:rPr lang="ru-RU" b="1" dirty="0"/>
              <a:t>Јаков го нарекува оној што се спротивставува на искушението „блажен“ (Јаков 1:12). Но, тој појаснува дека искушението не доаѓа од Бога (Јаков 1:13), туку произлегува од нашите сопствени зли желби (Јаков 1:14).</a:t>
            </a:r>
            <a:endParaRPr lang="es-ES" b="1" dirty="0"/>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7654" y="1209979"/>
            <a:ext cx="3145873" cy="1850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83" y="3428999"/>
            <a:ext cx="3120292" cy="3213689"/>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356298" y="2123263"/>
            <a:ext cx="4775321" cy="2862322"/>
          </a:xfrm>
          <a:prstGeom prst="rect">
            <a:avLst/>
          </a:prstGeom>
          <a:noFill/>
        </p:spPr>
        <p:txBody>
          <a:bodyPr wrap="square">
            <a:spAutoFit/>
          </a:bodyPr>
          <a:lstStyle/>
          <a:p>
            <a:pPr>
              <a:spcBef>
                <a:spcPts val="600"/>
              </a:spcBef>
            </a:pPr>
            <a:r>
              <a:rPr lang="ru-RU" b="1" dirty="0"/>
              <a:t>Павле зборува за „искушувач“ (1 Солуњани 3:5), кого Исус го идентификувал како Сатана (Матеј 4:3, 10). Тој е оној кој најдобро знае како да ги искористи нашите слабости за да нè одведе во грев. Да не заборавиме дека сме потопени во космичка војна меѓу Христос и Сатана и дека искушувачот ќе направи сè што е можно за да нè одврати од Христос.</a:t>
            </a:r>
            <a:endParaRPr lang="es-ES" b="1" dirty="0"/>
          </a:p>
        </p:txBody>
      </p:sp>
      <p:sp>
        <p:nvSpPr>
          <p:cNvPr id="11" name="CuadroTexto 10">
            <a:extLst>
              <a:ext uri="{FF2B5EF4-FFF2-40B4-BE49-F238E27FC236}">
                <a16:creationId xmlns:a16="http://schemas.microsoft.com/office/drawing/2014/main" id="{465716DC-0DF3-B2EB-B535-8DB80A437D9A}"/>
              </a:ext>
            </a:extLst>
          </p:cNvPr>
          <p:cNvSpPr txBox="1"/>
          <p:nvPr/>
        </p:nvSpPr>
        <p:spPr>
          <a:xfrm>
            <a:off x="3375494" y="4992610"/>
            <a:ext cx="8835700" cy="923330"/>
          </a:xfrm>
          <a:prstGeom prst="rect">
            <a:avLst/>
          </a:prstGeom>
          <a:noFill/>
        </p:spPr>
        <p:txBody>
          <a:bodyPr wrap="square">
            <a:spAutoFit/>
          </a:bodyPr>
          <a:lstStyle/>
          <a:p>
            <a:pPr>
              <a:spcBef>
                <a:spcPts val="600"/>
              </a:spcBef>
            </a:pPr>
            <a:r>
              <a:rPr lang="ru-RU" b="1" dirty="0"/>
              <a:t>Самсон е јасен пример за личност која се предава на искушението дозволувајќи си да биде понесен од своите емоции, дури и знаејќи дека тие одат против Божјата волја (Судии 14:1-3; 16:1, 4).</a:t>
            </a:r>
            <a:endParaRPr lang="es-ES" b="1" dirty="0"/>
          </a:p>
        </p:txBody>
      </p:sp>
      <p:sp>
        <p:nvSpPr>
          <p:cNvPr id="13" name="CuadroTexto 12">
            <a:extLst>
              <a:ext uri="{FF2B5EF4-FFF2-40B4-BE49-F238E27FC236}">
                <a16:creationId xmlns:a16="http://schemas.microsoft.com/office/drawing/2014/main" id="{08433702-26A2-FA4A-34AC-530AAEB34C92}"/>
              </a:ext>
            </a:extLst>
          </p:cNvPr>
          <p:cNvSpPr txBox="1"/>
          <p:nvPr/>
        </p:nvSpPr>
        <p:spPr>
          <a:xfrm>
            <a:off x="3375494" y="5842337"/>
            <a:ext cx="8816504" cy="1015663"/>
          </a:xfrm>
          <a:prstGeom prst="rect">
            <a:avLst/>
          </a:prstGeom>
          <a:noFill/>
        </p:spPr>
        <p:txBody>
          <a:bodyPr wrap="square">
            <a:spAutoFit/>
          </a:bodyPr>
          <a:lstStyle/>
          <a:p>
            <a:pPr>
              <a:spcBef>
                <a:spcPts val="600"/>
              </a:spcBef>
            </a:pPr>
            <a:r>
              <a:rPr lang="ru-RU" sz="2000" b="1" dirty="0"/>
              <a:t>Како можеме да го избегнеме искушението? Барајќи го Бога (Матеј 6:33); поминувајќи време сами со Него (Господин 14:38); земајќи го штитот на верата (Еф. 6:16).</a:t>
            </a:r>
            <a:endParaRPr lang="es-ES" sz="2000" b="1" dirty="0"/>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algn="ctr"/>
            <a:r>
              <a:rPr lang="ru-RU"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СОВЕТИ ЗА ИЗБЕГНУВАЊЕ НА ГРЕВ</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42A022B-069F-1EE2-BFFF-664FD20C8E77}"/>
              </a:ext>
            </a:extLst>
          </p:cNvPr>
          <p:cNvSpPr txBox="1"/>
          <p:nvPr/>
        </p:nvSpPr>
        <p:spPr>
          <a:xfrm>
            <a:off x="581024" y="556514"/>
            <a:ext cx="11029950" cy="646331"/>
          </a:xfrm>
          <a:prstGeom prst="rect">
            <a:avLst/>
          </a:prstGeom>
          <a:noFill/>
        </p:spPr>
        <p:txBody>
          <a:bodyPr wrap="square">
            <a:spAutoFit/>
          </a:bodyPr>
          <a:lstStyle/>
          <a:p>
            <a:pPr algn="ctr"/>
            <a:r>
              <a:rPr lang="ru-RU" b="1" dirty="0">
                <a:solidFill>
                  <a:srgbClr val="D8FFE4"/>
                </a:solidFill>
                <a:effectLst>
                  <a:outerShdw blurRad="38100" dist="38100" dir="2700000" algn="tl">
                    <a:srgbClr val="000000"/>
                  </a:outerShdw>
                </a:effectLst>
                <a:latin typeface="Comic Sans MS" panose="030F0702030302020204" pitchFamily="66" charset="0"/>
              </a:rPr>
              <a:t>„И ако твоето око те наведува на грев, извади го. Подобро ти е да влезеш во царството Божјо со едно око, отколку да имаш две очи и да бидеш фрлен во пеколот.“ (Марко 9:47)</a:t>
            </a:r>
            <a:endParaRPr lang="es-ES" b="1" dirty="0">
              <a:solidFill>
                <a:srgbClr val="D8FFE4"/>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7362825" cy="400110"/>
          </a:xfrm>
          <a:prstGeom prst="rect">
            <a:avLst/>
          </a:prstGeom>
          <a:noFill/>
        </p:spPr>
        <p:txBody>
          <a:bodyPr wrap="square" rtlCol="0">
            <a:spAutoFit/>
          </a:bodyPr>
          <a:lstStyle/>
          <a:p>
            <a:pPr>
              <a:spcBef>
                <a:spcPts val="600"/>
              </a:spcBef>
            </a:pPr>
            <a:r>
              <a:rPr lang="ru-RU" sz="2000" b="1" dirty="0"/>
              <a:t>Исус ни остави јасни упатства за избегнување на гревот:</a:t>
            </a:r>
            <a:endParaRPr lang="es-ES" sz="2000" b="1" dirty="0"/>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681548039"/>
              </p:ext>
            </p:extLst>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0" y="4292343"/>
            <a:ext cx="12128269" cy="338554"/>
          </a:xfrm>
          <a:prstGeom prst="rect">
            <a:avLst/>
          </a:prstGeom>
          <a:noFill/>
        </p:spPr>
        <p:txBody>
          <a:bodyPr wrap="square" rtlCol="0">
            <a:spAutoFit/>
          </a:bodyPr>
          <a:lstStyle/>
          <a:p>
            <a:pPr>
              <a:spcBef>
                <a:spcPts val="600"/>
              </a:spcBef>
            </a:pPr>
            <a:r>
              <a:rPr lang="ru-RU" sz="1600" b="1" dirty="0"/>
              <a:t>Накратко, направете сè што е можно за да избегнете грев или да бидете во искушение да згрешите. Молете се за тоа.</a:t>
            </a:r>
            <a:endParaRPr lang="es-ES" sz="1600" b="1" dirty="0"/>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3116771728"/>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mk-MK"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ЗАКОН</a:t>
            </a:r>
            <a:endParaRPr lang="es-ES"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4400" b="1" dirty="0">
                <a:ln/>
                <a:solidFill>
                  <a:schemeClr val="accent3"/>
                </a:solidFill>
              </a:rPr>
              <a:t>ЗАКОНОТ И ГРЕВОТ</a:t>
            </a:r>
            <a:endParaRPr lang="es-ES" sz="4400" b="1" dirty="0">
              <a:ln/>
              <a:solidFill>
                <a:schemeClr val="accent3"/>
              </a:solidFill>
            </a:endParaRP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5">
                    <a:lumMod val="75000"/>
                  </a:schemeClr>
                </a:solidFill>
                <a:latin typeface="Comic Sans MS" panose="030F0702030302020204" pitchFamily="66" charset="0"/>
              </a:rPr>
              <a:t>„Секој што греши, го прекршува законот; всушност, гревот е беззаконие“ (1 Јованово 3:4).</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0" y="1920665"/>
            <a:ext cx="12191999" cy="1015663"/>
          </a:xfrm>
          <a:prstGeom prst="rect">
            <a:avLst/>
          </a:prstGeom>
          <a:noFill/>
        </p:spPr>
        <p:txBody>
          <a:bodyPr wrap="square" rtlCol="0">
            <a:spAutoFit/>
          </a:bodyPr>
          <a:lstStyle/>
          <a:p>
            <a:pPr>
              <a:spcBef>
                <a:spcPts val="600"/>
              </a:spcBef>
            </a:pPr>
            <a:r>
              <a:rPr lang="ru-RU" sz="2000" b="1" dirty="0"/>
              <a:t>Односот на Законот со гревот е погрешно протолкуван од некои кои мислат дека со држење на Законот, можат да ги откупат своите гревови (Гал. 5:4). Оваа идеја ги довела другите до спротивната крајност, имено, дека Законот е укинат.</a:t>
            </a:r>
            <a:endParaRPr lang="es-ES" sz="2000" b="1" dirty="0"/>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461" y="3913899"/>
            <a:ext cx="4334684" cy="2750456"/>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539512" y="3913899"/>
            <a:ext cx="4459554" cy="1323439"/>
          </a:xfrm>
          <a:prstGeom prst="rect">
            <a:avLst/>
          </a:prstGeom>
          <a:noFill/>
        </p:spPr>
        <p:txBody>
          <a:bodyPr wrap="square">
            <a:spAutoFit/>
          </a:bodyPr>
          <a:lstStyle/>
          <a:p>
            <a:pPr>
              <a:spcBef>
                <a:spcPts val="600"/>
              </a:spcBef>
            </a:pPr>
            <a:r>
              <a:rPr lang="ru-RU" sz="2000" b="1" dirty="0"/>
              <a:t>Законот ни го открива гревот (1 Јованово 3:4). Без Законот, не би знаеле што е грев (Рим. 7:7) и затоа не би барале решение (Гал. 3:24).</a:t>
            </a:r>
            <a:endParaRPr lang="es-ES" sz="2000" b="1" dirty="0"/>
          </a:p>
        </p:txBody>
      </p:sp>
      <p:sp>
        <p:nvSpPr>
          <p:cNvPr id="23" name="CuadroTexto 22">
            <a:extLst>
              <a:ext uri="{FF2B5EF4-FFF2-40B4-BE49-F238E27FC236}">
                <a16:creationId xmlns:a16="http://schemas.microsoft.com/office/drawing/2014/main" id="{2C334A3F-D5FD-788C-A9C9-D486FA8D0E8E}"/>
              </a:ext>
            </a:extLst>
          </p:cNvPr>
          <p:cNvSpPr txBox="1"/>
          <p:nvPr/>
        </p:nvSpPr>
        <p:spPr>
          <a:xfrm>
            <a:off x="4539512" y="5171092"/>
            <a:ext cx="4459554" cy="1631216"/>
          </a:xfrm>
          <a:prstGeom prst="rect">
            <a:avLst/>
          </a:prstGeom>
          <a:noFill/>
        </p:spPr>
        <p:txBody>
          <a:bodyPr wrap="square">
            <a:spAutoFit/>
          </a:bodyPr>
          <a:lstStyle/>
          <a:p>
            <a:pPr>
              <a:spcBef>
                <a:spcPts val="600"/>
              </a:spcBef>
            </a:pPr>
            <a:r>
              <a:rPr lang="ru-RU" sz="2000" b="1" dirty="0"/>
              <a:t>Далеку од тоа да биде товар, Законот е заштитна ограда што нè спречува да ги страдаме ужасните последици од гревот (1 Јованово 5:3; Псалм 1:1-3).</a:t>
            </a:r>
            <a:endParaRPr lang="es-ES" sz="2000" b="1" dirty="0"/>
          </a:p>
        </p:txBody>
      </p:sp>
      <p:sp>
        <p:nvSpPr>
          <p:cNvPr id="4" name="CuadroTexto 3">
            <a:extLst>
              <a:ext uri="{FF2B5EF4-FFF2-40B4-BE49-F238E27FC236}">
                <a16:creationId xmlns:a16="http://schemas.microsoft.com/office/drawing/2014/main" id="{FF4F9960-5387-DFA9-561D-7F4BFEAA942C}"/>
              </a:ext>
            </a:extLst>
          </p:cNvPr>
          <p:cNvSpPr txBox="1"/>
          <p:nvPr/>
        </p:nvSpPr>
        <p:spPr>
          <a:xfrm>
            <a:off x="1" y="2898236"/>
            <a:ext cx="12192000" cy="1015663"/>
          </a:xfrm>
          <a:prstGeom prst="rect">
            <a:avLst/>
          </a:prstGeom>
          <a:noFill/>
        </p:spPr>
        <p:txBody>
          <a:bodyPr wrap="square">
            <a:spAutoFit/>
          </a:bodyPr>
          <a:lstStyle/>
          <a:p>
            <a:pPr lvl="0">
              <a:spcBef>
                <a:spcPts val="600"/>
              </a:spcBef>
              <a:defRPr/>
            </a:pPr>
            <a:r>
              <a:rPr lang="ru-RU" sz="2000" b="1" dirty="0">
                <a:solidFill>
                  <a:prstClr val="black"/>
                </a:solidFill>
              </a:rPr>
              <a:t>Проблемот е во размислувањето дека Законот е поврзан со спасението како средство или како камен на сопнување за негово постигнување. Но, функцијата на Законот никогаш не била спасоносна. Која е тогаш неговата функција?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17689"/>
            <a:ext cx="731521" cy="673460"/>
            <a:chOff x="3940602" y="-9199557"/>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9199557"/>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9199557"/>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9199557"/>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1" y="2740806"/>
            <a:ext cx="5685810" cy="1200329"/>
          </a:xfrm>
          <a:prstGeom prst="rect">
            <a:avLst/>
          </a:prstGeom>
          <a:noFill/>
        </p:spPr>
        <p:txBody>
          <a:bodyPr wrap="square">
            <a:spAutoFit/>
            <a:scene3d>
              <a:camera prst="orthographicFront"/>
              <a:lightRig rig="threePt" dir="t"/>
            </a:scene3d>
            <a:sp3d extrusionH="57150">
              <a:bevelT w="38100" h="38100"/>
            </a:sp3d>
          </a:bodyPr>
          <a:lstStyle/>
          <a:p>
            <a:pPr algn="ctr"/>
            <a:r>
              <a:rPr lang="mk-MK" sz="72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Евангелието</a:t>
            </a:r>
            <a:endParaRPr lang="es-ES" sz="72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endParaRPr>
          </a:p>
        </p:txBody>
      </p:sp>
      <p:sp>
        <p:nvSpPr>
          <p:cNvPr id="3" name="Rectangle 13">
            <a:extLst>
              <a:ext uri="{FF2B5EF4-FFF2-40B4-BE49-F238E27FC236}">
                <a16:creationId xmlns:a16="http://schemas.microsoft.com/office/drawing/2014/main" id="{B7420302-8CDA-8B2B-96FB-4C0C2CB4E53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5218055"/>
            <a:ext cx="195855" cy="6734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4">
            <a:extLst>
              <a:ext uri="{FF2B5EF4-FFF2-40B4-BE49-F238E27FC236}">
                <a16:creationId xmlns:a16="http://schemas.microsoft.com/office/drawing/2014/main" id="{92FE1034-CB13-A317-837D-26289A8142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7833" y="5218055"/>
            <a:ext cx="195855" cy="6734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5">
            <a:extLst>
              <a:ext uri="{FF2B5EF4-FFF2-40B4-BE49-F238E27FC236}">
                <a16:creationId xmlns:a16="http://schemas.microsoft.com/office/drawing/2014/main" id="{FBFDF491-8547-A0AB-AD2A-639C216BF8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35666" y="5218055"/>
            <a:ext cx="195855" cy="6734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1287</Words>
  <Application>Microsoft Office PowerPoint</Application>
  <PresentationFormat>Panorámica</PresentationFormat>
  <Paragraphs>67</Paragraphs>
  <Slides>12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Comic Sans MS</vt:lpstr>
      <vt:lpstr>Aptos Display</vt:lpstr>
      <vt:lpstr>Constantia</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76</cp:revision>
  <dcterms:created xsi:type="dcterms:W3CDTF">2026-04-14T06:19:54Z</dcterms:created>
  <dcterms:modified xsi:type="dcterms:W3CDTF">2026-05-25T06:21:18Z</dcterms:modified>
</cp:coreProperties>
</file>