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5" r:id="rId4"/>
    <p:sldId id="257" r:id="rId5"/>
    <p:sldId id="258" r:id="rId6"/>
    <p:sldId id="259" r:id="rId7"/>
    <p:sldId id="260" r:id="rId8"/>
    <p:sldId id="261" r:id="rId9"/>
    <p:sldId id="280" r:id="rId10"/>
    <p:sldId id="263" r:id="rId11"/>
    <p:sldId id="264" r:id="rId12"/>
    <p:sldId id="276" r:id="rId13"/>
    <p:sldId id="27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mk-MK" sz="2000" b="1" dirty="0">
              <a:effectLst>
                <a:outerShdw blurRad="38100" dist="38100" dir="2700000" algn="tl">
                  <a:srgbClr val="000000"/>
                </a:outerShdw>
              </a:effectLst>
            </a:rPr>
            <a:t>Развивајте пријателства со луѓе</a:t>
          </a:r>
          <a:endParaRPr lang="es-ES" sz="2000"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20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2000">
            <a:effectLst>
              <a:outerShdw blurRad="38100" dist="38100" dir="2700000" algn="tl">
                <a:srgbClr val="000000"/>
              </a:outerShdw>
            </a:effectLst>
          </a:endParaRPr>
        </a:p>
      </dgm:t>
    </dgm:pt>
    <dgm:pt modelId="{5623834A-696B-42E4-9A6B-0AE7528945CC}">
      <dgm:prSet custT="1"/>
      <dgm:spPr/>
      <dgm:t>
        <a:bodyPr/>
        <a:lstStyle/>
        <a:p>
          <a:r>
            <a:rPr lang="ru-RU" sz="2000" b="1" dirty="0">
              <a:effectLst>
                <a:outerShdw blurRad="38100" dist="38100" dir="2700000" algn="tl">
                  <a:srgbClr val="000000"/>
                </a:outerShdw>
              </a:effectLst>
            </a:rPr>
            <a:t>Молете се Светиот Дух да дејствува во срцата на тие луѓе</a:t>
          </a:r>
          <a:endParaRPr lang="es-ES" sz="2000"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20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2000">
            <a:effectLst>
              <a:outerShdw blurRad="38100" dist="38100" dir="2700000" algn="tl">
                <a:srgbClr val="000000"/>
              </a:outerShdw>
            </a:effectLst>
          </a:endParaRPr>
        </a:p>
      </dgm:t>
    </dgm:pt>
    <dgm:pt modelId="{FBECE91F-0254-4111-9EE1-87914741E100}">
      <dgm:prSet custT="1"/>
      <dgm:spPr/>
      <dgm:t>
        <a:bodyPr/>
        <a:lstStyle/>
        <a:p>
          <a:r>
            <a:rPr lang="ru-RU" sz="2000" b="1" dirty="0">
              <a:effectLst>
                <a:outerShdw blurRad="38100" dist="38100" dir="2700000" algn="tl">
                  <a:srgbClr val="000000"/>
                </a:outerShdw>
              </a:effectLst>
            </a:rPr>
            <a:t>Барајте природни начини да зборувате за вашите сопствени верски искуства или да се помолите за тие луѓе.</a:t>
          </a:r>
          <a:endParaRPr lang="es-ES" sz="2000"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20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2000">
            <a:effectLst>
              <a:outerShdw blurRad="38100" dist="38100" dir="2700000" algn="tl">
                <a:srgbClr val="000000"/>
              </a:outerShdw>
            </a:effectLst>
          </a:endParaRPr>
        </a:p>
      </dgm:t>
    </dgm:pt>
    <dgm:pt modelId="{5EDD4311-015B-414E-ADD2-AB3A98181F82}">
      <dgm:prSet custT="1"/>
      <dgm:spPr/>
      <dgm:t>
        <a:bodyPr/>
        <a:lstStyle/>
        <a:p>
          <a:r>
            <a:rPr lang="ru-RU" sz="2000" b="1" dirty="0">
              <a:effectLst>
                <a:outerShdw blurRad="38100" dist="38100" dir="2700000" algn="tl">
                  <a:srgbClr val="000000"/>
                </a:outerShdw>
              </a:effectLst>
            </a:rPr>
            <a:t>Барајте начини да го поврзете вашиот нов пријател со други луѓе во вашата црква.</a:t>
          </a:r>
          <a:endParaRPr lang="es-ES" sz="2000"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20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2000">
            <a:effectLst>
              <a:outerShdw blurRad="38100" dist="38100" dir="2700000" algn="tl">
                <a:srgbClr val="000000"/>
              </a:outerShdw>
            </a:effectLst>
          </a:endParaRPr>
        </a:p>
      </dgm:t>
    </dgm:pt>
    <dgm:pt modelId="{13AC2F98-65BF-4C8E-A025-DE2F56A8CAC8}">
      <dgm:prSet custT="1"/>
      <dgm:spPr/>
      <dgm:t>
        <a:bodyPr/>
        <a:lstStyle/>
        <a:p>
          <a:r>
            <a:rPr lang="ru-RU" sz="2000" b="1" dirty="0">
              <a:effectLst>
                <a:outerShdw blurRad="38100" dist="38100" dir="2700000" algn="tl">
                  <a:srgbClr val="000000"/>
                </a:outerShdw>
              </a:effectLst>
            </a:rPr>
            <a:t>Моли се за специфичните потреби или прашања што можеби ги има твојот нов пријател.</a:t>
          </a:r>
          <a:endParaRPr lang="es-ES" sz="2000"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20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2000">
            <a:effectLst>
              <a:outerShdw blurRad="38100" dist="38100" dir="2700000" algn="tl">
                <a:srgbClr val="000000"/>
              </a:outerShdw>
            </a:effectLst>
          </a:endParaRPr>
        </a:p>
      </dgm:t>
    </dgm:pt>
    <dgm:pt modelId="{16E11919-8E5B-454A-BEB2-E5FE04D70AFE}">
      <dgm:prSet custT="1"/>
      <dgm:spPr/>
      <dgm:t>
        <a:bodyPr/>
        <a:lstStyle/>
        <a:p>
          <a:r>
            <a:rPr lang="ru-RU" sz="2000" b="1" dirty="0">
              <a:effectLst>
                <a:outerShdw blurRad="38100" dist="38100" dir="2700000" algn="tl">
                  <a:srgbClr val="000000"/>
                </a:outerShdw>
              </a:effectLst>
            </a:rPr>
            <a:t>Барајте можност да покажете како Библијата нуди утеха, совети и водство во нашите животи.</a:t>
          </a:r>
          <a:endParaRPr lang="es-ES" sz="2000"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20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2000">
            <a:effectLst>
              <a:outerShdw blurRad="38100" dist="38100" dir="2700000" algn="tl">
                <a:srgbClr val="000000"/>
              </a:outerShdw>
            </a:effectLst>
          </a:endParaRPr>
        </a:p>
      </dgm:t>
    </dgm:pt>
    <dgm:pt modelId="{4917D731-CAC8-4AE0-8849-99951B9BC504}">
      <dgm:prSet custT="1"/>
      <dgm:spPr/>
      <dgm:t>
        <a:bodyPr/>
        <a:lstStyle/>
        <a:p>
          <a:r>
            <a:rPr lang="ru-RU" sz="2000" b="1" dirty="0">
              <a:effectLst>
                <a:outerShdw blurRad="38100" dist="38100" dir="2700000" algn="tl">
                  <a:srgbClr val="000000"/>
                </a:outerShdw>
              </a:effectLst>
            </a:rPr>
            <a:t>Кога ќе дојде време, прашај го твојот пријател дали сака да ја проучува Библијата и да се крсти.</a:t>
          </a:r>
          <a:endParaRPr lang="es-ES" sz="2000"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20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20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Развивајте пријателства со луѓе</a:t>
          </a:r>
          <a:endParaRPr lang="es-ES" sz="2000" kern="120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Молете се Светиот Дух да дејствува во срцата на тие луѓе</a:t>
          </a:r>
          <a:endParaRPr lang="es-ES" sz="2000" kern="120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Барајте природни начини да зборувате за вашите сопствени верски искуства или да се помолите за тие луѓе.</a:t>
          </a:r>
          <a:endParaRPr lang="es-ES" sz="2000" kern="120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Барајте начини да го поврзете вашиот нов пријател со други луѓе во вашата црква.</a:t>
          </a:r>
          <a:endParaRPr lang="es-ES" sz="2000" kern="120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Моли се за специфичните потреби или прашања што можеби ги има твојот нов пријател.</a:t>
          </a:r>
          <a:endParaRPr lang="es-ES" sz="2000" kern="120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Барајте можност да покажете како Библијата нуди утеха, совети и водство во нашите животи.</a:t>
          </a:r>
          <a:endParaRPr lang="es-ES" sz="2000" kern="120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Кога ќе дојде време, прашај го твојот пријател дали сака да ја проучува Библијата и да се крсти.</a:t>
          </a:r>
          <a:endParaRPr lang="es-ES" sz="2000" kern="120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08/06/2026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08/06/2026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jpeg"/><Relationship Id="rId4" Type="http://schemas.openxmlformats.org/officeDocument/2006/relationships/diagramData" Target="../diagrams/data1.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3EC94AA-C3C2-2BDF-A139-7149B23303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631640"/>
            <a:ext cx="12192000" cy="736551"/>
          </a:xfrm>
          <a:prstGeom prst="rect">
            <a:avLst/>
          </a:prstGeom>
          <a:solidFill>
            <a:srgbClr val="FFFF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0">
            <a:extLst>
              <a:ext uri="{FF2B5EF4-FFF2-40B4-BE49-F238E27FC236}">
                <a16:creationId xmlns:a16="http://schemas.microsoft.com/office/drawing/2014/main" id="{74BED776-3D84-607E-5D7A-467E9DE3E49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553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EDAF6142-B076-D604-F418-135083AEF1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44635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AAD79BC-A7DA-4245-8E60-05BB191E10C7}"/>
              </a:ext>
            </a:extLst>
          </p:cNvPr>
          <p:cNvSpPr txBox="1"/>
          <p:nvPr/>
        </p:nvSpPr>
        <p:spPr>
          <a:xfrm>
            <a:off x="8793313" y="6471821"/>
            <a:ext cx="3398687" cy="338554"/>
          </a:xfrm>
          <a:prstGeom prst="rect">
            <a:avLst/>
          </a:prstGeom>
          <a:noFill/>
        </p:spPr>
        <p:txBody>
          <a:bodyPr wrap="none" rtlCol="0">
            <a:spAutoFit/>
          </a:bodyPr>
          <a:lstStyle/>
          <a:p>
            <a:pPr algn="r"/>
            <a:r>
              <a:rPr lang="ru-RU" sz="1600" b="1" dirty="0">
                <a:solidFill>
                  <a:srgbClr val="FFFF99"/>
                </a:solidFill>
                <a:effectLst>
                  <a:outerShdw blurRad="38100" dist="38100" dir="2700000" algn="tl">
                    <a:srgbClr val="000000"/>
                  </a:outerShdw>
                </a:effectLst>
              </a:rPr>
              <a:t>Лекција 12 за 20 јуни 2026 година</a:t>
            </a:r>
            <a:endParaRPr lang="es-ES" sz="1600" b="1" dirty="0">
              <a:solidFill>
                <a:srgbClr val="FFFF99"/>
              </a:soli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30CCAE40-E535-E258-EDF4-82E3ECB91426}"/>
              </a:ext>
            </a:extLst>
          </p:cNvPr>
          <p:cNvSpPr txBox="1"/>
          <p:nvPr/>
        </p:nvSpPr>
        <p:spPr>
          <a:xfrm>
            <a:off x="0" y="5581650"/>
            <a:ext cx="12192000" cy="923330"/>
          </a:xfrm>
          <a:prstGeom prst="rect">
            <a:avLst/>
          </a:prstGeom>
          <a:noFill/>
        </p:spPr>
        <p:txBody>
          <a:bodyPr wrap="square" rtlCol="0">
            <a:spAutoFit/>
            <a:scene3d>
              <a:camera prst="orthographicFront"/>
              <a:lightRig rig="sunset" dir="t"/>
            </a:scene3d>
            <a:sp3d extrusionH="57150" contourW="12700">
              <a:bevelT h="25400" prst="softRound"/>
              <a:contourClr>
                <a:schemeClr val="bg1"/>
              </a:contourClr>
            </a:sp3d>
          </a:bodyPr>
          <a:lstStyle/>
          <a:p>
            <a:pPr algn="ctr"/>
            <a:r>
              <a:rPr lang="mk-MK" sz="5400" b="1" spc="1000" dirty="0">
                <a:ln w="9525">
                  <a:noFill/>
                  <a:prstDash val="solid"/>
                </a:ln>
                <a:solidFill>
                  <a:schemeClr val="accent3">
                    <a:lumMod val="50000"/>
                  </a:schemeClr>
                </a:solidFill>
                <a:effectLst>
                  <a:outerShdw blurRad="12700" dist="38100" dir="2700000" algn="tl" rotWithShape="0">
                    <a:srgbClr val="7030A0"/>
                  </a:outerShdw>
                </a:effectLst>
              </a:rPr>
              <a:t>СПОДЕЛИ ГО</a:t>
            </a:r>
            <a:endParaRPr lang="es-ES" sz="5400" b="1" spc="1000" dirty="0">
              <a:ln w="9525">
                <a:noFill/>
                <a:prstDash val="solid"/>
              </a:ln>
              <a:solidFill>
                <a:schemeClr val="accent3">
                  <a:lumMod val="50000"/>
                </a:schemeClr>
              </a:solidFill>
              <a:effectLst>
                <a:outerShdw blurRad="12700" dist="38100" dir="2700000" algn="tl" rotWithShape="0">
                  <a:srgbClr val="7030A0"/>
                </a:outerShdw>
              </a:effectLst>
            </a:endParaRPr>
          </a:p>
        </p:txBody>
      </p:sp>
    </p:spTree>
    <p:extLst>
      <p:ext uri="{BB962C8B-B14F-4D97-AF65-F5344CB8AC3E}">
        <p14:creationId xmlns:p14="http://schemas.microsoft.com/office/powerpoint/2010/main" val="10717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324" y="1653559"/>
            <a:ext cx="5067450"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ru-RU"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БОГ ГИ БАРА СВОИТЕ ДЕЦА</a:t>
            </a:r>
            <a:endPar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640778"/>
            <a:ext cx="9865001" cy="923330"/>
          </a:xfrm>
          <a:prstGeom prst="rect">
            <a:avLst/>
          </a:prstGeom>
          <a:noFill/>
        </p:spPr>
        <p:txBody>
          <a:bodyPr wrap="square">
            <a:spAutoFit/>
          </a:bodyPr>
          <a:lstStyle/>
          <a:p>
            <a:pPr algn="ctr"/>
            <a:r>
              <a:rPr lang="ru-RU" b="1" dirty="0">
                <a:solidFill>
                  <a:schemeClr val="accent1">
                    <a:lumMod val="75000"/>
                  </a:schemeClr>
                </a:solidFill>
                <a:latin typeface="Comic Sans MS" panose="030F0702030302020204" pitchFamily="66" charset="0"/>
              </a:rPr>
              <a:t>„Не е ли Ефрем мојот возљубен син, моето мило чедо? Иако го карам, пак се сеќавам на него. Моето срце копнее по него; имам голема милост кон него“, вели Господ. (Еремија 31:20)</a:t>
            </a:r>
            <a:endParaRPr lang="es-ES" sz="1400"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48FE12C-C9B7-0B2F-6761-22A02139524C}"/>
              </a:ext>
            </a:extLst>
          </p:cNvPr>
          <p:cNvSpPr txBox="1"/>
          <p:nvPr/>
        </p:nvSpPr>
        <p:spPr>
          <a:xfrm>
            <a:off x="4702630" y="1633681"/>
            <a:ext cx="4735887" cy="1200329"/>
          </a:xfrm>
          <a:prstGeom prst="rect">
            <a:avLst/>
          </a:prstGeom>
          <a:noFill/>
        </p:spPr>
        <p:txBody>
          <a:bodyPr wrap="square" rtlCol="0">
            <a:spAutoFit/>
          </a:bodyPr>
          <a:lstStyle/>
          <a:p>
            <a:pPr>
              <a:spcBef>
                <a:spcPts val="600"/>
              </a:spcBef>
            </a:pPr>
            <a:r>
              <a:rPr lang="ru-RU" b="1" dirty="0"/>
              <a:t>Во одреден момент, Божјиот народ се подели: Ефрем (северното царство) го напушти Бога; Јуда (јужното царство) остана верна.</a:t>
            </a:r>
            <a:endParaRPr lang="es-ES" b="1" dirty="0"/>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557569" y="1884112"/>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153939" y="4697240"/>
            <a:ext cx="2897738" cy="2015936"/>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0" y="4533966"/>
            <a:ext cx="9153939" cy="923330"/>
          </a:xfrm>
          <a:prstGeom prst="rect">
            <a:avLst/>
          </a:prstGeom>
          <a:noFill/>
        </p:spPr>
        <p:txBody>
          <a:bodyPr wrap="square">
            <a:spAutoFit/>
          </a:bodyPr>
          <a:lstStyle/>
          <a:p>
            <a:pPr>
              <a:spcBef>
                <a:spcPts val="600"/>
              </a:spcBef>
            </a:pPr>
            <a:r>
              <a:rPr lang="ru-RU" b="1" dirty="0"/>
              <a:t>На оние кои му служеле на Бога, а потоа го напуштиле, Бог продолжува да ги повикува со љубов. Тие се Негови деца и Тој ги сака и упорно ги поттикнува да се вратат кај Него.</a:t>
            </a:r>
            <a:endParaRPr lang="es-ES" b="1" dirty="0"/>
          </a:p>
        </p:txBody>
      </p:sp>
      <p:sp>
        <p:nvSpPr>
          <p:cNvPr id="7" name="CuadroTexto 6">
            <a:extLst>
              <a:ext uri="{FF2B5EF4-FFF2-40B4-BE49-F238E27FC236}">
                <a16:creationId xmlns:a16="http://schemas.microsoft.com/office/drawing/2014/main" id="{4EBC4B57-529E-F917-4BFE-11E0CBD8A6F6}"/>
              </a:ext>
            </a:extLst>
          </p:cNvPr>
          <p:cNvSpPr txBox="1"/>
          <p:nvPr/>
        </p:nvSpPr>
        <p:spPr>
          <a:xfrm>
            <a:off x="4702630" y="2806920"/>
            <a:ext cx="4735887" cy="1754326"/>
          </a:xfrm>
          <a:prstGeom prst="rect">
            <a:avLst/>
          </a:prstGeom>
          <a:noFill/>
        </p:spPr>
        <p:txBody>
          <a:bodyPr wrap="square">
            <a:spAutoFit/>
          </a:bodyPr>
          <a:lstStyle/>
          <a:p>
            <a:pPr lvl="0">
              <a:spcBef>
                <a:spcPts val="600"/>
              </a:spcBef>
              <a:defRPr/>
            </a:pPr>
            <a:r>
              <a:rPr lang="ru-RU" b="1" dirty="0">
                <a:solidFill>
                  <a:prstClr val="black"/>
                </a:solidFill>
              </a:rPr>
              <a:t>И покрај неговото напуштање, Бог продолжил да го смета Ефрем за свој сакан син (Ер. 31:20). Дури и ја прикажал својата баба, Рахела, како плаче за своите синови, кои умреле во своите гревови (Ер. 31:15).</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504516"/>
            <a:ext cx="9086850" cy="1200329"/>
          </a:xfrm>
          <a:prstGeom prst="rect">
            <a:avLst/>
          </a:prstGeom>
          <a:noFill/>
        </p:spPr>
        <p:txBody>
          <a:bodyPr wrap="square">
            <a:spAutoFit/>
          </a:bodyPr>
          <a:lstStyle/>
          <a:p>
            <a:pPr lvl="0">
              <a:spcBef>
                <a:spcPts val="600"/>
              </a:spcBef>
              <a:defRPr/>
            </a:pPr>
            <a:r>
              <a:rPr lang="ru-RU" b="1" dirty="0">
                <a:solidFill>
                  <a:prstClr val="black"/>
                </a:solidFill>
              </a:rPr>
              <a:t>Можеби некои од нашите деца, кои некогаш ја познавале верата, ја напуштиле. Далеку од тоа да им го свртиме грбот, мора да продолжиме да ги сакаме и да им зборуваме љубезно. Бог нè потсетува дека тие се предмет на Неговото најнежно сочувство и Тој искрено посакува да се вратат кај Него.</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F0240B7-AA4C-E3D9-0F84-8701F865D3A0}"/>
              </a:ext>
            </a:extLst>
          </p:cNvPr>
          <p:cNvSpPr txBox="1"/>
          <p:nvPr/>
        </p:nvSpPr>
        <p:spPr>
          <a:xfrm>
            <a:off x="0" y="0"/>
            <a:ext cx="12192000" cy="769441"/>
          </a:xfrm>
          <a:prstGeom prst="rect">
            <a:avLst/>
          </a:prstGeom>
          <a:noFill/>
        </p:spPr>
        <p:txBody>
          <a:bodyPr wrap="square">
            <a:spAutoFit/>
          </a:bodyPr>
          <a:lstStyle/>
          <a:p>
            <a:pPr algn="ctr"/>
            <a:r>
              <a:rPr lang="ru-RU"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ЈА БАРАМЕ ОНОЈ КОЈ ЗАМИНА</a:t>
            </a:r>
            <a:endPar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97E83A46-25C2-2230-7C6D-834EBEDA3963}"/>
              </a:ext>
            </a:extLst>
          </p:cNvPr>
          <p:cNvSpPr txBox="1"/>
          <p:nvPr/>
        </p:nvSpPr>
        <p:spPr>
          <a:xfrm>
            <a:off x="1404937" y="645616"/>
            <a:ext cx="9382125" cy="646331"/>
          </a:xfrm>
          <a:prstGeom prst="rect">
            <a:avLst/>
          </a:prstGeom>
          <a:noFill/>
        </p:spPr>
        <p:txBody>
          <a:bodyPr wrap="square">
            <a:spAutoFit/>
          </a:bodyPr>
          <a:lstStyle/>
          <a:p>
            <a:pPr algn="ctr"/>
            <a:r>
              <a:rPr lang="ru-RU" b="1" dirty="0">
                <a:solidFill>
                  <a:srgbClr val="FEEAED"/>
                </a:solidFill>
                <a:effectLst>
                  <a:outerShdw blurRad="38100" dist="38100" dir="2700000" algn="tl">
                    <a:srgbClr val="000000"/>
                  </a:outerShdw>
                </a:effectLst>
                <a:latin typeface="Comic Sans MS" panose="030F0702030302020204" pitchFamily="66" charset="0"/>
              </a:rPr>
              <a:t>„Ќе ги распрснам меѓу народите, но иако се далеку, ќе се сетат на Мене и еден ден ќе се вратат со своите деца“ (Захарија 10:9)</a:t>
            </a:r>
            <a:endParaRPr lang="es-ES" sz="1400" b="1" dirty="0">
              <a:solidFill>
                <a:srgbClr val="FEEAED"/>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6" y="1500782"/>
            <a:ext cx="8229184" cy="923330"/>
          </a:xfrm>
          <a:prstGeom prst="rect">
            <a:avLst/>
          </a:prstGeom>
          <a:noFill/>
        </p:spPr>
        <p:txBody>
          <a:bodyPr wrap="square" rtlCol="0">
            <a:spAutoFit/>
          </a:bodyPr>
          <a:lstStyle/>
          <a:p>
            <a:pPr>
              <a:spcBef>
                <a:spcPts val="600"/>
              </a:spcBef>
            </a:pPr>
            <a:r>
              <a:rPr lang="ru-RU" b="1" dirty="0"/>
              <a:t>Нашиот сопружник; нашиот син; нашата ќерка; нашиот пријател; нашиот сосед; тој брат или сестра што седеа на таа клупа… Еден ден тие се поклонуваа со нас, но сега, каде се?</a:t>
            </a:r>
            <a:endParaRPr lang="es-ES" b="1" dirty="0"/>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54500" y="3703215"/>
            <a:ext cx="3514432" cy="297896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62815" y="3618233"/>
            <a:ext cx="4379027" cy="1477328"/>
          </a:xfrm>
          <a:prstGeom prst="rect">
            <a:avLst/>
          </a:prstGeom>
          <a:noFill/>
        </p:spPr>
        <p:txBody>
          <a:bodyPr wrap="square">
            <a:spAutoFit/>
          </a:bodyPr>
          <a:lstStyle/>
          <a:p>
            <a:pPr>
              <a:spcBef>
                <a:spcPts val="600"/>
              </a:spcBef>
            </a:pPr>
            <a:r>
              <a:rPr lang="ru-RU" b="1" dirty="0"/>
              <a:t>Наша должност е да одиме и да ги најдеме и да ги вратиме во стадото. Како да го направиме тоа? Прво, со молитва. Второ, со тоа што ќе бидеме пример за љубов и љубезност кон нив.</a:t>
            </a:r>
            <a:endParaRPr lang="es-ES" b="1" dirty="0"/>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7" y="2561123"/>
            <a:ext cx="8229183" cy="923330"/>
          </a:xfrm>
          <a:prstGeom prst="rect">
            <a:avLst/>
          </a:prstGeom>
          <a:noFill/>
        </p:spPr>
        <p:txBody>
          <a:bodyPr wrap="square">
            <a:spAutoFit/>
          </a:bodyPr>
          <a:lstStyle/>
          <a:p>
            <a:pPr lvl="0">
              <a:spcBef>
                <a:spcPts val="600"/>
              </a:spcBef>
              <a:defRPr/>
            </a:pPr>
            <a:r>
              <a:rPr lang="ru-RU" b="1" dirty="0">
                <a:solidFill>
                  <a:prstClr val="black"/>
                </a:solidFill>
              </a:rPr>
              <a:t>Постојат многу причини зошто луѓето ја напуштаат црквата. Ние не сме повикани да ги судиме нивните причини, да ги критикуваме нивните мотиви или едноставно да ги заборавиме.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267220"/>
            <a:ext cx="4379027" cy="1477328"/>
          </a:xfrm>
          <a:prstGeom prst="rect">
            <a:avLst/>
          </a:prstGeom>
          <a:noFill/>
        </p:spPr>
        <p:txBody>
          <a:bodyPr wrap="square">
            <a:spAutoFit/>
          </a:bodyPr>
          <a:lstStyle/>
          <a:p>
            <a:pPr lvl="0">
              <a:spcBef>
                <a:spcPts val="600"/>
              </a:spcBef>
              <a:defRPr/>
            </a:pPr>
            <a:r>
              <a:rPr lang="ru-RU" b="1" dirty="0">
                <a:solidFill>
                  <a:prstClr val="black"/>
                </a:solidFill>
              </a:rPr>
              <a:t>Сведоштвото од вашиот живот, вашите постапки, зборови и молитви за некој што се оддалечил од Бога можат радикално да го променат неговиот живот и неговата иднина.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012371" y="453775"/>
            <a:ext cx="10008054" cy="6001643"/>
          </a:xfrm>
          <a:prstGeom prst="rect">
            <a:avLst/>
          </a:prstGeom>
          <a:noFill/>
        </p:spPr>
        <p:txBody>
          <a:bodyPr wrap="square">
            <a:spAutoFit/>
          </a:bodyPr>
          <a:lstStyle/>
          <a:p>
            <a:pPr>
              <a:spcBef>
                <a:spcPts val="600"/>
              </a:spcBef>
            </a:pPr>
            <a:r>
              <a:rPr lang="ru-RU" sz="2400" b="1" dirty="0">
                <a:latin typeface="Constantia" panose="02030602050306030303" pitchFamily="18" charset="0"/>
              </a:rPr>
              <a:t>„Бог можеше да им ја довери пораката на Евангелието и целата служба на љубовта на небесните ангели. Можеше да употреби и други средства за да ја оствари својата цел. Но, во својата бесконечна љубов, Тој одлучи да нè направи соработници со Него, со Христос и со ангелите, за да можеме да учествуваме во благословот, радоста и духовното воздигнување што произлегуваат од оваа несебична служба. […] Ако работите како што Христос сака Неговите ученици да работат и да добиваат души за Него, ќе почувствувате потреба за подлабоко искуство и пошироко познавање на божествените работи и ќе бидете гладни и жедни за праведност. Ќе се застапувате кај Бога и вашата вера ќе се зајакне; вашата душа ќе пие длабоко од изворот на спасението. Наидувањето на противење и искушенија ќе ве наведе да го читате Светото писмо и да се молите. Ќе растете во благодатта и познавањето на Христос и ќе стекнете богато искуство.“</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9336F1C7-6B6A-AEB4-7143-EE3CB823570A}"/>
              </a:ext>
            </a:extLst>
          </p:cNvPr>
          <p:cNvSpPr txBox="1"/>
          <p:nvPr/>
        </p:nvSpPr>
        <p:spPr>
          <a:xfrm>
            <a:off x="6933188" y="6065671"/>
            <a:ext cx="3925755" cy="338554"/>
          </a:xfrm>
          <a:prstGeom prst="rect">
            <a:avLst/>
          </a:prstGeom>
          <a:noFill/>
        </p:spPr>
        <p:txBody>
          <a:bodyPr wrap="none" rtlCol="0">
            <a:spAutoFit/>
          </a:bodyPr>
          <a:lstStyle/>
          <a:p>
            <a:pPr algn="r"/>
            <a:r>
              <a:rPr lang="ru-RU" sz="1600" b="1" dirty="0"/>
              <a:t>Е. Г. В. (Чекори кон Христос, стр. 79-80)</a:t>
            </a:r>
            <a:endParaRPr lang="es-ES" sz="1600" b="1" dirty="0"/>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200025" y="183249"/>
            <a:ext cx="3833132" cy="6494085"/>
          </a:xfrm>
          <a:prstGeom prst="rect">
            <a:avLst/>
          </a:prstGeom>
          <a:noFill/>
        </p:spPr>
        <p:txBody>
          <a:bodyPr wrap="square">
            <a:spAutoFit/>
          </a:bodyPr>
          <a:lstStyle/>
          <a:p>
            <a:pPr lvl="0" algn="ctr">
              <a:defRPr/>
            </a:pPr>
            <a:r>
              <a:rPr lang="ru-RU" sz="3200" b="1" dirty="0">
                <a:solidFill>
                  <a:prstClr val="white"/>
                </a:solidFill>
                <a:effectLst>
                  <a:glow rad="127000">
                    <a:srgbClr val="563056"/>
                  </a:glow>
                  <a:outerShdw blurRad="38100" dist="38100" dir="2700000" algn="tl">
                    <a:srgbClr val="000000"/>
                  </a:outerShdw>
                </a:effectLst>
                <a:latin typeface="Comic Sans MS" panose="030F0702030302020204" pitchFamily="66" charset="0"/>
              </a:rPr>
              <a:t>„Господ Бог ми даде јазик на учениот, за да знам како да го поткрепам уморниот со збор; наутро секое утро го буди увото мое за да слушам како учените.“</a:t>
            </a:r>
            <a:endParaRPr lang="de-DE" sz="3200" b="1" dirty="0">
              <a:solidFill>
                <a:prstClr val="white"/>
              </a:solidFill>
              <a:effectLst>
                <a:glow rad="127000">
                  <a:srgbClr val="563056"/>
                </a:glow>
                <a:outerShdw blurRad="38100" dist="38100" dir="2700000" algn="tl">
                  <a:srgbClr val="000000"/>
                </a:outerShdw>
              </a:effectLst>
              <a:latin typeface="Comic Sans MS" panose="030F0702030302020204" pitchFamily="66" charset="0"/>
            </a:endParaRPr>
          </a:p>
          <a:p>
            <a:pPr lvl="0" algn="ctr">
              <a:defRPr/>
            </a:pPr>
            <a:endParaRPr lang="de-DE" sz="3200" b="1" dirty="0">
              <a:solidFill>
                <a:prstClr val="white"/>
              </a:solidFill>
              <a:effectLst>
                <a:glow rad="127000">
                  <a:srgbClr val="563056"/>
                </a:glow>
                <a:outerShdw blurRad="38100" dist="38100" dir="2700000" algn="tl">
                  <a:srgbClr val="000000"/>
                </a:outerShdw>
              </a:effectLst>
              <a:latin typeface="Comic Sans MS" panose="030F0702030302020204" pitchFamily="66" charset="0"/>
            </a:endParaRPr>
          </a:p>
          <a:p>
            <a:pPr lvl="0" algn="ctr">
              <a:defRPr/>
            </a:pPr>
            <a:r>
              <a:rPr lang="ru-RU" sz="3200" b="1" dirty="0">
                <a:solidFill>
                  <a:prstClr val="white"/>
                </a:solidFill>
                <a:effectLst>
                  <a:glow rad="127000">
                    <a:srgbClr val="563056"/>
                  </a:glow>
                  <a:outerShdw blurRad="38100" dist="38100" dir="2700000" algn="tl">
                    <a:srgbClr val="000000"/>
                  </a:outerShdw>
                </a:effectLst>
                <a:latin typeface="Comic Sans MS" panose="030F0702030302020204" pitchFamily="66" charset="0"/>
              </a:rPr>
              <a:t>(Исаија 50:4)</a:t>
            </a:r>
            <a:endPar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7043523" y="3428999"/>
            <a:ext cx="50344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mk-MK" sz="2000" b="1" dirty="0">
                <a:solidFill>
                  <a:srgbClr val="A70FDB"/>
                </a:solidFill>
              </a:rPr>
              <a:t>Што треба да споделиме</a:t>
            </a:r>
            <a:r>
              <a:rPr lang="es-ES" sz="2000" b="1" dirty="0">
                <a:solidFill>
                  <a:srgbClr val="A70FDB"/>
                </a:solidFill>
              </a:rPr>
              <a:t>?</a:t>
            </a:r>
          </a:p>
          <a:p>
            <a:pPr lvl="1">
              <a:spcBef>
                <a:spcPts val="600"/>
              </a:spcBef>
            </a:pPr>
            <a:r>
              <a:rPr lang="mk-MK" sz="2000" b="1" dirty="0"/>
              <a:t>Големата Наредба</a:t>
            </a:r>
            <a:r>
              <a:rPr lang="es-ES" sz="2000" b="1" dirty="0"/>
              <a:t>.</a:t>
            </a:r>
          </a:p>
          <a:p>
            <a:pPr>
              <a:spcBef>
                <a:spcPts val="1800"/>
              </a:spcBef>
            </a:pPr>
            <a:r>
              <a:rPr lang="mk-MK" sz="2000" b="1" dirty="0">
                <a:solidFill>
                  <a:srgbClr val="00A44E"/>
                </a:solidFill>
              </a:rPr>
              <a:t>Како можеме да споделиме</a:t>
            </a:r>
            <a:r>
              <a:rPr lang="es-ES" sz="2000" b="1" dirty="0">
                <a:solidFill>
                  <a:srgbClr val="00A44E"/>
                </a:solidFill>
              </a:rPr>
              <a:t>?</a:t>
            </a:r>
          </a:p>
          <a:p>
            <a:pPr lvl="1">
              <a:spcBef>
                <a:spcPts val="600"/>
              </a:spcBef>
            </a:pPr>
            <a:r>
              <a:rPr lang="mk-MK" sz="2000" b="1" dirty="0"/>
              <a:t>Со имитирање на Исус</a:t>
            </a:r>
            <a:r>
              <a:rPr lang="es-ES" sz="2000" b="1" dirty="0"/>
              <a:t>.</a:t>
            </a:r>
          </a:p>
          <a:p>
            <a:pPr lvl="1">
              <a:spcBef>
                <a:spcPts val="600"/>
              </a:spcBef>
            </a:pPr>
            <a:r>
              <a:rPr lang="mk-MK" sz="2000" b="1" dirty="0"/>
              <a:t>Со негување пријателство</a:t>
            </a:r>
            <a:r>
              <a:rPr lang="es-ES" sz="2000" b="1" dirty="0"/>
              <a:t>.</a:t>
            </a:r>
          </a:p>
          <a:p>
            <a:pPr>
              <a:spcBef>
                <a:spcPts val="1800"/>
              </a:spcBef>
            </a:pPr>
            <a:r>
              <a:rPr lang="mk-MK" sz="2000" b="1" dirty="0">
                <a:solidFill>
                  <a:srgbClr val="C64D1C"/>
                </a:solidFill>
              </a:rPr>
              <a:t>Како да ги вратиме оние кои залутале</a:t>
            </a:r>
            <a:r>
              <a:rPr lang="es-ES" sz="2000" b="1" dirty="0">
                <a:solidFill>
                  <a:srgbClr val="C64D1C"/>
                </a:solidFill>
              </a:rPr>
              <a:t>?</a:t>
            </a:r>
          </a:p>
          <a:p>
            <a:pPr lvl="1">
              <a:spcBef>
                <a:spcPts val="600"/>
              </a:spcBef>
            </a:pPr>
            <a:r>
              <a:rPr lang="mk-MK" sz="2000" b="1" dirty="0"/>
              <a:t>Бог ги бара Своите деца</a:t>
            </a:r>
            <a:r>
              <a:rPr lang="es-ES" sz="2000" b="1" dirty="0"/>
              <a:t>.</a:t>
            </a:r>
          </a:p>
          <a:p>
            <a:pPr lvl="1">
              <a:spcBef>
                <a:spcPts val="600"/>
              </a:spcBef>
            </a:pPr>
            <a:r>
              <a:rPr lang="mk-MK" sz="2000" b="1" dirty="0"/>
              <a:t>Ние ги бараме оние кои залутале</a:t>
            </a:r>
            <a:r>
              <a:rPr lang="es-ES" sz="2000" b="1" dirty="0"/>
              <a:t>.</a:t>
            </a:r>
          </a:p>
        </p:txBody>
      </p:sp>
      <p:sp>
        <p:nvSpPr>
          <p:cNvPr id="3" name="CuadroTexto 2">
            <a:extLst>
              <a:ext uri="{FF2B5EF4-FFF2-40B4-BE49-F238E27FC236}">
                <a16:creationId xmlns:a16="http://schemas.microsoft.com/office/drawing/2014/main" id="{05743553-52EE-062D-DA4B-FBB11CAD17A2}"/>
              </a:ext>
            </a:extLst>
          </p:cNvPr>
          <p:cNvSpPr txBox="1"/>
          <p:nvPr/>
        </p:nvSpPr>
        <p:spPr>
          <a:xfrm>
            <a:off x="220436" y="358096"/>
            <a:ext cx="8399049" cy="923330"/>
          </a:xfrm>
          <a:prstGeom prst="rect">
            <a:avLst/>
          </a:prstGeom>
          <a:noFill/>
        </p:spPr>
        <p:txBody>
          <a:bodyPr wrap="square" rtlCol="0">
            <a:spAutoFit/>
          </a:bodyPr>
          <a:lstStyle/>
          <a:p>
            <a:r>
              <a:rPr lang="mk-MK" b="1" dirty="0"/>
              <a:t>Илјадници не го познаваат Исус навистина. Ги нарекуваме „изгубени овци“, но тие дури и не знаат дека се изгубени. И како ќе знаат дека им е потребен Исус ако никој не им го објаснува тоа?</a:t>
            </a:r>
            <a:endParaRPr lang="de-DE" b="1" dirty="0"/>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98144" y="306411"/>
            <a:ext cx="3379851" cy="2973873"/>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400299" y="3428999"/>
            <a:ext cx="4039829"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7985" y="3428999"/>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7200063" y="6097548"/>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216067" y="3888912"/>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7200063" y="4819078"/>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7200063" y="6499904"/>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7200063" y="5167382"/>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77936" y="4300174"/>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6594689" y="5648714"/>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594689" y="3416492"/>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220436" y="2681809"/>
            <a:ext cx="8399049" cy="707886"/>
          </a:xfrm>
          <a:prstGeom prst="rect">
            <a:avLst/>
          </a:prstGeom>
          <a:noFill/>
        </p:spPr>
        <p:txBody>
          <a:bodyPr wrap="square">
            <a:spAutoFit/>
          </a:bodyPr>
          <a:lstStyle/>
          <a:p>
            <a:pPr lvl="0">
              <a:spcBef>
                <a:spcPts val="600"/>
              </a:spcBef>
              <a:defRPr/>
            </a:pPr>
            <a:r>
              <a:rPr lang="ru-RU" sz="2000" b="1" dirty="0">
                <a:solidFill>
                  <a:prstClr val="black"/>
                </a:solidFill>
              </a:rPr>
              <a:t>Како Бог одлучил да ги достигне сите овие луѓе? Преку нас. Ова е нашата „Голема Наредба“.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F4431EA7-4B44-D2E3-F33D-CC1FC9E39ECD}"/>
              </a:ext>
            </a:extLst>
          </p:cNvPr>
          <p:cNvSpPr txBox="1"/>
          <p:nvPr/>
        </p:nvSpPr>
        <p:spPr>
          <a:xfrm>
            <a:off x="220436" y="1340954"/>
            <a:ext cx="8399049" cy="1323439"/>
          </a:xfrm>
          <a:prstGeom prst="rect">
            <a:avLst/>
          </a:prstGeom>
          <a:noFill/>
        </p:spPr>
        <p:txBody>
          <a:bodyPr wrap="square">
            <a:spAutoFit/>
          </a:bodyPr>
          <a:lstStyle/>
          <a:p>
            <a:pPr lvl="0">
              <a:spcBef>
                <a:spcPts val="600"/>
              </a:spcBef>
              <a:defRPr/>
            </a:pPr>
            <a:r>
              <a:rPr lang="ru-RU" sz="2000" b="1" dirty="0">
                <a:solidFill>
                  <a:prstClr val="black"/>
                </a:solidFill>
              </a:rPr>
              <a:t>Бог се грижи за секој човек на оваа планета и „сака сите луѓе да бидат спасени и да дојдат до познание на вистината“ (1 Тимотеј 2:4). Ова ги вклучува и оние кои не го познаваат и оние кои, откако го познавале, се оддалечиле од Неговите патишта.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decel="100000"/>
                                        <p:tgtEl>
                                          <p:spTgt spid="11"/>
                                        </p:tgtEl>
                                      </p:cBhvr>
                                    </p:animEffect>
                                    <p:anim calcmode="lin" valueType="num">
                                      <p:cBhvr>
                                        <p:cTn id="20" dur="800" decel="100000" fill="hold"/>
                                        <p:tgtEl>
                                          <p:spTgt spid="11"/>
                                        </p:tgtEl>
                                        <p:attrNameLst>
                                          <p:attrName>style.rotation</p:attrName>
                                        </p:attrNameLst>
                                      </p:cBhvr>
                                      <p:tavLst>
                                        <p:tav tm="0">
                                          <p:val>
                                            <p:fltVal val="-90"/>
                                          </p:val>
                                        </p:tav>
                                        <p:tav tm="100000">
                                          <p:val>
                                            <p:fltVal val="0"/>
                                          </p:val>
                                        </p:tav>
                                      </p:tavLst>
                                    </p:anim>
                                    <p:anim calcmode="lin" valueType="num">
                                      <p:cBhvr>
                                        <p:cTn id="21" dur="800" decel="100000" fill="hold"/>
                                        <p:tgtEl>
                                          <p:spTgt spid="11"/>
                                        </p:tgtEl>
                                        <p:attrNameLst>
                                          <p:attrName>ppt_x</p:attrName>
                                        </p:attrNameLst>
                                      </p:cBhvr>
                                      <p:tavLst>
                                        <p:tav tm="0">
                                          <p:val>
                                            <p:strVal val="#ppt_x+0.4"/>
                                          </p:val>
                                        </p:tav>
                                        <p:tav tm="100000">
                                          <p:val>
                                            <p:strVal val="#ppt_x-0.05"/>
                                          </p:val>
                                        </p:tav>
                                      </p:tavLst>
                                    </p:anim>
                                    <p:anim calcmode="lin" valueType="num">
                                      <p:cBhvr>
                                        <p:cTn id="22" dur="800" decel="100000" fill="hold"/>
                                        <p:tgtEl>
                                          <p:spTgt spid="1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28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3*#ppt_w"/>
                                          </p:val>
                                        </p:tav>
                                        <p:tav tm="100000">
                                          <p:val>
                                            <p:strVal val="#ppt_w"/>
                                          </p:val>
                                        </p:tav>
                                      </p:tavLst>
                                    </p:anim>
                                    <p:anim calcmode="lin" valueType="num">
                                      <p:cBhvr>
                                        <p:cTn id="67" dur="500" fill="hold"/>
                                        <p:tgtEl>
                                          <p:spTgt spid="33"/>
                                        </p:tgtEl>
                                        <p:attrNameLst>
                                          <p:attrName>ppt_h</p:attrName>
                                        </p:attrNameLst>
                                      </p:cBhvr>
                                      <p:tavLst>
                                        <p:tav tm="0">
                                          <p:val>
                                            <p:strVal val="4/3*#ppt_h"/>
                                          </p:val>
                                        </p:tav>
                                        <p:tav tm="100000">
                                          <p:val>
                                            <p:strVal val="#ppt_h"/>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1500"/>
                            </p:stCondLst>
                            <p:childTnLst>
                              <p:par>
                                <p:cTn id="73" presetID="17" presetClass="entr" presetSubtype="8"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ppt_x</p:attrName>
                                        </p:attrNameLst>
                                      </p:cBhvr>
                                      <p:tavLst>
                                        <p:tav tm="0">
                                          <p:val>
                                            <p:strVal val="#ppt_x-#ppt_w/2"/>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strVal val="#ppt_h"/>
                                          </p:val>
                                        </p:tav>
                                        <p:tav tm="100000">
                                          <p:val>
                                            <p:strVal val="#ppt_h"/>
                                          </p:val>
                                        </p:tav>
                                      </p:tavLst>
                                    </p:anim>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2500"/>
                            </p:stCondLst>
                            <p:childTnLst>
                              <p:par>
                                <p:cTn id="84" presetID="17"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ppt_w/2"/>
                                          </p:val>
                                        </p:tav>
                                        <p:tav tm="100000">
                                          <p:val>
                                            <p:strVal val="#ppt_x"/>
                                          </p:val>
                                        </p:tav>
                                      </p:tavLst>
                                    </p:anim>
                                    <p:anim calcmode="lin" valueType="num">
                                      <p:cBhvr>
                                        <p:cTn id="87" dur="500" fill="hold"/>
                                        <p:tgtEl>
                                          <p:spTgt spid="26"/>
                                        </p:tgtEl>
                                        <p:attrNameLst>
                                          <p:attrName>ppt_y</p:attrName>
                                        </p:attrNameLst>
                                      </p:cBhvr>
                                      <p:tavLst>
                                        <p:tav tm="0">
                                          <p:val>
                                            <p:strVal val="#ppt_y"/>
                                          </p:val>
                                        </p:tav>
                                        <p:tav tm="100000">
                                          <p:val>
                                            <p:strVal val="#ppt_y"/>
                                          </p:val>
                                        </p:tav>
                                      </p:tavLst>
                                    </p:anim>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288"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strVal val="4/3*#ppt_w"/>
                                          </p:val>
                                        </p:tav>
                                        <p:tav tm="100000">
                                          <p:val>
                                            <p:strVal val="#ppt_w"/>
                                          </p:val>
                                        </p:tav>
                                      </p:tavLst>
                                    </p:anim>
                                    <p:anim calcmode="lin" valueType="num">
                                      <p:cBhvr>
                                        <p:cTn id="99" dur="500" fill="hold"/>
                                        <p:tgtEl>
                                          <p:spTgt spid="37"/>
                                        </p:tgtEl>
                                        <p:attrNameLst>
                                          <p:attrName>ppt_h</p:attrName>
                                        </p:attrNameLst>
                                      </p:cBhvr>
                                      <p:tavLst>
                                        <p:tav tm="0">
                                          <p:val>
                                            <p:strVal val="4/3*#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1000"/>
                            </p:stCondLst>
                            <p:childTnLst>
                              <p:par>
                                <p:cTn id="105" presetID="17" presetClass="entr" presetSubtype="8"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ppt_x</p:attrName>
                                        </p:attrNameLst>
                                      </p:cBhvr>
                                      <p:tavLst>
                                        <p:tav tm="0">
                                          <p:val>
                                            <p:strVal val="#ppt_x-#ppt_w/2"/>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strVal val="#ppt_h"/>
                                          </p:val>
                                        </p:tav>
                                        <p:tav tm="100000">
                                          <p:val>
                                            <p:strVal val="#ppt_h"/>
                                          </p:val>
                                        </p:tav>
                                      </p:tavLst>
                                    </p:anim>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2000"/>
                            </p:stCondLst>
                            <p:childTnLst>
                              <p:par>
                                <p:cTn id="116" presetID="17" presetClass="entr" presetSubtype="8"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ppt_x</p:attrName>
                                        </p:attrNameLst>
                                      </p:cBhvr>
                                      <p:tavLst>
                                        <p:tav tm="0">
                                          <p:val>
                                            <p:strVal val="#ppt_x-#ppt_w/2"/>
                                          </p:val>
                                        </p:tav>
                                        <p:tav tm="100000">
                                          <p:val>
                                            <p:strVal val="#ppt_x"/>
                                          </p:val>
                                        </p:tav>
                                      </p:tavLst>
                                    </p:anim>
                                    <p:anim calcmode="lin" valueType="num">
                                      <p:cBhvr>
                                        <p:cTn id="119" dur="500" fill="hold"/>
                                        <p:tgtEl>
                                          <p:spTgt spid="21"/>
                                        </p:tgtEl>
                                        <p:attrNameLst>
                                          <p:attrName>ppt_y</p:attrName>
                                        </p:attrNameLst>
                                      </p:cBhvr>
                                      <p:tavLst>
                                        <p:tav tm="0">
                                          <p:val>
                                            <p:strVal val="#ppt_y"/>
                                          </p:val>
                                        </p:tav>
                                        <p:tav tm="100000">
                                          <p:val>
                                            <p:strVal val="#ppt_y"/>
                                          </p:val>
                                        </p:tav>
                                      </p:tavLst>
                                    </p:anim>
                                    <p:anim calcmode="lin" valueType="num">
                                      <p:cBhvr>
                                        <p:cTn id="120" dur="500" fill="hold"/>
                                        <p:tgtEl>
                                          <p:spTgt spid="21"/>
                                        </p:tgtEl>
                                        <p:attrNameLst>
                                          <p:attrName>ppt_w</p:attrName>
                                        </p:attrNameLst>
                                      </p:cBhvr>
                                      <p:tavLst>
                                        <p:tav tm="0">
                                          <p:val>
                                            <p:fltVal val="0"/>
                                          </p:val>
                                        </p:tav>
                                        <p:tav tm="100000">
                                          <p:val>
                                            <p:strVal val="#ppt_w"/>
                                          </p:val>
                                        </p:tav>
                                      </p:tavLst>
                                    </p:anim>
                                    <p:anim calcmode="lin" valueType="num">
                                      <p:cBhvr>
                                        <p:cTn id="121" dur="500" fill="hold"/>
                                        <p:tgtEl>
                                          <p:spTgt spid="21"/>
                                        </p:tgtEl>
                                        <p:attrNameLst>
                                          <p:attrName>ppt_h</p:attrName>
                                        </p:attrNameLst>
                                      </p:cBhvr>
                                      <p:tavLst>
                                        <p:tav tm="0">
                                          <p:val>
                                            <p:strVal val="#ppt_h"/>
                                          </p:val>
                                        </p:tav>
                                        <p:tav tm="100000">
                                          <p:val>
                                            <p:strVal val="#ppt_h"/>
                                          </p:val>
                                        </p:tav>
                                      </p:tavLst>
                                    </p:anim>
                                  </p:childTnLst>
                                </p:cTn>
                              </p:par>
                            </p:childTnLst>
                          </p:cTn>
                        </p:par>
                        <p:par>
                          <p:cTn id="122" fill="hold">
                            <p:stCondLst>
                              <p:cond delay="2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mk-MK" sz="8800" b="1" spc="600" dirty="0">
                <a:ln w="15875">
                  <a:noFill/>
                  <a:prstDash val="solid"/>
                </a:ln>
                <a:solidFill>
                  <a:srgbClr val="FFFFFF"/>
                </a:solidFill>
                <a:effectLst>
                  <a:outerShdw blurRad="38100" dist="22860" dir="5400000" algn="tl" rotWithShape="0">
                    <a:srgbClr val="000000">
                      <a:alpha val="30000"/>
                    </a:srgbClr>
                  </a:outerShdw>
                </a:effectLst>
              </a:rPr>
              <a:t>ШТО ТРЕБА ДА СПОДЕЛИМЕ?</a:t>
            </a:r>
            <a:endParaRPr lang="es-ES" sz="8800" b="1" spc="600" dirty="0">
              <a:ln w="15875">
                <a:no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mk-MK" sz="4400" b="1" dirty="0">
                <a:ln/>
                <a:solidFill>
                  <a:schemeClr val="accent2">
                    <a:lumMod val="75000"/>
                  </a:schemeClr>
                </a:solidFill>
                <a:effectLst>
                  <a:outerShdw blurRad="50800" dist="50800" dir="3300000" algn="ctr" rotWithShape="0">
                    <a:schemeClr val="bg1">
                      <a:alpha val="68000"/>
                    </a:schemeClr>
                  </a:outerShdw>
                </a:effectLst>
              </a:rPr>
              <a:t>ГОЛЕМАТА НАЛОГА</a:t>
            </a:r>
            <a:endParaRPr lang="es-ES" sz="4400" b="1" dirty="0">
              <a:ln/>
              <a:solidFill>
                <a:schemeClr val="accent2">
                  <a:lumMod val="75000"/>
                </a:schemeClr>
              </a:solidFill>
              <a:effectLst>
                <a:outerShdw blurRad="50800" dist="50800" dir="3300000" algn="ctr" rotWithShape="0">
                  <a:schemeClr val="bg1">
                    <a:alpha val="68000"/>
                  </a:schemeClr>
                </a:outerShdw>
              </a:effectLst>
            </a:endParaRPr>
          </a:p>
        </p:txBody>
      </p:sp>
      <p:sp>
        <p:nvSpPr>
          <p:cNvPr id="5" name="CuadroTexto 4">
            <a:extLst>
              <a:ext uri="{FF2B5EF4-FFF2-40B4-BE49-F238E27FC236}">
                <a16:creationId xmlns:a16="http://schemas.microsoft.com/office/drawing/2014/main" id="{D45AFB70-95FA-DEB3-96F3-E0B8898C211E}"/>
              </a:ext>
            </a:extLst>
          </p:cNvPr>
          <p:cNvSpPr txBox="1"/>
          <p:nvPr/>
        </p:nvSpPr>
        <p:spPr>
          <a:xfrm>
            <a:off x="3167062" y="685682"/>
            <a:ext cx="8524875"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6">
                    <a:lumMod val="75000"/>
                  </a:schemeClr>
                </a:solidFill>
                <a:latin typeface="Comic Sans MS" panose="030F0702030302020204" pitchFamily="66" charset="0"/>
              </a:rPr>
              <a:t>„Затоа одете и правете ученици од сите народи, крштевајќи ги во името на Отецот и Синот и Светиот Дух“ (Матеј 28:19)</a:t>
            </a:r>
            <a:endParaRPr lang="es-ES" sz="1400"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CBD03547-B7B0-FA5F-42A3-9ABB42E5C9B6}"/>
              </a:ext>
            </a:extLst>
          </p:cNvPr>
          <p:cNvSpPr txBox="1"/>
          <p:nvPr/>
        </p:nvSpPr>
        <p:spPr>
          <a:xfrm>
            <a:off x="2412304" y="1479450"/>
            <a:ext cx="6769796" cy="923330"/>
          </a:xfrm>
          <a:prstGeom prst="rect">
            <a:avLst/>
          </a:prstGeom>
          <a:noFill/>
        </p:spPr>
        <p:txBody>
          <a:bodyPr wrap="square" rtlCol="0">
            <a:spAutoFit/>
          </a:bodyPr>
          <a:lstStyle/>
          <a:p>
            <a:pPr>
              <a:spcBef>
                <a:spcPts val="600"/>
              </a:spcBef>
            </a:pPr>
            <a:r>
              <a:rPr lang="ru-RU" b="1" dirty="0"/>
              <a:t>„Одете... кај сите народи“ беше заповедта што Исус им ја даде на луѓето што се собраа да го видат по неговото воскресение (Матеј 28:18-19а).</a:t>
            </a:r>
            <a:endParaRPr lang="es-ES" b="1" dirty="0"/>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09549" y="122753"/>
            <a:ext cx="2133903" cy="316337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09549"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832285DB-A4A6-7759-2529-5610539322BB}"/>
              </a:ext>
            </a:extLst>
          </p:cNvPr>
          <p:cNvGrpSpPr/>
          <p:nvPr/>
        </p:nvGrpSpPr>
        <p:grpSpPr>
          <a:xfrm>
            <a:off x="7475927" y="4611632"/>
            <a:ext cx="4546280" cy="2149999"/>
            <a:chOff x="6055366" y="4823910"/>
            <a:chExt cx="4039348" cy="1910264"/>
          </a:xfrm>
          <a:effectLst>
            <a:outerShdw blurRad="50800" dist="38100" dir="2700000" algn="tl" rotWithShape="0">
              <a:prstClr val="black">
                <a:alpha val="40000"/>
              </a:prstClr>
            </a:outerShdw>
          </a:effectLst>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055366" y="4823910"/>
              <a:ext cx="4039348" cy="1910264"/>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63028" y="4907113"/>
              <a:ext cx="700356" cy="58399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440878" y="4705277"/>
            <a:ext cx="4988621" cy="2031325"/>
          </a:xfrm>
          <a:prstGeom prst="rect">
            <a:avLst/>
          </a:prstGeom>
          <a:noFill/>
        </p:spPr>
        <p:txBody>
          <a:bodyPr wrap="square">
            <a:spAutoFit/>
          </a:bodyPr>
          <a:lstStyle/>
          <a:p>
            <a:pPr>
              <a:spcBef>
                <a:spcPts val="600"/>
              </a:spcBef>
            </a:pPr>
            <a:r>
              <a:rPr lang="ru-RU" b="1" dirty="0"/>
              <a:t>Како Петар и Јован, „ние не можеме а да не зборуваме за она што сме го виделе и чуле“ (Дела 4:20). Можеме да зборуваме од проповедница, да викаме по улиците, да го споделуваме нашето сведоштво на социјалните медиуми или едноставно да го споделуваме со некого. Сите сме вклучени.</a:t>
            </a:r>
            <a:endParaRPr lang="es-ES" b="1" dirty="0"/>
          </a:p>
        </p:txBody>
      </p:sp>
      <p:sp>
        <p:nvSpPr>
          <p:cNvPr id="7" name="CuadroTexto 6">
            <a:extLst>
              <a:ext uri="{FF2B5EF4-FFF2-40B4-BE49-F238E27FC236}">
                <a16:creationId xmlns:a16="http://schemas.microsoft.com/office/drawing/2014/main" id="{0E479DA4-CD49-5E3F-0143-06F611B0F7A3}"/>
              </a:ext>
            </a:extLst>
          </p:cNvPr>
          <p:cNvSpPr txBox="1"/>
          <p:nvPr/>
        </p:nvSpPr>
        <p:spPr>
          <a:xfrm>
            <a:off x="2412304" y="3547065"/>
            <a:ext cx="6769796" cy="923330"/>
          </a:xfrm>
          <a:prstGeom prst="rect">
            <a:avLst/>
          </a:prstGeom>
          <a:noFill/>
        </p:spPr>
        <p:txBody>
          <a:bodyPr wrap="square">
            <a:spAutoFit/>
          </a:bodyPr>
          <a:lstStyle/>
          <a:p>
            <a:pPr lvl="0">
              <a:spcBef>
                <a:spcPts val="600"/>
              </a:spcBef>
              <a:defRPr/>
            </a:pPr>
            <a:r>
              <a:rPr lang="ru-RU" b="1" dirty="0">
                <a:solidFill>
                  <a:prstClr val="black"/>
                </a:solidFill>
              </a:rPr>
              <a:t>Тие ученици, пак, ги поучувале другите ученици… и така натаму две илјади години… сè до наше време. Сега, ние сме тие што ја примаме Исусовата заповед.</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412304" y="2484853"/>
            <a:ext cx="6838648" cy="923330"/>
          </a:xfrm>
          <a:prstGeom prst="rect">
            <a:avLst/>
          </a:prstGeom>
          <a:noFill/>
        </p:spPr>
        <p:txBody>
          <a:bodyPr wrap="square">
            <a:spAutoFit/>
          </a:bodyPr>
          <a:lstStyle/>
          <a:p>
            <a:pPr lvl="0">
              <a:spcBef>
                <a:spcPts val="600"/>
              </a:spcBef>
              <a:defRPr/>
            </a:pPr>
            <a:r>
              <a:rPr lang="ru-RU" b="1" dirty="0">
                <a:solidFill>
                  <a:prstClr val="black"/>
                </a:solidFill>
              </a:rPr>
              <a:t>Што требало да прават? Требало да одат и да прават ученици. Тоа е, да контактираат со луѓе, да ги крштеваат и да ги учат да бидат ученици на Исус (Матеј 28:19-20).</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202861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mk-MK" dirty="0"/>
              <a:t>КАКО МОЖЕМЕ ДА СПОДЕЛУВАМЕ?</a:t>
            </a:r>
            <a:endParaRPr lang="es-ES" dirty="0"/>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mk-MK"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ИМИТИРАЈЌИ ГО ИСУС</a:t>
            </a:r>
            <a:endPar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endParaRP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723886"/>
            <a:ext cx="10067924" cy="646331"/>
          </a:xfrm>
          <a:prstGeom prst="rect">
            <a:avLst/>
          </a:prstGeom>
          <a:noFill/>
        </p:spPr>
        <p:txBody>
          <a:bodyPr wrap="square">
            <a:spAutoFit/>
          </a:bodyPr>
          <a:lstStyle/>
          <a:p>
            <a:pPr algn="ctr"/>
            <a:r>
              <a:rPr lang="ru-RU" b="1" dirty="0">
                <a:solidFill>
                  <a:srgbClr val="FFFF99"/>
                </a:solidFill>
                <a:effectLst>
                  <a:outerShdw blurRad="38100" dist="25400" dir="2700000" algn="tl">
                    <a:srgbClr val="000000"/>
                  </a:outerShdw>
                </a:effectLst>
                <a:latin typeface="Comic Sans MS" panose="030F0702030302020204" pitchFamily="66" charset="0"/>
              </a:rPr>
              <a:t>„Христовата љубов управува со нашите животи, бидејќи знаеме дека еден умре за сите“ (2. Коринќаните 5:14)</a:t>
            </a:r>
            <a:endParaRPr lang="es-ES" b="1"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0" y="1443632"/>
            <a:ext cx="8662307" cy="400110"/>
          </a:xfrm>
          <a:prstGeom prst="rect">
            <a:avLst/>
          </a:prstGeom>
          <a:noFill/>
        </p:spPr>
        <p:txBody>
          <a:bodyPr wrap="square" rtlCol="0">
            <a:spAutoFit/>
          </a:bodyPr>
          <a:lstStyle/>
          <a:p>
            <a:pPr>
              <a:spcBef>
                <a:spcPts val="600"/>
              </a:spcBef>
            </a:pPr>
            <a:r>
              <a:rPr lang="ru-RU" sz="2000" b="1" dirty="0"/>
              <a:t>Што го мотивирало Исус да ги бара „изгубените овци“ (Матеј 15:24)?</a:t>
            </a:r>
            <a:endParaRPr lang="es-ES" sz="2000" b="1" dirty="0"/>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6116" y="1893401"/>
            <a:ext cx="2030495" cy="2720864"/>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42543" y="1688049"/>
            <a:ext cx="2899315" cy="2926216"/>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862" y="3946254"/>
            <a:ext cx="5438868" cy="2740680"/>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0" y="2015393"/>
            <a:ext cx="6926116" cy="1754326"/>
          </a:xfrm>
          <a:prstGeom prst="rect">
            <a:avLst/>
          </a:prstGeom>
          <a:noFill/>
        </p:spPr>
        <p:txBody>
          <a:bodyPr wrap="square">
            <a:spAutoFit/>
          </a:bodyPr>
          <a:lstStyle/>
          <a:p>
            <a:pPr>
              <a:spcBef>
                <a:spcPts val="600"/>
              </a:spcBef>
            </a:pPr>
            <a:r>
              <a:rPr lang="ru-RU" b="1" dirty="0"/>
              <a:t>Несомнено, тоа беше Неговата љубов кон нас (Матеј 9:36; Ефесјаните 5:2). Тој ја ставил и Својата љубов во нас, за да можеме да ја споделиме со оние кои сè уште не го познаваат Исус. Понекогаш, луѓето се обидуваат да го принудат Исус да го прифати за нивно добро. Но, тоа не е методот што го избрал Бог.</a:t>
            </a:r>
            <a:endParaRPr lang="es-ES" b="1" dirty="0"/>
          </a:p>
        </p:txBody>
      </p:sp>
      <p:sp>
        <p:nvSpPr>
          <p:cNvPr id="16" name="CuadroTexto 15">
            <a:extLst>
              <a:ext uri="{FF2B5EF4-FFF2-40B4-BE49-F238E27FC236}">
                <a16:creationId xmlns:a16="http://schemas.microsoft.com/office/drawing/2014/main" id="{C40CFEC2-9C53-862E-BC45-198D541CFC13}"/>
              </a:ext>
            </a:extLst>
          </p:cNvPr>
          <p:cNvSpPr txBox="1"/>
          <p:nvPr/>
        </p:nvSpPr>
        <p:spPr>
          <a:xfrm>
            <a:off x="5657852" y="4629791"/>
            <a:ext cx="6534147" cy="1477328"/>
          </a:xfrm>
          <a:prstGeom prst="rect">
            <a:avLst/>
          </a:prstGeom>
          <a:noFill/>
        </p:spPr>
        <p:txBody>
          <a:bodyPr wrap="square">
            <a:spAutoFit/>
          </a:bodyPr>
          <a:lstStyle/>
          <a:p>
            <a:pPr>
              <a:spcBef>
                <a:spcPts val="600"/>
              </a:spcBef>
            </a:pPr>
            <a:r>
              <a:rPr lang="ru-RU" b="1" dirty="0"/>
              <a:t>Бог не ги присили Адам и Ева да не грешат. Тој не ги присили претпотопните жители да влезат во ковчегот. Тој не ги присили Ниневијците да го прифатат. Тој им зборуваше со љубов и ги предупреди за последиците од следењето на нивните сопствени патишта.</a:t>
            </a:r>
            <a:endParaRPr lang="es-ES" b="1" dirty="0"/>
          </a:p>
        </p:txBody>
      </p:sp>
      <p:sp>
        <p:nvSpPr>
          <p:cNvPr id="7" name="CuadroTexto 6">
            <a:extLst>
              <a:ext uri="{FF2B5EF4-FFF2-40B4-BE49-F238E27FC236}">
                <a16:creationId xmlns:a16="http://schemas.microsoft.com/office/drawing/2014/main" id="{263CA16F-9840-D7B9-9E46-45DD3783EC04}"/>
              </a:ext>
            </a:extLst>
          </p:cNvPr>
          <p:cNvSpPr txBox="1"/>
          <p:nvPr/>
        </p:nvSpPr>
        <p:spPr>
          <a:xfrm>
            <a:off x="5657852" y="6089973"/>
            <a:ext cx="6534147" cy="646331"/>
          </a:xfrm>
          <a:prstGeom prst="rect">
            <a:avLst/>
          </a:prstGeom>
          <a:noFill/>
        </p:spPr>
        <p:txBody>
          <a:bodyPr wrap="square">
            <a:spAutoFit/>
          </a:bodyPr>
          <a:lstStyle/>
          <a:p>
            <a:pPr lvl="0">
              <a:spcBef>
                <a:spcPts val="600"/>
              </a:spcBef>
              <a:defRPr/>
            </a:pPr>
            <a:r>
              <a:rPr lang="ru-RU" b="1" dirty="0">
                <a:solidFill>
                  <a:prstClr val="black"/>
                </a:solidFill>
              </a:rPr>
              <a:t>Имитирајќи го Исус, ја покажуваме Неговата љубов кон другите и ги покануваме да Го следат.</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0" y="0"/>
            <a:ext cx="5805282" cy="584775"/>
          </a:xfrm>
          <a:prstGeom prst="rect">
            <a:avLst/>
          </a:prstGeom>
          <a:noFill/>
        </p:spPr>
        <p:txBody>
          <a:bodyPr wrap="square">
            <a:spAutoFit/>
            <a:scene3d>
              <a:camera prst="orthographicFront"/>
              <a:lightRig rig="threePt" dir="t"/>
            </a:scene3d>
            <a:sp3d extrusionH="57150">
              <a:bevelT w="38100" h="38100"/>
            </a:sp3d>
          </a:bodyPr>
          <a:lstStyle/>
          <a:p>
            <a:pPr algn="ctr"/>
            <a:r>
              <a:rPr lang="mk-MK" sz="3200" dirty="0">
                <a:ln w="0"/>
                <a:solidFill>
                  <a:srgbClr val="429EB4"/>
                </a:solidFill>
                <a:effectLst>
                  <a:outerShdw blurRad="38100" dist="25400" dir="5400000" algn="ctr" rotWithShape="0">
                    <a:srgbClr val="6E747A"/>
                  </a:outerShdw>
                </a:effectLst>
              </a:rPr>
              <a:t>НЕГУВАЊЕ НА ПРИЈАТЕЛСТВО</a:t>
            </a:r>
            <a:endParaRPr lang="es-ES" sz="3200" dirty="0">
              <a:ln w="0"/>
              <a:solidFill>
                <a:srgbClr val="429EB4"/>
              </a:solidFill>
              <a:effectLst>
                <a:outerShdw blurRad="38100" dist="25400" dir="5400000" algn="ctr" rotWithShape="0">
                  <a:srgbClr val="6E747A"/>
                </a:outerShdw>
              </a:effectLst>
            </a:endParaRPr>
          </a:p>
        </p:txBody>
      </p:sp>
      <p:sp>
        <p:nvSpPr>
          <p:cNvPr id="5" name="CuadroTexto 4">
            <a:extLst>
              <a:ext uri="{FF2B5EF4-FFF2-40B4-BE49-F238E27FC236}">
                <a16:creationId xmlns:a16="http://schemas.microsoft.com/office/drawing/2014/main" id="{95617273-C8D6-7B9D-8B98-64A12E55D453}"/>
              </a:ext>
            </a:extLst>
          </p:cNvPr>
          <p:cNvSpPr txBox="1"/>
          <p:nvPr/>
        </p:nvSpPr>
        <p:spPr>
          <a:xfrm>
            <a:off x="-1" y="591911"/>
            <a:ext cx="5615609" cy="1200329"/>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1">
                    <a:lumMod val="75000"/>
                  </a:schemeClr>
                </a:solidFill>
                <a:latin typeface="Comic Sans MS" panose="030F0702030302020204" pitchFamily="66" charset="0"/>
              </a:rPr>
              <a:t>„...бидете секогаш подготвени да му одговорите на секого што ве прашува за вашата надеж, но правете го тоа со кроткост и почит.“ (1. Петрово 3:15)</a:t>
            </a:r>
            <a:endParaRPr lang="es-ES" sz="1400"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49ED23A-9378-C7E5-DA40-A4E936467BDF}"/>
              </a:ext>
            </a:extLst>
          </p:cNvPr>
          <p:cNvSpPr txBox="1"/>
          <p:nvPr/>
        </p:nvSpPr>
        <p:spPr>
          <a:xfrm>
            <a:off x="120099" y="1830160"/>
            <a:ext cx="5495510" cy="1938992"/>
          </a:xfrm>
          <a:prstGeom prst="rect">
            <a:avLst/>
          </a:prstGeom>
          <a:noFill/>
        </p:spPr>
        <p:txBody>
          <a:bodyPr wrap="square" rtlCol="0">
            <a:spAutoFit/>
          </a:bodyPr>
          <a:lstStyle/>
          <a:p>
            <a:pPr>
              <a:spcBef>
                <a:spcPts val="600"/>
              </a:spcBef>
            </a:pPr>
            <a:r>
              <a:rPr lang="ru-RU" sz="2000" b="1" dirty="0"/>
              <a:t>Сите ние сме проповедници на Исус и ни е заповедано да се подготвиме за ова (1. Петрово 3:15). Но, не сите од нас знаат како да проповедаат. Сепак, имаме ветување дека самиот Бог ќе ни ги даде потребните зборови (Исаија 50:4).</a:t>
            </a:r>
            <a:endParaRPr lang="es-ES" sz="2000" b="1" dirty="0"/>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2401538233"/>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20099" y="5842337"/>
            <a:ext cx="5495509" cy="1015663"/>
          </a:xfrm>
          <a:prstGeom prst="rect">
            <a:avLst/>
          </a:prstGeom>
          <a:noFill/>
        </p:spPr>
        <p:txBody>
          <a:bodyPr wrap="square">
            <a:spAutoFit/>
          </a:bodyPr>
          <a:lstStyle/>
          <a:p>
            <a:pPr>
              <a:spcBef>
                <a:spcPts val="600"/>
              </a:spcBef>
            </a:pPr>
            <a:r>
              <a:rPr lang="ru-RU" sz="2000" b="1" dirty="0"/>
              <a:t>Еве неколку едноставни совети што треба да ги имате предвид кога го споделувате Исус со другите:</a:t>
            </a:r>
            <a:endParaRPr lang="es-ES" sz="2000" b="1" dirty="0"/>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94509" y="3828786"/>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9027" y="3828787"/>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52"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9538B107-EE65-49D0-9F5D-5598CD715114}"/>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58" dur="500"/>
                                        <p:tgtEl>
                                          <p:spTgt spid="2">
                                            <p:graphicEl>
                                              <a:dgm id="{C643121F-AC8A-4373-9799-668383E448F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63"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7CC3D154-8893-4B64-A075-0FFEF94DB834}"/>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69" dur="500"/>
                                        <p:tgtEl>
                                          <p:spTgt spid="2">
                                            <p:graphicEl>
                                              <a:dgm id="{263CF9D8-FEAA-4ADE-AA8E-7AD306C4732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74"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DB3EC3B-5C73-4A6D-A5F5-14CA1F2861F5}"/>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80" dur="500"/>
                                        <p:tgtEl>
                                          <p:spTgt spid="2">
                                            <p:graphicEl>
                                              <a:dgm id="{1291B735-C076-4461-BB89-248D762EF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85"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496CCAE7-4740-4432-8899-C78F2FF5B981}"/>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91" dur="500"/>
                                        <p:tgtEl>
                                          <p:spTgt spid="2">
                                            <p:graphicEl>
                                              <a:dgm id="{D9B037B8-252F-4946-8A75-6DE0D8172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96"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25CE39D9-4230-44D9-938B-F184DE13B44C}"/>
                                            </p:graphic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102" dur="500"/>
                                        <p:tgtEl>
                                          <p:spTgt spid="2">
                                            <p:graphicEl>
                                              <a:dgm id="{C974719F-B346-4825-9D41-F09EA96CC3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107"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986B36D1-2F6A-41B8-8185-EA2760C30A97}"/>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113" dur="500"/>
                                        <p:tgtEl>
                                          <p:spTgt spid="2">
                                            <p:graphicEl>
                                              <a:dgm id="{331C0A2C-6E91-47C4-BB8C-FCEEC7855B5C}"/>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18"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4E30D802-0189-48E3-BCE3-D227D650C5ED}"/>
                                            </p:graphicEl>
                                          </p:spTgt>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24"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2151727"/>
            <a:ext cx="12191999" cy="2554545"/>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ru-RU" sz="8000" dirty="0"/>
              <a:t>КАКО ДА ГИ ВРАТИТЕ ОНИЕ КОИ ЗАМИНАА?</a:t>
            </a:r>
            <a:endParaRPr lang="es-ES" sz="8000" dirty="0"/>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TotalTime>
  <Words>1346</Words>
  <Application>Microsoft Office PowerPoint</Application>
  <PresentationFormat>Panorámica</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Constantia</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73</cp:revision>
  <dcterms:created xsi:type="dcterms:W3CDTF">2026-05-02T16:09:24Z</dcterms:created>
  <dcterms:modified xsi:type="dcterms:W3CDTF">2026-06-08T15:37:59Z</dcterms:modified>
</cp:coreProperties>
</file>