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3"/>
  </p:notesMasterIdLst>
  <p:sldIdLst>
    <p:sldId id="257" r:id="rId2"/>
    <p:sldId id="269" r:id="rId3"/>
    <p:sldId id="258" r:id="rId4"/>
    <p:sldId id="259" r:id="rId5"/>
    <p:sldId id="260" r:id="rId6"/>
    <p:sldId id="261" r:id="rId7"/>
    <p:sldId id="262" r:id="rId8"/>
    <p:sldId id="263" r:id="rId9"/>
    <p:sldId id="272" r:id="rId10"/>
    <p:sldId id="273" r:id="rId11"/>
    <p:sldId id="271" r:id="rId12"/>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6E4E"/>
    <a:srgbClr val="F78D63"/>
    <a:srgbClr val="3D7245"/>
    <a:srgbClr val="326160"/>
    <a:srgbClr val="213F3F"/>
    <a:srgbClr val="284A2D"/>
    <a:srgbClr val="968B7B"/>
    <a:srgbClr val="665546"/>
    <a:srgbClr val="FED254"/>
    <a:srgbClr val="E054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6126" autoAdjust="0"/>
  </p:normalViewPr>
  <p:slideViewPr>
    <p:cSldViewPr snapToGrid="0">
      <p:cViewPr varScale="1">
        <p:scale>
          <a:sx n="103" d="100"/>
          <a:sy n="103" d="100"/>
        </p:scale>
        <p:origin x="27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7DA9F6-836F-47EE-8A5A-1D60BDA132A3}" type="datetimeFigureOut">
              <a:rPr lang="es-ES" smtClean="0"/>
              <a:t>09/09/2026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1F89F4-BCFB-4E5B-B329-D5EF8C6E8667}" type="slidenum">
              <a:rPr lang="es-ES" smtClean="0"/>
              <a:t>‹Nº›</a:t>
            </a:fld>
            <a:endParaRPr lang="es-ES"/>
          </a:p>
        </p:txBody>
      </p:sp>
    </p:spTree>
    <p:extLst>
      <p:ext uri="{BB962C8B-B14F-4D97-AF65-F5344CB8AC3E}">
        <p14:creationId xmlns:p14="http://schemas.microsoft.com/office/powerpoint/2010/main" val="1441172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3</a:t>
            </a:fld>
            <a:endParaRPr lang="es-ES"/>
          </a:p>
        </p:txBody>
      </p:sp>
    </p:spTree>
    <p:extLst>
      <p:ext uri="{BB962C8B-B14F-4D97-AF65-F5344CB8AC3E}">
        <p14:creationId xmlns:p14="http://schemas.microsoft.com/office/powerpoint/2010/main" val="3751747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10:1-11</a:t>
            </a:r>
          </a:p>
        </p:txBody>
      </p:sp>
      <p:sp>
        <p:nvSpPr>
          <p:cNvPr id="4" name="Marcador de número de diapositiva 3"/>
          <p:cNvSpPr>
            <a:spLocks noGrp="1"/>
          </p:cNvSpPr>
          <p:nvPr>
            <p:ph type="sldNum" sz="quarter" idx="5"/>
          </p:nvPr>
        </p:nvSpPr>
        <p:spPr/>
        <p:txBody>
          <a:bodyPr/>
          <a:lstStyle/>
          <a:p>
            <a:fld id="{A01F89F4-BCFB-4E5B-B329-D5EF8C6E8667}" type="slidenum">
              <a:rPr lang="es-ES" smtClean="0"/>
              <a:t>5</a:t>
            </a:fld>
            <a:endParaRPr lang="es-ES"/>
          </a:p>
        </p:txBody>
      </p:sp>
    </p:spTree>
    <p:extLst>
      <p:ext uri="{BB962C8B-B14F-4D97-AF65-F5344CB8AC3E}">
        <p14:creationId xmlns:p14="http://schemas.microsoft.com/office/powerpoint/2010/main" val="1412370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10:12-18</a:t>
            </a:r>
          </a:p>
        </p:txBody>
      </p:sp>
      <p:sp>
        <p:nvSpPr>
          <p:cNvPr id="4" name="Marcador de número de diapositiva 3"/>
          <p:cNvSpPr>
            <a:spLocks noGrp="1"/>
          </p:cNvSpPr>
          <p:nvPr>
            <p:ph type="sldNum" sz="quarter" idx="5"/>
          </p:nvPr>
        </p:nvSpPr>
        <p:spPr/>
        <p:txBody>
          <a:bodyPr/>
          <a:lstStyle/>
          <a:p>
            <a:fld id="{A01F89F4-BCFB-4E5B-B329-D5EF8C6E8667}" type="slidenum">
              <a:rPr lang="es-ES" smtClean="0"/>
              <a:t>6</a:t>
            </a:fld>
            <a:endParaRPr lang="es-ES"/>
          </a:p>
        </p:txBody>
      </p:sp>
    </p:spTree>
    <p:extLst>
      <p:ext uri="{BB962C8B-B14F-4D97-AF65-F5344CB8AC3E}">
        <p14:creationId xmlns:p14="http://schemas.microsoft.com/office/powerpoint/2010/main" val="395744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7</a:t>
            </a:fld>
            <a:endParaRPr lang="es-ES"/>
          </a:p>
        </p:txBody>
      </p:sp>
    </p:spTree>
    <p:extLst>
      <p:ext uri="{BB962C8B-B14F-4D97-AF65-F5344CB8AC3E}">
        <p14:creationId xmlns:p14="http://schemas.microsoft.com/office/powerpoint/2010/main" val="476296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2ª de Corintios 11:1-15</a:t>
            </a:r>
          </a:p>
          <a:p>
            <a:endParaRPr lang="es-ES" dirty="0"/>
          </a:p>
        </p:txBody>
      </p:sp>
      <p:sp>
        <p:nvSpPr>
          <p:cNvPr id="4" name="Marcador de número de diapositiva 3"/>
          <p:cNvSpPr>
            <a:spLocks noGrp="1"/>
          </p:cNvSpPr>
          <p:nvPr>
            <p:ph type="sldNum" sz="quarter" idx="5"/>
          </p:nvPr>
        </p:nvSpPr>
        <p:spPr/>
        <p:txBody>
          <a:bodyPr/>
          <a:lstStyle/>
          <a:p>
            <a:fld id="{A01F89F4-BCFB-4E5B-B329-D5EF8C6E8667}" type="slidenum">
              <a:rPr lang="es-ES" smtClean="0"/>
              <a:t>8</a:t>
            </a:fld>
            <a:endParaRPr lang="es-ES"/>
          </a:p>
        </p:txBody>
      </p:sp>
    </p:spTree>
    <p:extLst>
      <p:ext uri="{BB962C8B-B14F-4D97-AF65-F5344CB8AC3E}">
        <p14:creationId xmlns:p14="http://schemas.microsoft.com/office/powerpoint/2010/main" val="2308761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E833-0C4F-7BBF-BEFD-682471D5BEF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BC1533-A0E2-407B-7B77-FD34BBF2232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70C652-85E4-BFEA-3BE6-3FE3642D2668}"/>
              </a:ext>
            </a:extLst>
          </p:cNvPr>
          <p:cNvSpPr>
            <a:spLocks noGrp="1"/>
          </p:cNvSpPr>
          <p:nvPr>
            <p:ph type="body" idx="1"/>
          </p:nvPr>
        </p:nvSpPr>
        <p:spPr/>
        <p:txBody>
          <a:bodyPr/>
          <a:lstStyle/>
          <a:p>
            <a:r>
              <a:rPr lang="es-ES" dirty="0"/>
              <a:t>2ª de Corintios 11:16-31</a:t>
            </a:r>
          </a:p>
        </p:txBody>
      </p:sp>
      <p:sp>
        <p:nvSpPr>
          <p:cNvPr id="4" name="Marcador de número de diapositiva 3">
            <a:extLst>
              <a:ext uri="{FF2B5EF4-FFF2-40B4-BE49-F238E27FC236}">
                <a16:creationId xmlns:a16="http://schemas.microsoft.com/office/drawing/2014/main" id="{3A0C5088-1B63-9142-D916-79AB65E297A7}"/>
              </a:ext>
            </a:extLst>
          </p:cNvPr>
          <p:cNvSpPr>
            <a:spLocks noGrp="1"/>
          </p:cNvSpPr>
          <p:nvPr>
            <p:ph type="sldNum" sz="quarter" idx="5"/>
          </p:nvPr>
        </p:nvSpPr>
        <p:spPr/>
        <p:txBody>
          <a:bodyPr/>
          <a:lstStyle/>
          <a:p>
            <a:fld id="{A01F89F4-BCFB-4E5B-B329-D5EF8C6E8667}" type="slidenum">
              <a:rPr lang="es-ES" smtClean="0"/>
              <a:t>9</a:t>
            </a:fld>
            <a:endParaRPr lang="es-ES"/>
          </a:p>
        </p:txBody>
      </p:sp>
    </p:spTree>
    <p:extLst>
      <p:ext uri="{BB962C8B-B14F-4D97-AF65-F5344CB8AC3E}">
        <p14:creationId xmlns:p14="http://schemas.microsoft.com/office/powerpoint/2010/main" val="1294913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8DCD-BE93-5931-0CFB-8167AD699C4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7EA907B-ACB1-01DE-8302-7683615B58D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371CBBA-4B5E-44E8-10F6-7EBD26DD44BC}"/>
              </a:ext>
            </a:extLst>
          </p:cNvPr>
          <p:cNvSpPr>
            <a:spLocks noGrp="1"/>
          </p:cNvSpPr>
          <p:nvPr>
            <p:ph type="body" idx="1"/>
          </p:nvPr>
        </p:nvSpPr>
        <p:spPr/>
        <p:txBody>
          <a:bodyPr/>
          <a:lstStyle/>
          <a:p>
            <a:r>
              <a:rPr lang="es-ES" dirty="0"/>
              <a:t>2ª de Corintios 11:16-31</a:t>
            </a:r>
          </a:p>
        </p:txBody>
      </p:sp>
      <p:sp>
        <p:nvSpPr>
          <p:cNvPr id="4" name="Marcador de número de diapositiva 3">
            <a:extLst>
              <a:ext uri="{FF2B5EF4-FFF2-40B4-BE49-F238E27FC236}">
                <a16:creationId xmlns:a16="http://schemas.microsoft.com/office/drawing/2014/main" id="{24BAB829-DF98-19A9-6BA7-1C9A6B33A592}"/>
              </a:ext>
            </a:extLst>
          </p:cNvPr>
          <p:cNvSpPr>
            <a:spLocks noGrp="1"/>
          </p:cNvSpPr>
          <p:nvPr>
            <p:ph type="sldNum" sz="quarter" idx="5"/>
          </p:nvPr>
        </p:nvSpPr>
        <p:spPr/>
        <p:txBody>
          <a:bodyPr/>
          <a:lstStyle/>
          <a:p>
            <a:fld id="{A01F89F4-BCFB-4E5B-B329-D5EF8C6E8667}" type="slidenum">
              <a:rPr lang="es-ES" smtClean="0"/>
              <a:t>10</a:t>
            </a:fld>
            <a:endParaRPr lang="es-ES"/>
          </a:p>
        </p:txBody>
      </p:sp>
    </p:spTree>
    <p:extLst>
      <p:ext uri="{BB962C8B-B14F-4D97-AF65-F5344CB8AC3E}">
        <p14:creationId xmlns:p14="http://schemas.microsoft.com/office/powerpoint/2010/main" val="3630558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22B23B-DE54-7259-1228-2FAA1975605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C9354DD-8A44-39EB-549F-CF47491520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601D2D5-1514-566F-6951-06A669B6E4D3}"/>
              </a:ext>
            </a:extLst>
          </p:cNvPr>
          <p:cNvSpPr>
            <a:spLocks noGrp="1"/>
          </p:cNvSpPr>
          <p:nvPr>
            <p:ph type="dt" sz="half" idx="10"/>
          </p:nvPr>
        </p:nvSpPr>
        <p:spPr/>
        <p:txBody>
          <a:bodyPr/>
          <a:lstStyle/>
          <a:p>
            <a:fld id="{F73E4F31-4823-4263-8A21-29E1012D371B}" type="datetimeFigureOut">
              <a:rPr lang="es-ES" smtClean="0"/>
              <a:t>09/09/2026</a:t>
            </a:fld>
            <a:endParaRPr lang="es-ES"/>
          </a:p>
        </p:txBody>
      </p:sp>
      <p:sp>
        <p:nvSpPr>
          <p:cNvPr id="5" name="Marcador de pie de página 4">
            <a:extLst>
              <a:ext uri="{FF2B5EF4-FFF2-40B4-BE49-F238E27FC236}">
                <a16:creationId xmlns:a16="http://schemas.microsoft.com/office/drawing/2014/main" id="{80DB2FB1-3B1F-85B2-22EA-145558F360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14080A9-6BB5-57E3-A534-E919C01A0CC0}"/>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715346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D7796-87E8-1B68-938A-5535268C3E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BE86091-2C02-510E-D767-74DA6BAF1FD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E289B-F44F-AAE7-6197-CEBD8D0CFE75}"/>
              </a:ext>
            </a:extLst>
          </p:cNvPr>
          <p:cNvSpPr>
            <a:spLocks noGrp="1"/>
          </p:cNvSpPr>
          <p:nvPr>
            <p:ph type="dt" sz="half" idx="10"/>
          </p:nvPr>
        </p:nvSpPr>
        <p:spPr/>
        <p:txBody>
          <a:bodyPr/>
          <a:lstStyle/>
          <a:p>
            <a:fld id="{F73E4F31-4823-4263-8A21-29E1012D371B}" type="datetimeFigureOut">
              <a:rPr lang="es-ES" smtClean="0"/>
              <a:t>09/09/2026</a:t>
            </a:fld>
            <a:endParaRPr lang="es-ES"/>
          </a:p>
        </p:txBody>
      </p:sp>
      <p:sp>
        <p:nvSpPr>
          <p:cNvPr id="5" name="Marcador de pie de página 4">
            <a:extLst>
              <a:ext uri="{FF2B5EF4-FFF2-40B4-BE49-F238E27FC236}">
                <a16:creationId xmlns:a16="http://schemas.microsoft.com/office/drawing/2014/main" id="{CF226ABA-F12D-CAF1-3B50-858A826AB83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BE1CA8D-70B7-EBDE-4A3A-C8BD7E3D0966}"/>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46254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15039-745C-5CC5-62BB-E7A8CAB7111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0FF3A1E-00C2-E227-7718-E67F569B1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463F914-722B-0717-6CBA-4B4ABD254B52}"/>
              </a:ext>
            </a:extLst>
          </p:cNvPr>
          <p:cNvSpPr>
            <a:spLocks noGrp="1"/>
          </p:cNvSpPr>
          <p:nvPr>
            <p:ph type="dt" sz="half" idx="10"/>
          </p:nvPr>
        </p:nvSpPr>
        <p:spPr/>
        <p:txBody>
          <a:bodyPr/>
          <a:lstStyle/>
          <a:p>
            <a:fld id="{F73E4F31-4823-4263-8A21-29E1012D371B}" type="datetimeFigureOut">
              <a:rPr lang="es-ES" smtClean="0"/>
              <a:t>09/09/2026</a:t>
            </a:fld>
            <a:endParaRPr lang="es-ES"/>
          </a:p>
        </p:txBody>
      </p:sp>
      <p:sp>
        <p:nvSpPr>
          <p:cNvPr id="5" name="Marcador de pie de página 4">
            <a:extLst>
              <a:ext uri="{FF2B5EF4-FFF2-40B4-BE49-F238E27FC236}">
                <a16:creationId xmlns:a16="http://schemas.microsoft.com/office/drawing/2014/main" id="{6F9DAE4B-F5F6-E634-04DE-F0FD7F3F8EF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8BBB663-A69E-DA29-806E-0142892327B7}"/>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93675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CBA261-63EC-A526-AD3B-6719616A196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8918A3B-6ACA-F6CE-4105-5151FC6B87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EC6B0A-BC2F-34CC-D068-1B0B84ED04C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4BFB81C-4630-CBAC-729D-FD3B96335536}"/>
              </a:ext>
            </a:extLst>
          </p:cNvPr>
          <p:cNvSpPr>
            <a:spLocks noGrp="1"/>
          </p:cNvSpPr>
          <p:nvPr>
            <p:ph type="dt" sz="half" idx="10"/>
          </p:nvPr>
        </p:nvSpPr>
        <p:spPr/>
        <p:txBody>
          <a:bodyPr/>
          <a:lstStyle/>
          <a:p>
            <a:fld id="{F73E4F31-4823-4263-8A21-29E1012D371B}" type="datetimeFigureOut">
              <a:rPr lang="es-ES" smtClean="0"/>
              <a:t>09/09/2026</a:t>
            </a:fld>
            <a:endParaRPr lang="es-ES"/>
          </a:p>
        </p:txBody>
      </p:sp>
      <p:sp>
        <p:nvSpPr>
          <p:cNvPr id="6" name="Marcador de pie de página 5">
            <a:extLst>
              <a:ext uri="{FF2B5EF4-FFF2-40B4-BE49-F238E27FC236}">
                <a16:creationId xmlns:a16="http://schemas.microsoft.com/office/drawing/2014/main" id="{D68FC87C-34E1-28A0-EA02-B240BB35A82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3D697DC-7990-9A08-8774-060D5E5E00DB}"/>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66062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87837-F436-3093-E7C5-C77E1EC4215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3884AA8-0F2B-BB44-5990-CF3752A81A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148482C-232C-E4FD-3637-9937916DDAB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C45A591-6709-336F-D0F2-CA7C3211B7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FD2B8AA-AF98-36D4-04D2-D1D2DBD639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2A7CB62-1A85-7A8E-3831-8C09C2512B8C}"/>
              </a:ext>
            </a:extLst>
          </p:cNvPr>
          <p:cNvSpPr>
            <a:spLocks noGrp="1"/>
          </p:cNvSpPr>
          <p:nvPr>
            <p:ph type="dt" sz="half" idx="10"/>
          </p:nvPr>
        </p:nvSpPr>
        <p:spPr/>
        <p:txBody>
          <a:bodyPr/>
          <a:lstStyle/>
          <a:p>
            <a:fld id="{F73E4F31-4823-4263-8A21-29E1012D371B}" type="datetimeFigureOut">
              <a:rPr lang="es-ES" smtClean="0"/>
              <a:t>09/09/2026</a:t>
            </a:fld>
            <a:endParaRPr lang="es-ES"/>
          </a:p>
        </p:txBody>
      </p:sp>
      <p:sp>
        <p:nvSpPr>
          <p:cNvPr id="8" name="Marcador de pie de página 7">
            <a:extLst>
              <a:ext uri="{FF2B5EF4-FFF2-40B4-BE49-F238E27FC236}">
                <a16:creationId xmlns:a16="http://schemas.microsoft.com/office/drawing/2014/main" id="{2BAC5434-FF45-F1A0-20CD-838F510773A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AD8C3FD0-837C-6A66-4001-FCCBA11C0716}"/>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398493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4723D-0698-0CF7-C095-5984078D246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EB1A6E-A74F-8F9D-B167-A83D64EECB5A}"/>
              </a:ext>
            </a:extLst>
          </p:cNvPr>
          <p:cNvSpPr>
            <a:spLocks noGrp="1"/>
          </p:cNvSpPr>
          <p:nvPr>
            <p:ph type="dt" sz="half" idx="10"/>
          </p:nvPr>
        </p:nvSpPr>
        <p:spPr/>
        <p:txBody>
          <a:bodyPr/>
          <a:lstStyle/>
          <a:p>
            <a:fld id="{F73E4F31-4823-4263-8A21-29E1012D371B}" type="datetimeFigureOut">
              <a:rPr lang="es-ES" smtClean="0"/>
              <a:t>09/09/2026</a:t>
            </a:fld>
            <a:endParaRPr lang="es-ES"/>
          </a:p>
        </p:txBody>
      </p:sp>
      <p:sp>
        <p:nvSpPr>
          <p:cNvPr id="4" name="Marcador de pie de página 3">
            <a:extLst>
              <a:ext uri="{FF2B5EF4-FFF2-40B4-BE49-F238E27FC236}">
                <a16:creationId xmlns:a16="http://schemas.microsoft.com/office/drawing/2014/main" id="{7B54293C-9A65-2EA7-F78C-AF9C7187EAE6}"/>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A420911-B331-BE70-5BC3-50158004DF94}"/>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21337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DC2B00-ADE8-54CB-8568-A8F334905286}"/>
              </a:ext>
            </a:extLst>
          </p:cNvPr>
          <p:cNvSpPr>
            <a:spLocks noGrp="1"/>
          </p:cNvSpPr>
          <p:nvPr>
            <p:ph type="dt" sz="half" idx="10"/>
          </p:nvPr>
        </p:nvSpPr>
        <p:spPr/>
        <p:txBody>
          <a:bodyPr/>
          <a:lstStyle/>
          <a:p>
            <a:fld id="{F73E4F31-4823-4263-8A21-29E1012D371B}" type="datetimeFigureOut">
              <a:rPr lang="es-ES" smtClean="0"/>
              <a:t>09/09/2026</a:t>
            </a:fld>
            <a:endParaRPr lang="es-ES"/>
          </a:p>
        </p:txBody>
      </p:sp>
      <p:sp>
        <p:nvSpPr>
          <p:cNvPr id="3" name="Marcador de pie de página 2">
            <a:extLst>
              <a:ext uri="{FF2B5EF4-FFF2-40B4-BE49-F238E27FC236}">
                <a16:creationId xmlns:a16="http://schemas.microsoft.com/office/drawing/2014/main" id="{98A8EEE0-E21A-C46A-F802-D8F5A724580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ED9910F-4292-F242-D199-985C5A68E145}"/>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31071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B72CDB-0126-5315-EA8D-DFD2E3FDF7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7A99EA-E5F2-DCB1-2811-4C5AB9524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F5F1684-68D3-467A-4599-B29A57746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C9647D-6E86-B262-2137-BF28B74CB1C0}"/>
              </a:ext>
            </a:extLst>
          </p:cNvPr>
          <p:cNvSpPr>
            <a:spLocks noGrp="1"/>
          </p:cNvSpPr>
          <p:nvPr>
            <p:ph type="dt" sz="half" idx="10"/>
          </p:nvPr>
        </p:nvSpPr>
        <p:spPr/>
        <p:txBody>
          <a:bodyPr/>
          <a:lstStyle/>
          <a:p>
            <a:fld id="{F73E4F31-4823-4263-8A21-29E1012D371B}" type="datetimeFigureOut">
              <a:rPr lang="es-ES" smtClean="0"/>
              <a:t>09/09/2026</a:t>
            </a:fld>
            <a:endParaRPr lang="es-ES"/>
          </a:p>
        </p:txBody>
      </p:sp>
      <p:sp>
        <p:nvSpPr>
          <p:cNvPr id="6" name="Marcador de pie de página 5">
            <a:extLst>
              <a:ext uri="{FF2B5EF4-FFF2-40B4-BE49-F238E27FC236}">
                <a16:creationId xmlns:a16="http://schemas.microsoft.com/office/drawing/2014/main" id="{846A2B60-B32F-F389-4C43-9AE45F64CDD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505897F-0FEE-0BC4-260E-EE99E048BB39}"/>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54517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6AB27-0D66-B33D-68B9-584E02895AD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F2771E6-FF34-2B8C-3153-D0EE67B2C9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3EA623C-8427-37B5-5F1A-6509637D6E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923D6A-6325-F1BA-B2C7-67D2BC0054ED}"/>
              </a:ext>
            </a:extLst>
          </p:cNvPr>
          <p:cNvSpPr>
            <a:spLocks noGrp="1"/>
          </p:cNvSpPr>
          <p:nvPr>
            <p:ph type="dt" sz="half" idx="10"/>
          </p:nvPr>
        </p:nvSpPr>
        <p:spPr/>
        <p:txBody>
          <a:bodyPr/>
          <a:lstStyle/>
          <a:p>
            <a:fld id="{F73E4F31-4823-4263-8A21-29E1012D371B}" type="datetimeFigureOut">
              <a:rPr lang="es-ES" smtClean="0"/>
              <a:t>09/09/2026</a:t>
            </a:fld>
            <a:endParaRPr lang="es-ES"/>
          </a:p>
        </p:txBody>
      </p:sp>
      <p:sp>
        <p:nvSpPr>
          <p:cNvPr id="6" name="Marcador de pie de página 5">
            <a:extLst>
              <a:ext uri="{FF2B5EF4-FFF2-40B4-BE49-F238E27FC236}">
                <a16:creationId xmlns:a16="http://schemas.microsoft.com/office/drawing/2014/main" id="{1B2820B4-59EE-2ABC-6668-C66715BA621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C7100B0-59A2-CDC1-52E7-772AFB75D3DC}"/>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2036071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D16CB5-5D48-E07E-15E5-69B3F9B39FA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25E2527-222B-3F5A-28E0-4D67A9D2AD0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7FEAEF-2364-8AB7-62AF-53C13BC6D9D4}"/>
              </a:ext>
            </a:extLst>
          </p:cNvPr>
          <p:cNvSpPr>
            <a:spLocks noGrp="1"/>
          </p:cNvSpPr>
          <p:nvPr>
            <p:ph type="dt" sz="half" idx="10"/>
          </p:nvPr>
        </p:nvSpPr>
        <p:spPr/>
        <p:txBody>
          <a:bodyPr/>
          <a:lstStyle/>
          <a:p>
            <a:fld id="{F73E4F31-4823-4263-8A21-29E1012D371B}" type="datetimeFigureOut">
              <a:rPr lang="es-ES" smtClean="0"/>
              <a:t>09/09/2026</a:t>
            </a:fld>
            <a:endParaRPr lang="es-ES"/>
          </a:p>
        </p:txBody>
      </p:sp>
      <p:sp>
        <p:nvSpPr>
          <p:cNvPr id="5" name="Marcador de pie de página 4">
            <a:extLst>
              <a:ext uri="{FF2B5EF4-FFF2-40B4-BE49-F238E27FC236}">
                <a16:creationId xmlns:a16="http://schemas.microsoft.com/office/drawing/2014/main" id="{D70204E7-1D04-FF70-86C4-CDD799ABD71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3C02B98-E98A-A152-496C-EA65D53F5EBB}"/>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46811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71D370-9D7B-1EF2-6168-AE0BBB75E85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7F92F02-3396-7033-221B-0DFBB3EED61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E26FCDB-E547-D184-B8CA-AFE2EAD313C1}"/>
              </a:ext>
            </a:extLst>
          </p:cNvPr>
          <p:cNvSpPr>
            <a:spLocks noGrp="1"/>
          </p:cNvSpPr>
          <p:nvPr>
            <p:ph type="dt" sz="half" idx="10"/>
          </p:nvPr>
        </p:nvSpPr>
        <p:spPr/>
        <p:txBody>
          <a:bodyPr/>
          <a:lstStyle/>
          <a:p>
            <a:fld id="{F73E4F31-4823-4263-8A21-29E1012D371B}" type="datetimeFigureOut">
              <a:rPr lang="es-ES" smtClean="0"/>
              <a:t>09/09/2026</a:t>
            </a:fld>
            <a:endParaRPr lang="es-ES"/>
          </a:p>
        </p:txBody>
      </p:sp>
      <p:sp>
        <p:nvSpPr>
          <p:cNvPr id="5" name="Marcador de pie de página 4">
            <a:extLst>
              <a:ext uri="{FF2B5EF4-FFF2-40B4-BE49-F238E27FC236}">
                <a16:creationId xmlns:a16="http://schemas.microsoft.com/office/drawing/2014/main" id="{832D8841-884F-B601-36B3-E289FD0890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4872A95-7F89-A241-0556-0B32B74F5080}"/>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68804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06F8D2-15F5-D281-EA1C-6EE9F961D4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8FF1D2-709F-B329-6DA8-A256CD36F4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186BE8E-5263-2C03-E44F-EB98DCF6EE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3E4F31-4823-4263-8A21-29E1012D371B}" type="datetimeFigureOut">
              <a:rPr lang="es-ES" smtClean="0"/>
              <a:t>09/09/2026</a:t>
            </a:fld>
            <a:endParaRPr lang="es-ES"/>
          </a:p>
        </p:txBody>
      </p:sp>
      <p:sp>
        <p:nvSpPr>
          <p:cNvPr id="5" name="Marcador de pie de página 4">
            <a:extLst>
              <a:ext uri="{FF2B5EF4-FFF2-40B4-BE49-F238E27FC236}">
                <a16:creationId xmlns:a16="http://schemas.microsoft.com/office/drawing/2014/main" id="{89694960-1D83-E0C2-BAF9-6515EC1DE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8F413CF-8CB5-88B9-8A5D-B71DC5E10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956A43F-B320-485C-8455-E41819125410}" type="slidenum">
              <a:rPr lang="es-ES" smtClean="0"/>
              <a:t>‹Nº›</a:t>
            </a:fld>
            <a:endParaRPr lang="es-ES"/>
          </a:p>
        </p:txBody>
      </p:sp>
    </p:spTree>
    <p:extLst>
      <p:ext uri="{BB962C8B-B14F-4D97-AF65-F5344CB8AC3E}">
        <p14:creationId xmlns:p14="http://schemas.microsoft.com/office/powerpoint/2010/main" val="2167217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g"/><Relationship Id="rId10" Type="http://schemas.openxmlformats.org/officeDocument/2006/relationships/image" Target="../media/image20.png"/><Relationship Id="rId4" Type="http://schemas.microsoft.com/office/2007/relationships/hdphoto" Target="../media/hdphoto1.wdp"/><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jp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16.jpg"/><Relationship Id="rId9"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g"/><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7"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7.jpeg"/><Relationship Id="rId5" Type="http://schemas.microsoft.com/office/2007/relationships/hdphoto" Target="../media/hdphoto4.wdp"/><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5.jp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9.jpeg"/><Relationship Id="rId5" Type="http://schemas.microsoft.com/office/2007/relationships/hdphoto" Target="../media/hdphoto4.wdp"/><Relationship Id="rId10" Type="http://schemas.microsoft.com/office/2007/relationships/hdphoto" Target="../media/hdphoto6.wdp"/><Relationship Id="rId4" Type="http://schemas.openxmlformats.org/officeDocument/2006/relationships/image" Target="../media/image36.pn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4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4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4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96F46502-3920-3223-CAE3-A10BEBF3D4E5}"/>
              </a:ext>
            </a:extLst>
          </p:cNvPr>
          <p:cNvPicPr>
            <a:picLocks noGrp="1" noRot="1" noChangeAspect="1" noMove="1" noResize="1" noEditPoints="1" noAdjustHandles="1" noChangeArrowheads="1" noChangeShapeType="1" noCrop="1"/>
          </p:cNvPicPr>
          <p:nvPr/>
        </p:nvPicPr>
        <p:blipFill rotWithShape="1">
          <a:blip r:embed="rId2"/>
          <a:srcRect t="5208" b="-648"/>
          <a:stretch>
            <a:fillRect/>
          </a:stretch>
        </p:blipFill>
        <p:spPr>
          <a:xfrm>
            <a:off x="322759" y="714375"/>
            <a:ext cx="11546481" cy="6143625"/>
          </a:xfrm>
          <a:prstGeom prst="rect">
            <a:avLst/>
          </a:prstGeom>
          <a:effectLst>
            <a:outerShdw blurRad="50800" dist="38100" dir="16200000" rotWithShape="0">
              <a:prstClr val="black">
                <a:alpha val="40000"/>
              </a:prstClr>
            </a:outerShdw>
          </a:effectLst>
        </p:spPr>
      </p:pic>
      <p:sp>
        <p:nvSpPr>
          <p:cNvPr id="4" name="CuadroTexto 3">
            <a:extLst>
              <a:ext uri="{FF2B5EF4-FFF2-40B4-BE49-F238E27FC236}">
                <a16:creationId xmlns:a16="http://schemas.microsoft.com/office/drawing/2014/main" id="{BFA6DEEF-235D-5308-DA9A-23D0BBBB63E8}"/>
              </a:ext>
            </a:extLst>
          </p:cNvPr>
          <p:cNvSpPr txBox="1"/>
          <p:nvPr/>
        </p:nvSpPr>
        <p:spPr>
          <a:xfrm>
            <a:off x="1" y="-4441"/>
            <a:ext cx="12191234" cy="707886"/>
          </a:xfrm>
          <a:prstGeom prst="rect">
            <a:avLst/>
          </a:prstGeom>
          <a:noFill/>
        </p:spPr>
        <p:txBody>
          <a:bodyPr wrap="square" rtlCol="0">
            <a:spAutoFit/>
          </a:bodyPr>
          <a:lstStyle/>
          <a:p>
            <a:pPr algn="ctr"/>
            <a:r>
              <a:rPr lang="ru-RU" sz="4000" b="1" dirty="0">
                <a:ln w="6600">
                  <a:solidFill>
                    <a:schemeClr val="accent2"/>
                  </a:solidFill>
                  <a:prstDash val="solid"/>
                </a:ln>
                <a:solidFill>
                  <a:srgbClr val="FFFFFF"/>
                </a:solidFill>
                <a:effectLst>
                  <a:outerShdw dist="38100" dir="2700000" algn="tl" rotWithShape="0">
                    <a:schemeClr val="accent2"/>
                  </a:outerShdw>
                </a:effectLst>
              </a:rPr>
              <a:t>КАКО ДА СЕ СПРАВИТЕ СО ЛАЖНИ НАСТАВНИЦИ</a:t>
            </a:r>
            <a:endParaRPr lang="es-ES" sz="40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6" name="CuadroTexto 5">
            <a:extLst>
              <a:ext uri="{FF2B5EF4-FFF2-40B4-BE49-F238E27FC236}">
                <a16:creationId xmlns:a16="http://schemas.microsoft.com/office/drawing/2014/main" id="{D1C3CEF0-01F0-BE67-7E12-53D9F5BFAD16}"/>
              </a:ext>
            </a:extLst>
          </p:cNvPr>
          <p:cNvSpPr txBox="1"/>
          <p:nvPr/>
        </p:nvSpPr>
        <p:spPr>
          <a:xfrm rot="16200000">
            <a:off x="-2795302" y="3616696"/>
            <a:ext cx="6143197" cy="338554"/>
          </a:xfrm>
          <a:prstGeom prst="rect">
            <a:avLst/>
          </a:prstGeom>
          <a:noFill/>
        </p:spPr>
        <p:txBody>
          <a:bodyPr wrap="square" rtlCol="0">
            <a:spAutoFit/>
          </a:bodyPr>
          <a:lstStyle/>
          <a:p>
            <a:pPr algn="ctr"/>
            <a:r>
              <a:rPr lang="ru-RU" sz="1600" b="1" dirty="0">
                <a:solidFill>
                  <a:srgbClr val="91E2EB"/>
                </a:solidFill>
                <a:effectLst>
                  <a:outerShdw blurRad="38100" dist="38100" dir="2700000" algn="tl">
                    <a:srgbClr val="000000">
                      <a:alpha val="43137"/>
                    </a:srgbClr>
                  </a:outerShdw>
                </a:effectLst>
              </a:rPr>
              <a:t>Лекција 12 за 19 септември 2026 година</a:t>
            </a:r>
            <a:endParaRPr lang="es-ES" sz="1600" b="1" dirty="0">
              <a:solidFill>
                <a:srgbClr val="91E2EB"/>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0910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3EF38F6-F56D-52F5-A0DB-C1FF53AC92C3}"/>
              </a:ext>
            </a:extLst>
          </p:cNvPr>
          <p:cNvSpPr txBox="1"/>
          <p:nvPr/>
        </p:nvSpPr>
        <p:spPr>
          <a:xfrm>
            <a:off x="0" y="88379"/>
            <a:ext cx="7058526" cy="2062103"/>
          </a:xfrm>
          <a:prstGeom prst="rect">
            <a:avLst/>
          </a:prstGeom>
          <a:noFill/>
        </p:spPr>
        <p:txBody>
          <a:bodyPr wrap="square">
            <a:spAutoFit/>
            <a:scene3d>
              <a:camera prst="orthographicFront"/>
              <a:lightRig rig="threePt" dir="t"/>
            </a:scene3d>
            <a:sp3d extrusionH="57150" contourW="25400">
              <a:bevelT w="38100" h="38100"/>
              <a:contourClr>
                <a:srgbClr val="F4DCAC"/>
              </a:contourClr>
            </a:sp3d>
          </a:bodyPr>
          <a:lstStyle/>
          <a:p>
            <a:pPr lvl="0" algn="ctr">
              <a:defRPr/>
            </a:pPr>
            <a:r>
              <a:rPr lang="ru-RU" sz="3200" b="1" dirty="0">
                <a:ln w="12700">
                  <a:noFill/>
                  <a:prstDash val="solid"/>
                </a:ln>
                <a:solidFill>
                  <a:srgbClr val="725536"/>
                </a:solidFill>
                <a:effectLst>
                  <a:outerShdw blurRad="38100" dist="38100" dir="2700000" algn="tl">
                    <a:srgbClr val="000000">
                      <a:alpha val="43137"/>
                    </a:srgbClr>
                  </a:outerShdw>
                </a:effectLst>
                <a:latin typeface="Comic Sans MS" panose="030F0702030302020204" pitchFamily="66" charset="0"/>
              </a:rPr>
              <a:t>„Зашто оружјето на нашето војување не е световно, туку е силно во Бога за разурнување на тврдини“ (2. Коринќаните 10:4)</a:t>
            </a:r>
            <a:endParaRPr kumimoji="0" lang="es-ES"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426095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D46BF9-794B-C264-4321-9D5E3F54A78B}"/>
              </a:ext>
            </a:extLst>
          </p:cNvPr>
          <p:cNvSpPr txBox="1"/>
          <p:nvPr/>
        </p:nvSpPr>
        <p:spPr>
          <a:xfrm>
            <a:off x="3981451" y="3933229"/>
            <a:ext cx="8154402" cy="2708434"/>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mk-MK" sz="2000" b="1" dirty="0">
                <a:solidFill>
                  <a:srgbClr val="B7101D"/>
                </a:solidFill>
              </a:rPr>
              <a:t>Духовна војна</a:t>
            </a:r>
            <a:r>
              <a:rPr lang="es-ES" sz="2000" b="1" dirty="0">
                <a:solidFill>
                  <a:srgbClr val="B7101D"/>
                </a:solidFill>
              </a:rPr>
              <a:t>:</a:t>
            </a:r>
          </a:p>
          <a:p>
            <a:pPr lvl="1">
              <a:spcBef>
                <a:spcPts val="600"/>
              </a:spcBef>
            </a:pPr>
            <a:r>
              <a:rPr lang="ru-RU" sz="2000" b="1" dirty="0"/>
              <a:t>Оружјето за напад (2. Коринќаните 10:1-11)</a:t>
            </a:r>
          </a:p>
          <a:p>
            <a:pPr lvl="1">
              <a:spcBef>
                <a:spcPts val="600"/>
              </a:spcBef>
            </a:pPr>
            <a:r>
              <a:rPr lang="ru-RU" sz="2000" b="1" dirty="0"/>
              <a:t>Правилната одбрана (2. Коринќаните 10:12-18)</a:t>
            </a:r>
          </a:p>
          <a:p>
            <a:pPr>
              <a:spcBef>
                <a:spcPts val="600"/>
              </a:spcBef>
            </a:pPr>
            <a:r>
              <a:rPr lang="mk-MK" sz="2000" b="1" dirty="0">
                <a:solidFill>
                  <a:srgbClr val="0E40AC"/>
                </a:solidFill>
              </a:rPr>
              <a:t>Справување со лажни учители:</a:t>
            </a:r>
          </a:p>
          <a:p>
            <a:pPr lvl="1">
              <a:spcBef>
                <a:spcPts val="600"/>
              </a:spcBef>
            </a:pPr>
            <a:r>
              <a:rPr lang="ru-RU" sz="2000" b="1" dirty="0"/>
              <a:t>Измамници преправени во апостоли (2. Коринќаните 11:1-15)</a:t>
            </a:r>
          </a:p>
          <a:p>
            <a:pPr lvl="1">
              <a:spcBef>
                <a:spcPts val="600"/>
              </a:spcBef>
            </a:pPr>
            <a:r>
              <a:rPr lang="ru-RU" sz="2000" b="1" dirty="0"/>
              <a:t>Павле и лажните учители (2. Коринќаните 11:16-31)</a:t>
            </a:r>
          </a:p>
          <a:p>
            <a:pPr lvl="1">
              <a:spcBef>
                <a:spcPts val="600"/>
              </a:spcBef>
            </a:pPr>
            <a:r>
              <a:rPr lang="ru-RU" sz="2000" b="1" dirty="0"/>
              <a:t>Самоиспитување и победа (2. Коринтјаните 12:14-13:10)</a:t>
            </a:r>
            <a:endParaRPr lang="es-ES" sz="2000" b="1" dirty="0"/>
          </a:p>
        </p:txBody>
      </p:sp>
      <p:sp>
        <p:nvSpPr>
          <p:cNvPr id="3" name="CuadroTexto 2">
            <a:extLst>
              <a:ext uri="{FF2B5EF4-FFF2-40B4-BE49-F238E27FC236}">
                <a16:creationId xmlns:a16="http://schemas.microsoft.com/office/drawing/2014/main" id="{009C3AF5-6EAA-92C7-8865-8FD7DFF74333}"/>
              </a:ext>
            </a:extLst>
          </p:cNvPr>
          <p:cNvSpPr txBox="1"/>
          <p:nvPr/>
        </p:nvSpPr>
        <p:spPr>
          <a:xfrm>
            <a:off x="304800" y="118017"/>
            <a:ext cx="6784258" cy="923330"/>
          </a:xfrm>
          <a:prstGeom prst="rect">
            <a:avLst/>
          </a:prstGeom>
          <a:noFill/>
        </p:spPr>
        <p:txBody>
          <a:bodyPr wrap="square" rtlCol="0">
            <a:spAutoFit/>
          </a:bodyPr>
          <a:lstStyle/>
          <a:p>
            <a:pPr>
              <a:spcBef>
                <a:spcPts val="600"/>
              </a:spcBef>
            </a:pPr>
            <a:r>
              <a:rPr lang="ru-RU" b="1" dirty="0"/>
              <a:t>Павле си поставил за цел постојано да биде информиран за сите цркви. Зошто? Да знае дали им е потребна помош, посета, утеха или збор на охрабрување (2. Кор. 11:28).</a:t>
            </a:r>
            <a:endParaRPr lang="es-ES" b="1" dirty="0"/>
          </a:p>
        </p:txBody>
      </p:sp>
      <p:pic>
        <p:nvPicPr>
          <p:cNvPr id="5" name="Imagen 4">
            <a:extLst>
              <a:ext uri="{FF2B5EF4-FFF2-40B4-BE49-F238E27FC236}">
                <a16:creationId xmlns:a16="http://schemas.microsoft.com/office/drawing/2014/main" id="{AD7D0D9F-5277-DBD2-BA1D-DFC35CA8D06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244420" y="216337"/>
            <a:ext cx="4642780" cy="3503188"/>
          </a:xfrm>
          <a:prstGeom prst="rect">
            <a:avLst/>
          </a:prstGeom>
          <a:solidFill>
            <a:srgbClr val="FFFFFF">
              <a:shade val="85000"/>
            </a:srgbClr>
          </a:solidFill>
          <a:ln w="1905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CAEFB7C3-9495-6372-A4D7-3FC84B85D45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8393" r="3441"/>
          <a:stretch>
            <a:fillRect/>
          </a:stretch>
        </p:blipFill>
        <p:spPr>
          <a:xfrm>
            <a:off x="304800" y="3848100"/>
            <a:ext cx="3029763" cy="2793563"/>
          </a:xfrm>
          <a:prstGeom prst="rect">
            <a:avLst/>
          </a:prstGeom>
          <a:ln w="88900" cap="sq" cmpd="thickThin">
            <a:solidFill>
              <a:srgbClr val="092A75"/>
            </a:solidFill>
            <a:prstDash val="solid"/>
            <a:miter lim="800000"/>
          </a:ln>
          <a:effectLst>
            <a:innerShdw blurRad="76200">
              <a:srgbClr val="000000"/>
            </a:innerShdw>
          </a:effectLst>
        </p:spPr>
      </p:pic>
      <p:pic>
        <p:nvPicPr>
          <p:cNvPr id="15" name="Imagen 14">
            <a:extLst>
              <a:ext uri="{FF2B5EF4-FFF2-40B4-BE49-F238E27FC236}">
                <a16:creationId xmlns:a16="http://schemas.microsoft.com/office/drawing/2014/main" id="{6D468FDE-7E9C-88EA-5B8C-CB1B4B9112C2}"/>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3583820" y="4007886"/>
            <a:ext cx="397631" cy="319524"/>
          </a:xfrm>
          <a:prstGeom prst="rect">
            <a:avLst/>
          </a:prstGeom>
        </p:spPr>
      </p:pic>
      <p:pic>
        <p:nvPicPr>
          <p:cNvPr id="25" name="Imagen 24">
            <a:extLst>
              <a:ext uri="{FF2B5EF4-FFF2-40B4-BE49-F238E27FC236}">
                <a16:creationId xmlns:a16="http://schemas.microsoft.com/office/drawing/2014/main" id="{BBFB7045-8462-97E7-5D89-E576C0C31F75}"/>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3583820" y="5165006"/>
            <a:ext cx="397631" cy="319524"/>
          </a:xfrm>
          <a:prstGeom prst="rect">
            <a:avLst/>
          </a:prstGeom>
        </p:spPr>
      </p:pic>
      <p:pic>
        <p:nvPicPr>
          <p:cNvPr id="33" name="Imagen 32">
            <a:extLst>
              <a:ext uri="{FF2B5EF4-FFF2-40B4-BE49-F238E27FC236}">
                <a16:creationId xmlns:a16="http://schemas.microsoft.com/office/drawing/2014/main" id="{E379F395-A757-5893-A878-408C1C42EEE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155603" y="5541881"/>
            <a:ext cx="254214" cy="215083"/>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2EF76D55-E8D8-0D13-A8FE-E549A40AD6F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55603" y="5933857"/>
            <a:ext cx="254214" cy="215083"/>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ADD2664E-BA70-1FB1-F99C-93120EF33740}"/>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155603" y="6316720"/>
            <a:ext cx="254214" cy="215083"/>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EF9D4B9D-418D-2CDA-0DAD-1248FF60B12D}"/>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155603" y="4403896"/>
            <a:ext cx="254214" cy="215083"/>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2F1C5BDA-30E9-E113-F776-7E2312E8C875}"/>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4155603" y="4777294"/>
            <a:ext cx="254214" cy="215083"/>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BA42D08E-BF43-BFAB-3230-75D84BEBC010}"/>
              </a:ext>
            </a:extLst>
          </p:cNvPr>
          <p:cNvSpPr txBox="1"/>
          <p:nvPr/>
        </p:nvSpPr>
        <p:spPr>
          <a:xfrm>
            <a:off x="314326" y="2279008"/>
            <a:ext cx="6774731" cy="1477328"/>
          </a:xfrm>
          <a:prstGeom prst="rect">
            <a:avLst/>
          </a:prstGeom>
          <a:noFill/>
        </p:spPr>
        <p:txBody>
          <a:bodyPr wrap="square">
            <a:spAutoFit/>
          </a:bodyPr>
          <a:lstStyle/>
          <a:p>
            <a:pPr lvl="0">
              <a:spcBef>
                <a:spcPts val="600"/>
              </a:spcBef>
              <a:defRPr/>
            </a:pPr>
            <a:r>
              <a:rPr lang="ru-RU" b="1" dirty="0">
                <a:solidFill>
                  <a:prstClr val="black"/>
                </a:solidFill>
              </a:rPr>
              <a:t>На крајот од своето второ послание до Коринтјаните, Павле се осврнува на проблемот со овие лажни учители. Како можеме да ги препознаеме? Како можеме да се бориме против нив во оваа духовна војна? Како можеме да ги победиме?</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
        <p:nvSpPr>
          <p:cNvPr id="9" name="CuadroTexto 8">
            <a:extLst>
              <a:ext uri="{FF2B5EF4-FFF2-40B4-BE49-F238E27FC236}">
                <a16:creationId xmlns:a16="http://schemas.microsoft.com/office/drawing/2014/main" id="{B8B55E42-6DFD-5C3C-BDB6-4A8B87498040}"/>
              </a:ext>
            </a:extLst>
          </p:cNvPr>
          <p:cNvSpPr txBox="1"/>
          <p:nvPr/>
        </p:nvSpPr>
        <p:spPr>
          <a:xfrm>
            <a:off x="304800" y="1203135"/>
            <a:ext cx="6784257" cy="923330"/>
          </a:xfrm>
          <a:prstGeom prst="rect">
            <a:avLst/>
          </a:prstGeom>
          <a:noFill/>
        </p:spPr>
        <p:txBody>
          <a:bodyPr wrap="square">
            <a:spAutoFit/>
          </a:bodyPr>
          <a:lstStyle/>
          <a:p>
            <a:pPr lvl="0">
              <a:spcBef>
                <a:spcPts val="600"/>
              </a:spcBef>
              <a:defRPr/>
            </a:pPr>
            <a:r>
              <a:rPr lang="ru-RU" b="1" dirty="0">
                <a:solidFill>
                  <a:prstClr val="black"/>
                </a:solidFill>
              </a:rPr>
              <a:t>Понекогаш му било соопштено за лажни учители кои ги терале верните да се сопнуваат. Кога се случило ова, апостолот бил исполнет со гнев (2. Кор. 11:29).</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572668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900" decel="100000" fill="hold"/>
                                        <p:tgtEl>
                                          <p:spTgt spid="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3" presetClass="entr" presetSubtype="288"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
                                            <p:txEl>
                                              <p:pRg st="0" end="0"/>
                                            </p:txEl>
                                          </p:spTgt>
                                        </p:tgtEl>
                                        <p:attrNameLst>
                                          <p:attrName>style.visibility</p:attrName>
                                        </p:attrNameLst>
                                      </p:cBhvr>
                                      <p:to>
                                        <p:strVal val="visible"/>
                                      </p:to>
                                    </p:set>
                                    <p:animEffect transition="in" filter="wipe(left)">
                                      <p:cBhvr>
                                        <p:cTn id="43" dur="500"/>
                                        <p:tgtEl>
                                          <p:spTgt spid="2">
                                            <p:txEl>
                                              <p:pRg st="0" end="0"/>
                                            </p:txEl>
                                          </p:spTgt>
                                        </p:tgtEl>
                                      </p:cBhvr>
                                    </p:animEffect>
                                  </p:childTnLst>
                                </p:cTn>
                              </p:par>
                            </p:childTnLst>
                          </p:cTn>
                        </p:par>
                        <p:par>
                          <p:cTn id="44" fill="hold">
                            <p:stCondLst>
                              <p:cond delay="1000"/>
                            </p:stCondLst>
                            <p:childTnLst>
                              <p:par>
                                <p:cTn id="45" presetID="31" presetClass="entr" presetSubtype="0"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 calcmode="lin" valueType="num">
                                      <p:cBhvr>
                                        <p:cTn id="49" dur="500" fill="hold"/>
                                        <p:tgtEl>
                                          <p:spTgt spid="43"/>
                                        </p:tgtEl>
                                        <p:attrNameLst>
                                          <p:attrName>style.rotation</p:attrName>
                                        </p:attrNameLst>
                                      </p:cBhvr>
                                      <p:tavLst>
                                        <p:tav tm="0">
                                          <p:val>
                                            <p:fltVal val="90"/>
                                          </p:val>
                                        </p:tav>
                                        <p:tav tm="100000">
                                          <p:val>
                                            <p:fltVal val="0"/>
                                          </p:val>
                                        </p:tav>
                                      </p:tavLst>
                                    </p:anim>
                                    <p:animEffect transition="in" filter="fade">
                                      <p:cBhvr>
                                        <p:cTn id="50" dur="500"/>
                                        <p:tgtEl>
                                          <p:spTgt spid="43"/>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2">
                                            <p:txEl>
                                              <p:pRg st="1" end="1"/>
                                            </p:txEl>
                                          </p:spTgt>
                                        </p:tgtEl>
                                        <p:attrNameLst>
                                          <p:attrName>style.visibility</p:attrName>
                                        </p:attrNameLst>
                                      </p:cBhvr>
                                      <p:to>
                                        <p:strVal val="visible"/>
                                      </p:to>
                                    </p:set>
                                    <p:animEffect transition="in" filter="wipe(left)">
                                      <p:cBhvr>
                                        <p:cTn id="54" dur="500"/>
                                        <p:tgtEl>
                                          <p:spTgt spid="2">
                                            <p:txEl>
                                              <p:pRg st="1" end="1"/>
                                            </p:txEl>
                                          </p:spTgt>
                                        </p:tgtEl>
                                      </p:cBhvr>
                                    </p:animEffect>
                                  </p:childTnLst>
                                </p:cTn>
                              </p:par>
                            </p:childTnLst>
                          </p:cTn>
                        </p:par>
                        <p:par>
                          <p:cTn id="55" fill="hold">
                            <p:stCondLst>
                              <p:cond delay="2000"/>
                            </p:stCondLst>
                            <p:childTnLst>
                              <p:par>
                                <p:cTn id="56" presetID="31" presetClass="entr" presetSubtype="0"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p:cTn id="58" dur="500" fill="hold"/>
                                        <p:tgtEl>
                                          <p:spTgt spid="47"/>
                                        </p:tgtEl>
                                        <p:attrNameLst>
                                          <p:attrName>ppt_w</p:attrName>
                                        </p:attrNameLst>
                                      </p:cBhvr>
                                      <p:tavLst>
                                        <p:tav tm="0">
                                          <p:val>
                                            <p:fltVal val="0"/>
                                          </p:val>
                                        </p:tav>
                                        <p:tav tm="100000">
                                          <p:val>
                                            <p:strVal val="#ppt_w"/>
                                          </p:val>
                                        </p:tav>
                                      </p:tavLst>
                                    </p:anim>
                                    <p:anim calcmode="lin" valueType="num">
                                      <p:cBhvr>
                                        <p:cTn id="59" dur="500" fill="hold"/>
                                        <p:tgtEl>
                                          <p:spTgt spid="47"/>
                                        </p:tgtEl>
                                        <p:attrNameLst>
                                          <p:attrName>ppt_h</p:attrName>
                                        </p:attrNameLst>
                                      </p:cBhvr>
                                      <p:tavLst>
                                        <p:tav tm="0">
                                          <p:val>
                                            <p:fltVal val="0"/>
                                          </p:val>
                                        </p:tav>
                                        <p:tav tm="100000">
                                          <p:val>
                                            <p:strVal val="#ppt_h"/>
                                          </p:val>
                                        </p:tav>
                                      </p:tavLst>
                                    </p:anim>
                                    <p:anim calcmode="lin" valueType="num">
                                      <p:cBhvr>
                                        <p:cTn id="60" dur="500" fill="hold"/>
                                        <p:tgtEl>
                                          <p:spTgt spid="47"/>
                                        </p:tgtEl>
                                        <p:attrNameLst>
                                          <p:attrName>style.rotation</p:attrName>
                                        </p:attrNameLst>
                                      </p:cBhvr>
                                      <p:tavLst>
                                        <p:tav tm="0">
                                          <p:val>
                                            <p:fltVal val="90"/>
                                          </p:val>
                                        </p:tav>
                                        <p:tav tm="100000">
                                          <p:val>
                                            <p:fltVal val="0"/>
                                          </p:val>
                                        </p:tav>
                                      </p:tavLst>
                                    </p:anim>
                                    <p:animEffect transition="in" filter="fade">
                                      <p:cBhvr>
                                        <p:cTn id="61" dur="500"/>
                                        <p:tgtEl>
                                          <p:spTgt spid="47"/>
                                        </p:tgtEl>
                                      </p:cBhvr>
                                    </p:animEffect>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2">
                                            <p:txEl>
                                              <p:pRg st="2" end="2"/>
                                            </p:txEl>
                                          </p:spTgt>
                                        </p:tgtEl>
                                        <p:attrNameLst>
                                          <p:attrName>style.visibility</p:attrName>
                                        </p:attrNameLst>
                                      </p:cBhvr>
                                      <p:to>
                                        <p:strVal val="visible"/>
                                      </p:to>
                                    </p:set>
                                    <p:animEffect transition="in" filter="wipe(left)">
                                      <p:cBhvr>
                                        <p:cTn id="65" dur="500"/>
                                        <p:tgtEl>
                                          <p:spTgt spid="2">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3" presetClass="entr" presetSubtype="28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strVal val="4/3*#ppt_w"/>
                                          </p:val>
                                        </p:tav>
                                        <p:tav tm="100000">
                                          <p:val>
                                            <p:strVal val="#ppt_w"/>
                                          </p:val>
                                        </p:tav>
                                      </p:tavLst>
                                    </p:anim>
                                    <p:anim calcmode="lin" valueType="num">
                                      <p:cBhvr>
                                        <p:cTn id="71" dur="500" fill="hold"/>
                                        <p:tgtEl>
                                          <p:spTgt spid="25"/>
                                        </p:tgtEl>
                                        <p:attrNameLst>
                                          <p:attrName>ppt_h</p:attrName>
                                        </p:attrNameLst>
                                      </p:cBhvr>
                                      <p:tavLst>
                                        <p:tav tm="0">
                                          <p:val>
                                            <p:strVal val="4/3*#ppt_h"/>
                                          </p:val>
                                        </p:tav>
                                        <p:tav tm="100000">
                                          <p:val>
                                            <p:strVal val="#ppt_h"/>
                                          </p:val>
                                        </p:tav>
                                      </p:tavLst>
                                    </p:anim>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2">
                                            <p:txEl>
                                              <p:pRg st="3" end="3"/>
                                            </p:txEl>
                                          </p:spTgt>
                                        </p:tgtEl>
                                        <p:attrNameLst>
                                          <p:attrName>style.visibility</p:attrName>
                                        </p:attrNameLst>
                                      </p:cBhvr>
                                      <p:to>
                                        <p:strVal val="visible"/>
                                      </p:to>
                                    </p:set>
                                    <p:animEffect transition="in" filter="wipe(left)">
                                      <p:cBhvr>
                                        <p:cTn id="76" dur="500"/>
                                        <p:tgtEl>
                                          <p:spTgt spid="2">
                                            <p:txEl>
                                              <p:pRg st="3" end="3"/>
                                            </p:txEl>
                                          </p:spTgt>
                                        </p:tgtEl>
                                      </p:cBhvr>
                                    </p:animEffect>
                                  </p:childTnLst>
                                </p:cTn>
                              </p:par>
                            </p:childTnLst>
                          </p:cTn>
                        </p:par>
                        <p:par>
                          <p:cTn id="77" fill="hold">
                            <p:stCondLst>
                              <p:cond delay="500"/>
                            </p:stCondLst>
                            <p:childTnLst>
                              <p:par>
                                <p:cTn id="78" presetID="31" presetClass="entr" presetSubtype="0" fill="hold" nodeType="afterEffect">
                                  <p:stCondLst>
                                    <p:cond delay="0"/>
                                  </p:stCondLst>
                                  <p:childTnLst>
                                    <p:set>
                                      <p:cBhvr>
                                        <p:cTn id="79" dur="1" fill="hold">
                                          <p:stCondLst>
                                            <p:cond delay="0"/>
                                          </p:stCondLst>
                                        </p:cTn>
                                        <p:tgtEl>
                                          <p:spTgt spid="33"/>
                                        </p:tgtEl>
                                        <p:attrNameLst>
                                          <p:attrName>style.visibility</p:attrName>
                                        </p:attrNameLst>
                                      </p:cBhvr>
                                      <p:to>
                                        <p:strVal val="visible"/>
                                      </p:to>
                                    </p:set>
                                    <p:anim calcmode="lin" valueType="num">
                                      <p:cBhvr>
                                        <p:cTn id="80" dur="500" fill="hold"/>
                                        <p:tgtEl>
                                          <p:spTgt spid="33"/>
                                        </p:tgtEl>
                                        <p:attrNameLst>
                                          <p:attrName>ppt_w</p:attrName>
                                        </p:attrNameLst>
                                      </p:cBhvr>
                                      <p:tavLst>
                                        <p:tav tm="0">
                                          <p:val>
                                            <p:fltVal val="0"/>
                                          </p:val>
                                        </p:tav>
                                        <p:tav tm="100000">
                                          <p:val>
                                            <p:strVal val="#ppt_w"/>
                                          </p:val>
                                        </p:tav>
                                      </p:tavLst>
                                    </p:anim>
                                    <p:anim calcmode="lin" valueType="num">
                                      <p:cBhvr>
                                        <p:cTn id="81" dur="500" fill="hold"/>
                                        <p:tgtEl>
                                          <p:spTgt spid="33"/>
                                        </p:tgtEl>
                                        <p:attrNameLst>
                                          <p:attrName>ppt_h</p:attrName>
                                        </p:attrNameLst>
                                      </p:cBhvr>
                                      <p:tavLst>
                                        <p:tav tm="0">
                                          <p:val>
                                            <p:fltVal val="0"/>
                                          </p:val>
                                        </p:tav>
                                        <p:tav tm="100000">
                                          <p:val>
                                            <p:strVal val="#ppt_h"/>
                                          </p:val>
                                        </p:tav>
                                      </p:tavLst>
                                    </p:anim>
                                    <p:anim calcmode="lin" valueType="num">
                                      <p:cBhvr>
                                        <p:cTn id="82" dur="500" fill="hold"/>
                                        <p:tgtEl>
                                          <p:spTgt spid="33"/>
                                        </p:tgtEl>
                                        <p:attrNameLst>
                                          <p:attrName>style.rotation</p:attrName>
                                        </p:attrNameLst>
                                      </p:cBhvr>
                                      <p:tavLst>
                                        <p:tav tm="0">
                                          <p:val>
                                            <p:fltVal val="90"/>
                                          </p:val>
                                        </p:tav>
                                        <p:tav tm="100000">
                                          <p:val>
                                            <p:fltVal val="0"/>
                                          </p:val>
                                        </p:tav>
                                      </p:tavLst>
                                    </p:anim>
                                    <p:animEffect transition="in" filter="fade">
                                      <p:cBhvr>
                                        <p:cTn id="83" dur="500"/>
                                        <p:tgtEl>
                                          <p:spTgt spid="3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1000"/>
                            </p:stCondLst>
                            <p:childTnLst>
                              <p:par>
                                <p:cTn id="88" presetID="31" presetClass="entr" presetSubtype="0"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 calcmode="lin" valueType="num">
                                      <p:cBhvr>
                                        <p:cTn id="92" dur="500" fill="hold"/>
                                        <p:tgtEl>
                                          <p:spTgt spid="37"/>
                                        </p:tgtEl>
                                        <p:attrNameLst>
                                          <p:attrName>style.rotation</p:attrName>
                                        </p:attrNameLst>
                                      </p:cBhvr>
                                      <p:tavLst>
                                        <p:tav tm="0">
                                          <p:val>
                                            <p:fltVal val="90"/>
                                          </p:val>
                                        </p:tav>
                                        <p:tav tm="100000">
                                          <p:val>
                                            <p:fltVal val="0"/>
                                          </p:val>
                                        </p:tav>
                                      </p:tavLst>
                                    </p:anim>
                                    <p:animEffect transition="in" filter="fade">
                                      <p:cBhvr>
                                        <p:cTn id="93" dur="500"/>
                                        <p:tgtEl>
                                          <p:spTgt spid="37"/>
                                        </p:tgtEl>
                                      </p:cBhvr>
                                    </p:animEffect>
                                  </p:childTnLst>
                                </p:cTn>
                              </p:par>
                            </p:childTnLst>
                          </p:cTn>
                        </p:par>
                        <p:par>
                          <p:cTn id="94" fill="hold">
                            <p:stCondLst>
                              <p:cond delay="1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par>
                          <p:cTn id="98" fill="hold">
                            <p:stCondLst>
                              <p:cond delay="2000"/>
                            </p:stCondLst>
                            <p:childTnLst>
                              <p:par>
                                <p:cTn id="99" presetID="31" presetClass="entr" presetSubtype="0" fill="hold" nodeType="afterEffect">
                                  <p:stCondLst>
                                    <p:cond delay="0"/>
                                  </p:stCondLst>
                                  <p:childTnLst>
                                    <p:set>
                                      <p:cBhvr>
                                        <p:cTn id="100" dur="1" fill="hold">
                                          <p:stCondLst>
                                            <p:cond delay="0"/>
                                          </p:stCondLst>
                                        </p:cTn>
                                        <p:tgtEl>
                                          <p:spTgt spid="41"/>
                                        </p:tgtEl>
                                        <p:attrNameLst>
                                          <p:attrName>style.visibility</p:attrName>
                                        </p:attrNameLst>
                                      </p:cBhvr>
                                      <p:to>
                                        <p:strVal val="visible"/>
                                      </p:to>
                                    </p:set>
                                    <p:anim calcmode="lin" valueType="num">
                                      <p:cBhvr>
                                        <p:cTn id="101" dur="500" fill="hold"/>
                                        <p:tgtEl>
                                          <p:spTgt spid="41"/>
                                        </p:tgtEl>
                                        <p:attrNameLst>
                                          <p:attrName>ppt_w</p:attrName>
                                        </p:attrNameLst>
                                      </p:cBhvr>
                                      <p:tavLst>
                                        <p:tav tm="0">
                                          <p:val>
                                            <p:fltVal val="0"/>
                                          </p:val>
                                        </p:tav>
                                        <p:tav tm="100000">
                                          <p:val>
                                            <p:strVal val="#ppt_w"/>
                                          </p:val>
                                        </p:tav>
                                      </p:tavLst>
                                    </p:anim>
                                    <p:anim calcmode="lin" valueType="num">
                                      <p:cBhvr>
                                        <p:cTn id="102" dur="500" fill="hold"/>
                                        <p:tgtEl>
                                          <p:spTgt spid="41"/>
                                        </p:tgtEl>
                                        <p:attrNameLst>
                                          <p:attrName>ppt_h</p:attrName>
                                        </p:attrNameLst>
                                      </p:cBhvr>
                                      <p:tavLst>
                                        <p:tav tm="0">
                                          <p:val>
                                            <p:fltVal val="0"/>
                                          </p:val>
                                        </p:tav>
                                        <p:tav tm="100000">
                                          <p:val>
                                            <p:strVal val="#ppt_h"/>
                                          </p:val>
                                        </p:tav>
                                      </p:tavLst>
                                    </p:anim>
                                    <p:anim calcmode="lin" valueType="num">
                                      <p:cBhvr>
                                        <p:cTn id="103" dur="500" fill="hold"/>
                                        <p:tgtEl>
                                          <p:spTgt spid="41"/>
                                        </p:tgtEl>
                                        <p:attrNameLst>
                                          <p:attrName>style.rotation</p:attrName>
                                        </p:attrNameLst>
                                      </p:cBhvr>
                                      <p:tavLst>
                                        <p:tav tm="0">
                                          <p:val>
                                            <p:fltVal val="90"/>
                                          </p:val>
                                        </p:tav>
                                        <p:tav tm="100000">
                                          <p:val>
                                            <p:fltVal val="0"/>
                                          </p:val>
                                        </p:tav>
                                      </p:tavLst>
                                    </p:anim>
                                    <p:animEffect transition="in" filter="fade">
                                      <p:cBhvr>
                                        <p:cTn id="104" dur="500"/>
                                        <p:tgtEl>
                                          <p:spTgt spid="41"/>
                                        </p:tgtEl>
                                      </p:cBhvr>
                                    </p:animEffect>
                                  </p:childTnLst>
                                </p:cTn>
                              </p:par>
                            </p:childTnLst>
                          </p:cTn>
                        </p:par>
                        <p:par>
                          <p:cTn id="105" fill="hold">
                            <p:stCondLst>
                              <p:cond delay="2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t="-10000"/>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B83D52-DB68-0B7F-4104-CB380543A9E3}"/>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a:ext>
            </a:extLst>
          </a:blip>
          <a:stretch>
            <a:fillRect/>
          </a:stretch>
        </p:blipFill>
        <p:spPr>
          <a:xfrm>
            <a:off x="7574706" y="502920"/>
            <a:ext cx="4389120" cy="5852160"/>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8895131-D436-8349-72A9-17C30C44EAB6}"/>
              </a:ext>
            </a:extLst>
          </p:cNvPr>
          <p:cNvSpPr txBox="1"/>
          <p:nvPr/>
        </p:nvSpPr>
        <p:spPr>
          <a:xfrm>
            <a:off x="1" y="2028617"/>
            <a:ext cx="7574705" cy="2800767"/>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mk-MK" sz="8800" b="1" dirty="0">
                <a:ln/>
                <a:solidFill>
                  <a:srgbClr val="9722AA"/>
                </a:solidFill>
              </a:rPr>
              <a:t>ДУХОВНА ВОЈНА</a:t>
            </a:r>
            <a:endParaRPr lang="es-ES" sz="8800" b="1" dirty="0">
              <a:ln/>
              <a:solidFill>
                <a:srgbClr val="9722AA"/>
              </a:solidFill>
            </a:endParaRPr>
          </a:p>
        </p:txBody>
      </p:sp>
    </p:spTree>
    <p:extLst>
      <p:ext uri="{BB962C8B-B14F-4D97-AF65-F5344CB8AC3E}">
        <p14:creationId xmlns:p14="http://schemas.microsoft.com/office/powerpoint/2010/main" val="33712163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951B6ABD-71EA-3AE3-63D9-69970A24E5B9}"/>
              </a:ext>
            </a:extLst>
          </p:cNvPr>
          <p:cNvSpPr>
            <a:spLocks noGrp="1" noRot="1" noMove="1" noResize="1" noEditPoints="1" noAdjustHandles="1" noChangeArrowheads="1" noChangeShapeType="1"/>
          </p:cNvSpPr>
          <p:nvPr/>
        </p:nvSpPr>
        <p:spPr>
          <a:xfrm>
            <a:off x="0" y="0"/>
            <a:ext cx="12192000" cy="1613118"/>
          </a:xfrm>
          <a:prstGeom prst="rect">
            <a:avLst/>
          </a:prstGeom>
          <a:blipFill dpi="0" rotWithShape="1">
            <a:blip r:embed="rId5"/>
            <a:srcRect/>
            <a:stretch>
              <a:fillRect b="-1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A8BFC9F7-699D-A3A7-C575-E4DD1EE7214F}"/>
              </a:ext>
            </a:extLst>
          </p:cNvPr>
          <p:cNvSpPr txBox="1"/>
          <p:nvPr/>
        </p:nvSpPr>
        <p:spPr>
          <a:xfrm>
            <a:off x="1374658" y="0"/>
            <a:ext cx="9442967" cy="769441"/>
          </a:xfrm>
          <a:prstGeom prst="rect">
            <a:avLst/>
          </a:prstGeom>
          <a:noFill/>
        </p:spPr>
        <p:txBody>
          <a:bodyPr wrap="square">
            <a:spAutoFit/>
          </a:bodyPr>
          <a:lstStyle/>
          <a:p>
            <a:pPr algn="ctr"/>
            <a:r>
              <a:rPr lang="mk-MK" sz="4400" b="1" spc="300" dirty="0">
                <a:ln w="10160">
                  <a:solidFill>
                    <a:schemeClr val="accent5"/>
                  </a:solidFill>
                  <a:prstDash val="solid"/>
                </a:ln>
                <a:solidFill>
                  <a:srgbClr val="FFFFFF"/>
                </a:solidFill>
                <a:effectLst>
                  <a:outerShdw blurRad="38100" dist="22860" dir="5400000" algn="tl" rotWithShape="0">
                    <a:srgbClr val="000000">
                      <a:alpha val="76000"/>
                    </a:srgbClr>
                  </a:outerShdw>
                </a:effectLst>
              </a:rPr>
              <a:t>ОРУЖЈЕ ЗА НАПАДОТ</a:t>
            </a:r>
            <a:endParaRPr lang="es-ES" sz="4400" b="1" spc="300" dirty="0">
              <a:ln w="10160">
                <a:solidFill>
                  <a:schemeClr val="accent5"/>
                </a:solidFill>
                <a:prstDash val="solid"/>
              </a:ln>
              <a:solidFill>
                <a:srgbClr val="FFFFFF"/>
              </a:solidFill>
              <a:effectLst>
                <a:outerShdw blurRad="38100" dist="22860" dir="5400000" algn="tl" rotWithShape="0">
                  <a:srgbClr val="000000">
                    <a:alpha val="76000"/>
                  </a:srgbClr>
                </a:outerShdw>
              </a:effectLst>
            </a:endParaRPr>
          </a:p>
        </p:txBody>
      </p:sp>
      <p:sp>
        <p:nvSpPr>
          <p:cNvPr id="5" name="CuadroTexto 4">
            <a:extLst>
              <a:ext uri="{FF2B5EF4-FFF2-40B4-BE49-F238E27FC236}">
                <a16:creationId xmlns:a16="http://schemas.microsoft.com/office/drawing/2014/main" id="{E03311FF-6BDC-180C-0DAF-42E82ED22DD1}"/>
              </a:ext>
            </a:extLst>
          </p:cNvPr>
          <p:cNvSpPr txBox="1"/>
          <p:nvPr/>
        </p:nvSpPr>
        <p:spPr>
          <a:xfrm>
            <a:off x="1747837" y="812967"/>
            <a:ext cx="8696325" cy="646331"/>
          </a:xfrm>
          <a:prstGeom prst="rect">
            <a:avLst/>
          </a:prstGeom>
          <a:solidFill>
            <a:schemeClr val="accent4">
              <a:lumMod val="20000"/>
              <a:lumOff val="80000"/>
            </a:schemeClr>
          </a:solidFill>
          <a:ln w="19050"/>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ru-RU" b="1" dirty="0">
                <a:solidFill>
                  <a:schemeClr val="accent5">
                    <a:lumMod val="50000"/>
                  </a:schemeClr>
                </a:solidFill>
                <a:latin typeface="Comic Sans MS" panose="030F0702030302020204" pitchFamily="66" charset="0"/>
              </a:rPr>
              <a:t>„Зашто оружјето на нашето војување не е телесно, туку е силно во Бога за разурнување на тврдини“ (2. Коринќаните 10:4)</a:t>
            </a:r>
            <a:endParaRPr lang="es-ES" sz="1400" b="1" dirty="0">
              <a:solidFill>
                <a:schemeClr val="accent5">
                  <a:lumMod val="50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4EBFE470-AD3D-D929-3C34-95C149DBA24C}"/>
              </a:ext>
            </a:extLst>
          </p:cNvPr>
          <p:cNvSpPr txBox="1"/>
          <p:nvPr/>
        </p:nvSpPr>
        <p:spPr>
          <a:xfrm>
            <a:off x="146339" y="1613118"/>
            <a:ext cx="7797511" cy="707886"/>
          </a:xfrm>
          <a:prstGeom prst="rect">
            <a:avLst/>
          </a:prstGeom>
          <a:noFill/>
        </p:spPr>
        <p:txBody>
          <a:bodyPr wrap="square" rtlCol="0">
            <a:spAutoFit/>
          </a:bodyPr>
          <a:lstStyle/>
          <a:p>
            <a:pPr>
              <a:spcBef>
                <a:spcPts val="600"/>
              </a:spcBef>
            </a:pPr>
            <a:r>
              <a:rPr lang="ru-RU" sz="2000" b="1" dirty="0"/>
              <a:t>Павле бил обвинет дека бил кукавичлук и неспретен во лично обраќање, иако зборувал остро во своите писма (2. Кор. 10:10).</a:t>
            </a:r>
            <a:endParaRPr lang="es-ES" sz="2000" b="1" dirty="0"/>
          </a:p>
        </p:txBody>
      </p:sp>
      <p:pic>
        <p:nvPicPr>
          <p:cNvPr id="4" name="Imagen 3">
            <a:extLst>
              <a:ext uri="{FF2B5EF4-FFF2-40B4-BE49-F238E27FC236}">
                <a16:creationId xmlns:a16="http://schemas.microsoft.com/office/drawing/2014/main" id="{0F1DC871-7277-EBD7-3B44-8F41ADC7310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251031" y="1718294"/>
            <a:ext cx="3794630" cy="5029027"/>
          </a:xfrm>
          <a:prstGeom prst="snip2DiagRect">
            <a:avLst>
              <a:gd name="adj1" fmla="val 12561"/>
              <a:gd name="adj2" fmla="val 12822"/>
            </a:avLst>
          </a:prstGeom>
          <a:solidFill>
            <a:srgbClr val="FFFFFF">
              <a:shade val="85000"/>
            </a:srgbClr>
          </a:solidFill>
          <a:ln w="28575" cap="sq">
            <a:solidFill>
              <a:schemeClr val="accent1">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CuadroTexto 7">
            <a:extLst>
              <a:ext uri="{FF2B5EF4-FFF2-40B4-BE49-F238E27FC236}">
                <a16:creationId xmlns:a16="http://schemas.microsoft.com/office/drawing/2014/main" id="{3BF3FE66-205A-8490-4C0A-ECC411EC8CBA}"/>
              </a:ext>
            </a:extLst>
          </p:cNvPr>
          <p:cNvSpPr txBox="1"/>
          <p:nvPr/>
        </p:nvSpPr>
        <p:spPr>
          <a:xfrm>
            <a:off x="4243137" y="5451848"/>
            <a:ext cx="3913942" cy="1323439"/>
          </a:xfrm>
          <a:prstGeom prst="rect">
            <a:avLst/>
          </a:prstGeom>
          <a:noFill/>
        </p:spPr>
        <p:txBody>
          <a:bodyPr wrap="square">
            <a:spAutoFit/>
          </a:bodyPr>
          <a:lstStyle/>
          <a:p>
            <a:pPr>
              <a:spcBef>
                <a:spcPts val="600"/>
              </a:spcBef>
            </a:pPr>
            <a:r>
              <a:rPr lang="ru-RU" sz="2000" b="1" dirty="0"/>
              <a:t>Павле му ја дал власта од Христос, и тој секогаш ја користел за да изградува, а не за да уништува (2. Кор. 10:8).</a:t>
            </a:r>
            <a:endParaRPr lang="es-ES" sz="2000" b="1" dirty="0"/>
          </a:p>
        </p:txBody>
      </p:sp>
      <p:pic>
        <p:nvPicPr>
          <p:cNvPr id="10" name="Imagen 9">
            <a:extLst>
              <a:ext uri="{FF2B5EF4-FFF2-40B4-BE49-F238E27FC236}">
                <a16:creationId xmlns:a16="http://schemas.microsoft.com/office/drawing/2014/main" id="{72F1D50E-087E-23CC-E9CA-8F7B18126374}"/>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59" t="8587" r="-59" b="16723"/>
          <a:stretch>
            <a:fillRect/>
          </a:stretch>
        </p:blipFill>
        <p:spPr>
          <a:xfrm>
            <a:off x="146339" y="5314138"/>
            <a:ext cx="4006561" cy="1424197"/>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A872E937-4C45-7297-BD75-12E2AF94D25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flipH="1">
            <a:off x="213013" y="100519"/>
            <a:ext cx="1161645" cy="1452056"/>
          </a:xfrm>
          <a:prstGeom prst="snip2DiagRect">
            <a:avLst>
              <a:gd name="adj1" fmla="val 16748"/>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5FD91CA-2BDF-46A3-3047-A8244DDE3DE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0817625" y="100519"/>
            <a:ext cx="1161362" cy="1452056"/>
          </a:xfrm>
          <a:prstGeom prst="snip2DiagRect">
            <a:avLst>
              <a:gd name="adj1" fmla="val 16752"/>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41FC56FE-707E-4312-E3FC-4E3E1B873067}"/>
              </a:ext>
            </a:extLst>
          </p:cNvPr>
          <p:cNvSpPr txBox="1"/>
          <p:nvPr/>
        </p:nvSpPr>
        <p:spPr>
          <a:xfrm>
            <a:off x="146338" y="3936831"/>
            <a:ext cx="7797511" cy="1323439"/>
          </a:xfrm>
          <a:prstGeom prst="rect">
            <a:avLst/>
          </a:prstGeom>
          <a:noFill/>
        </p:spPr>
        <p:txBody>
          <a:bodyPr wrap="square">
            <a:spAutoFit/>
          </a:bodyPr>
          <a:lstStyle/>
          <a:p>
            <a:pPr lvl="0">
              <a:spcBef>
                <a:spcPts val="600"/>
              </a:spcBef>
              <a:defRPr/>
            </a:pPr>
            <a:r>
              <a:rPr lang="ru-RU" sz="2000" b="1" dirty="0">
                <a:solidFill>
                  <a:prstClr val="black"/>
                </a:solidFill>
              </a:rPr>
              <a:t>Овие „оружја“ вклучуваат дејствување со понизност и кротост Христова (Матеј 11:29). Но, тие исто така вклучуваат цврсто стоење против неправдата, како што правел Исус (Матеј 21:12-13), или јасно зборување кога е потребно (Матеј 23:23-27).</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23984BA-14BF-A5F8-C2D0-31D748CA437A}"/>
              </a:ext>
            </a:extLst>
          </p:cNvPr>
          <p:cNvSpPr txBox="1"/>
          <p:nvPr/>
        </p:nvSpPr>
        <p:spPr>
          <a:xfrm>
            <a:off x="146337" y="2321004"/>
            <a:ext cx="7797511" cy="1631216"/>
          </a:xfrm>
          <a:prstGeom prst="rect">
            <a:avLst/>
          </a:prstGeom>
          <a:noFill/>
        </p:spPr>
        <p:txBody>
          <a:bodyPr wrap="square">
            <a:spAutoFit/>
          </a:bodyPr>
          <a:lstStyle/>
          <a:p>
            <a:pPr lvl="0">
              <a:spcBef>
                <a:spcPts val="600"/>
              </a:spcBef>
              <a:defRPr/>
            </a:pPr>
            <a:r>
              <a:rPr lang="ru-RU" sz="2000" b="1" dirty="0">
                <a:solidFill>
                  <a:prstClr val="black"/>
                </a:solidFill>
              </a:rPr>
              <a:t>Како одговор на овој аргумент, Павле јасно посочи дека се чувствува способен да биде толку суров лично како во писмо, но дека нема да се спушти до употреба на „телесни оружја“ (како што се авторитаризам, физичка казна или самофалба), туку ќе користи само „моќни оружја во Бога“ (2. Кор. 10:2-4).</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3614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7"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ppt_x</p:attrName>
                                        </p:attrNameLst>
                                      </p:cBhvr>
                                      <p:tavLst>
                                        <p:tav tm="0">
                                          <p:val>
                                            <p:strVal val="#ppt_x+#ppt_w/2"/>
                                          </p:val>
                                        </p:tav>
                                        <p:tav tm="100000">
                                          <p:val>
                                            <p:strVal val="#ppt_x"/>
                                          </p:val>
                                        </p:tav>
                                      </p:tavLst>
                                    </p:anim>
                                    <p:anim calcmode="lin" valueType="num">
                                      <p:cBhvr>
                                        <p:cTn id="21" dur="500" fill="hold"/>
                                        <p:tgtEl>
                                          <p:spTgt spid="12"/>
                                        </p:tgtEl>
                                        <p:attrNameLst>
                                          <p:attrName>ppt_y</p:attrName>
                                        </p:attrNameLst>
                                      </p:cBhvr>
                                      <p:tavLst>
                                        <p:tav tm="0">
                                          <p:val>
                                            <p:strVal val="#ppt_y"/>
                                          </p:val>
                                        </p:tav>
                                        <p:tav tm="100000">
                                          <p:val>
                                            <p:strVal val="#ppt_y"/>
                                          </p:val>
                                        </p:tav>
                                      </p:tavLst>
                                    </p:anim>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strVal val="#ppt_h"/>
                                          </p:val>
                                        </p:tav>
                                        <p:tav tm="100000">
                                          <p:val>
                                            <p:strVal val="#ppt_h"/>
                                          </p:val>
                                        </p:tav>
                                      </p:tavLst>
                                    </p:anim>
                                  </p:childTnLst>
                                </p:cTn>
                              </p:par>
                              <p:par>
                                <p:cTn id="24" presetID="17"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ppt_w/2"/>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32"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amond(out)">
                                      <p:cBhvr>
                                        <p:cTn id="39" dur="750"/>
                                        <p:tgtEl>
                                          <p:spTgt spid="4"/>
                                        </p:tgtEl>
                                      </p:cBhvr>
                                    </p:animEffect>
                                  </p:childTnLst>
                                </p:cTn>
                              </p:par>
                            </p:childTnLst>
                          </p:cTn>
                        </p:par>
                        <p:par>
                          <p:cTn id="40" fill="hold">
                            <p:stCondLst>
                              <p:cond delay="75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0-#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0-#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8"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CA590638-CF8E-6552-2064-5746F5356094}"/>
              </a:ext>
            </a:extLst>
          </p:cNvPr>
          <p:cNvSpPr>
            <a:spLocks noGrp="1" noRot="1" noMove="1" noResize="1" noEditPoints="1" noAdjustHandles="1" noChangeArrowheads="1" noChangeShapeType="1"/>
          </p:cNvSpPr>
          <p:nvPr/>
        </p:nvSpPr>
        <p:spPr>
          <a:xfrm>
            <a:off x="0" y="0"/>
            <a:ext cx="12191999" cy="1032004"/>
          </a:xfrm>
          <a:prstGeom prst="rect">
            <a:avLst/>
          </a:prstGeom>
          <a:blipFill>
            <a:blip r:embed="rId4">
              <a:duotone>
                <a:schemeClr val="accent2">
                  <a:shade val="45000"/>
                  <a:satMod val="135000"/>
                </a:schemeClr>
                <a:prstClr val="white"/>
              </a:duotone>
            </a:blip>
            <a:stretch>
              <a:fillRect b="-15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D198D94D-7AB9-E415-A4EC-5104664FE90D}"/>
              </a:ext>
            </a:extLst>
          </p:cNvPr>
          <p:cNvSpPr txBox="1"/>
          <p:nvPr/>
        </p:nvSpPr>
        <p:spPr>
          <a:xfrm>
            <a:off x="0" y="-68096"/>
            <a:ext cx="12192000" cy="769441"/>
          </a:xfrm>
          <a:prstGeom prst="rect">
            <a:avLst/>
          </a:prstGeom>
          <a:noFill/>
        </p:spPr>
        <p:txBody>
          <a:bodyPr wrap="square">
            <a:spAutoFit/>
          </a:bodyPr>
          <a:lstStyle/>
          <a:p>
            <a:pPr algn="ctr"/>
            <a:r>
              <a:rPr lang="mk-MK" sz="4400" b="1" spc="6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tx1"/>
                  </a:outerShdw>
                </a:effectLst>
              </a:rPr>
              <a:t>ТОЧНАТА ОДБРАНА</a:t>
            </a:r>
            <a:endParaRPr lang="es-ES" sz="4400" b="1" spc="6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50800" dist="25400" dir="5400000" algn="ctr" rotWithShape="0">
                  <a:schemeClr val="tx1"/>
                </a:outerShdw>
              </a:effectLst>
            </a:endParaRPr>
          </a:p>
        </p:txBody>
      </p:sp>
      <p:sp>
        <p:nvSpPr>
          <p:cNvPr id="5" name="CuadroTexto 4">
            <a:extLst>
              <a:ext uri="{FF2B5EF4-FFF2-40B4-BE49-F238E27FC236}">
                <a16:creationId xmlns:a16="http://schemas.microsoft.com/office/drawing/2014/main" id="{77FE35BA-0EDB-0FCE-18F7-11334B0C4401}"/>
              </a:ext>
            </a:extLst>
          </p:cNvPr>
          <p:cNvSpPr txBox="1"/>
          <p:nvPr/>
        </p:nvSpPr>
        <p:spPr>
          <a:xfrm>
            <a:off x="0" y="614032"/>
            <a:ext cx="12191999" cy="338554"/>
          </a:xfrm>
          <a:prstGeom prst="rect">
            <a:avLst/>
          </a:prstGeom>
          <a:solidFill>
            <a:schemeClr val="accent3">
              <a:lumMod val="40000"/>
              <a:lumOff val="60000"/>
            </a:schemeClr>
          </a:solidFill>
          <a:ln>
            <a:noFill/>
          </a:ln>
        </p:spPr>
        <p:txBody>
          <a:bodyPr wrap="square">
            <a:spAutoFit/>
            <a:scene3d>
              <a:camera prst="orthographicFront"/>
              <a:lightRig rig="threePt" dir="t"/>
            </a:scene3d>
            <a:sp3d extrusionH="57150">
              <a:bevelT w="38100" h="38100"/>
            </a:sp3d>
          </a:bodyPr>
          <a:lstStyle/>
          <a:p>
            <a:pPr algn="ctr"/>
            <a:r>
              <a:rPr lang="ru-RU" sz="1600" b="1" dirty="0">
                <a:solidFill>
                  <a:srgbClr val="C7440F"/>
                </a:solidFill>
                <a:latin typeface="Comic Sans MS" panose="030F0702030302020204" pitchFamily="66" charset="0"/>
              </a:rPr>
              <a:t>„Зашто не е одобрен оној кој се препорачува себеси, туку оној кого Бог го препорачува“ (2. Коринќаните 10:18)</a:t>
            </a:r>
            <a:endParaRPr lang="es-ES" sz="1600" b="1" dirty="0">
              <a:solidFill>
                <a:srgbClr val="C7440F"/>
              </a:solidFill>
              <a:latin typeface="Comic Sans MS" panose="030F0702030302020204" pitchFamily="66" charset="0"/>
            </a:endParaRPr>
          </a:p>
        </p:txBody>
      </p:sp>
      <p:sp>
        <p:nvSpPr>
          <p:cNvPr id="6" name="CuadroTexto 5">
            <a:extLst>
              <a:ext uri="{FF2B5EF4-FFF2-40B4-BE49-F238E27FC236}">
                <a16:creationId xmlns:a16="http://schemas.microsoft.com/office/drawing/2014/main" id="{1E027BFB-5546-F015-F7CD-B4EA3844679A}"/>
              </a:ext>
            </a:extLst>
          </p:cNvPr>
          <p:cNvSpPr txBox="1"/>
          <p:nvPr/>
        </p:nvSpPr>
        <p:spPr>
          <a:xfrm>
            <a:off x="60694" y="1133475"/>
            <a:ext cx="7813035" cy="1754326"/>
          </a:xfrm>
          <a:prstGeom prst="rect">
            <a:avLst/>
          </a:prstGeom>
          <a:noFill/>
        </p:spPr>
        <p:txBody>
          <a:bodyPr wrap="square" rtlCol="0">
            <a:spAutoFit/>
          </a:bodyPr>
          <a:lstStyle/>
          <a:p>
            <a:pPr>
              <a:spcBef>
                <a:spcPts val="600"/>
              </a:spcBef>
            </a:pPr>
            <a:r>
              <a:rPr lang="ru-RU" b="1" dirty="0"/>
              <a:t>Грчките филозофи им наплаќале големи суми на учениците кои сакале да учат од нив. За да ги привлечат овие ученици, тие се фалеле со своето знаење, со својот општествен статус или со важните луѓе кои ги познавале и ги почитувале. Ова била и практика на лажните учители кои се инфилтрирале во Коринт (2. Кор. 10:12; 11:19-20).</a:t>
            </a:r>
            <a:endParaRPr lang="es-ES" b="1" dirty="0"/>
          </a:p>
        </p:txBody>
      </p:sp>
      <p:pic>
        <p:nvPicPr>
          <p:cNvPr id="10" name="Imagen 9">
            <a:extLst>
              <a:ext uri="{FF2B5EF4-FFF2-40B4-BE49-F238E27FC236}">
                <a16:creationId xmlns:a16="http://schemas.microsoft.com/office/drawing/2014/main" id="{EDCE89EE-A381-7ED9-5FD8-45665B0A86D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694" y="3070507"/>
            <a:ext cx="3704719" cy="1822336"/>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5E8DC957-78B4-BF64-E6B3-6FF718656D8B}"/>
              </a:ext>
            </a:extLst>
          </p:cNvPr>
          <p:cNvSpPr txBox="1"/>
          <p:nvPr/>
        </p:nvSpPr>
        <p:spPr>
          <a:xfrm>
            <a:off x="3516547" y="3243011"/>
            <a:ext cx="4357180" cy="1477328"/>
          </a:xfrm>
          <a:prstGeom prst="rect">
            <a:avLst/>
          </a:prstGeom>
          <a:noFill/>
        </p:spPr>
        <p:txBody>
          <a:bodyPr wrap="square">
            <a:spAutoFit/>
          </a:bodyPr>
          <a:lstStyle/>
          <a:p>
            <a:pPr>
              <a:spcBef>
                <a:spcPts val="600"/>
              </a:spcBef>
            </a:pPr>
            <a:r>
              <a:rPr lang="ru-RU" b="1" dirty="0"/>
              <a:t>Но Павле не наплаќал за споделување на своето знаење, не презентирал препораки и не се фалел со себе. И поради тоа бил презрен! Како можел да се одбрани?</a:t>
            </a:r>
            <a:endParaRPr lang="es-ES" b="1" dirty="0"/>
          </a:p>
        </p:txBody>
      </p:sp>
      <p:pic>
        <p:nvPicPr>
          <p:cNvPr id="14" name="Imagen 13">
            <a:extLst>
              <a:ext uri="{FF2B5EF4-FFF2-40B4-BE49-F238E27FC236}">
                <a16:creationId xmlns:a16="http://schemas.microsoft.com/office/drawing/2014/main" id="{9C3D933A-8661-E7E4-A8FB-A1D0EDCE912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t="20116" b="10716"/>
          <a:stretch>
            <a:fillRect/>
          </a:stretch>
        </p:blipFill>
        <p:spPr>
          <a:xfrm>
            <a:off x="9983718" y="5496127"/>
            <a:ext cx="1998326" cy="1263405"/>
          </a:xfrm>
          <a:prstGeom prst="round2DiagRect">
            <a:avLst>
              <a:gd name="adj1" fmla="val 16667"/>
              <a:gd name="adj2" fmla="val 0"/>
            </a:avLst>
          </a:prstGeom>
          <a:ln w="38100" cap="sq">
            <a:solidFill>
              <a:srgbClr val="CC99FF"/>
            </a:solidFill>
            <a:miter lim="800000"/>
          </a:ln>
          <a:effectLst>
            <a:outerShdw blurRad="50800" dist="38100" dir="2700000" algn="tl" rotWithShape="0">
              <a:prstClr val="black">
                <a:alpha val="40000"/>
              </a:prstClr>
            </a:outerShdw>
          </a:effectLst>
        </p:spPr>
      </p:pic>
      <p:sp>
        <p:nvSpPr>
          <p:cNvPr id="18" name="CuadroTexto 17">
            <a:extLst>
              <a:ext uri="{FF2B5EF4-FFF2-40B4-BE49-F238E27FC236}">
                <a16:creationId xmlns:a16="http://schemas.microsoft.com/office/drawing/2014/main" id="{609FCF71-B2EB-63FB-598C-945EE06B6695}"/>
              </a:ext>
            </a:extLst>
          </p:cNvPr>
          <p:cNvSpPr txBox="1"/>
          <p:nvPr/>
        </p:nvSpPr>
        <p:spPr>
          <a:xfrm>
            <a:off x="60695" y="5009499"/>
            <a:ext cx="7813032" cy="1200329"/>
          </a:xfrm>
          <a:prstGeom prst="rect">
            <a:avLst/>
          </a:prstGeom>
          <a:noFill/>
        </p:spPr>
        <p:txBody>
          <a:bodyPr wrap="square">
            <a:spAutoFit/>
          </a:bodyPr>
          <a:lstStyle/>
          <a:p>
            <a:pPr>
              <a:spcBef>
                <a:spcPts val="600"/>
              </a:spcBef>
            </a:pPr>
            <a:r>
              <a:rPr lang="ru-RU" b="1" dirty="0"/>
              <a:t>Се чини дека требало да биде пофален пред Коринтјаните за да биде прифатен од нив. Но, не бил тој оној што требало да се фали себеси (Изр. 27:2). Павле дозволил Бог да биде оној што ќе го фали (2. Кор. 10:18).</a:t>
            </a:r>
            <a:endParaRPr lang="es-ES" b="1" dirty="0"/>
          </a:p>
        </p:txBody>
      </p:sp>
      <p:grpSp>
        <p:nvGrpSpPr>
          <p:cNvPr id="24" name="Grupo 23">
            <a:extLst>
              <a:ext uri="{FF2B5EF4-FFF2-40B4-BE49-F238E27FC236}">
                <a16:creationId xmlns:a16="http://schemas.microsoft.com/office/drawing/2014/main" id="{4E922FCF-0527-9F2A-9081-3F084BBE24E6}"/>
              </a:ext>
            </a:extLst>
          </p:cNvPr>
          <p:cNvGrpSpPr/>
          <p:nvPr/>
        </p:nvGrpSpPr>
        <p:grpSpPr>
          <a:xfrm>
            <a:off x="7873729" y="1133475"/>
            <a:ext cx="4108315" cy="2310927"/>
            <a:chOff x="7873729" y="1133475"/>
            <a:chExt cx="4108315" cy="2310927"/>
          </a:xfrm>
        </p:grpSpPr>
        <p:pic>
          <p:nvPicPr>
            <p:cNvPr id="16" name="Imagen 15">
              <a:extLst>
                <a:ext uri="{FF2B5EF4-FFF2-40B4-BE49-F238E27FC236}">
                  <a16:creationId xmlns:a16="http://schemas.microsoft.com/office/drawing/2014/main" id="{49FF073A-150B-A508-59F5-CC0F232B077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873729" y="1133475"/>
              <a:ext cx="4108315" cy="2310927"/>
            </a:xfrm>
            <a:prstGeom prst="roundRect">
              <a:avLst>
                <a:gd name="adj" fmla="val 909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Elipse 20">
              <a:extLst>
                <a:ext uri="{FF2B5EF4-FFF2-40B4-BE49-F238E27FC236}">
                  <a16:creationId xmlns:a16="http://schemas.microsoft.com/office/drawing/2014/main" id="{678C3136-3ADA-1242-E24F-AF361699D003}"/>
                </a:ext>
              </a:extLst>
            </p:cNvPr>
            <p:cNvSpPr/>
            <p:nvPr/>
          </p:nvSpPr>
          <p:spPr>
            <a:xfrm>
              <a:off x="7937769" y="1201991"/>
              <a:ext cx="1468877" cy="733811"/>
            </a:xfrm>
            <a:prstGeom prst="ellipse">
              <a:avLst/>
            </a:prstGeom>
            <a:solidFill>
              <a:srgbClr val="FBE6E5"/>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mk-MK" sz="1400" b="1" dirty="0"/>
                <a:t>Не се фали себеси</a:t>
              </a:r>
              <a:endParaRPr lang="es-ES" sz="1400" b="1" dirty="0"/>
            </a:p>
          </p:txBody>
        </p:sp>
        <p:sp>
          <p:nvSpPr>
            <p:cNvPr id="23" name="Elipse 22">
              <a:extLst>
                <a:ext uri="{FF2B5EF4-FFF2-40B4-BE49-F238E27FC236}">
                  <a16:creationId xmlns:a16="http://schemas.microsoft.com/office/drawing/2014/main" id="{94C447F6-D4B7-ED4D-EF54-4269091A091E}"/>
                </a:ext>
              </a:extLst>
            </p:cNvPr>
            <p:cNvSpPr/>
            <p:nvPr/>
          </p:nvSpPr>
          <p:spPr>
            <a:xfrm>
              <a:off x="10405352" y="1201991"/>
              <a:ext cx="1468877" cy="733811"/>
            </a:xfrm>
            <a:prstGeom prst="ellipse">
              <a:avLst/>
            </a:prstGeom>
            <a:solidFill>
              <a:schemeClr val="accent3">
                <a:lumMod val="20000"/>
                <a:lumOff val="80000"/>
              </a:schemeClr>
            </a:solidFill>
            <a:ln>
              <a:solidFill>
                <a:schemeClr val="accent3">
                  <a:lumMod val="50000"/>
                </a:schemeClr>
              </a:solidFill>
            </a:ln>
            <a:effectLst>
              <a:outerShdw blurRad="50800" dist="38100" dir="8100000" algn="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mk-MK" sz="1400" b="1" dirty="0"/>
                <a:t>Нека н</a:t>
              </a:r>
              <a:r>
                <a:rPr lang="es-ES" sz="1400" b="1" dirty="0"/>
                <a:t>è </a:t>
              </a:r>
              <a:r>
                <a:rPr lang="mk-MK" sz="1400" b="1" dirty="0"/>
                <a:t>пофали Бог</a:t>
              </a:r>
              <a:endParaRPr lang="es-ES" sz="1400" b="1" dirty="0"/>
            </a:p>
          </p:txBody>
        </p:sp>
      </p:grpSp>
      <p:pic>
        <p:nvPicPr>
          <p:cNvPr id="26" name="Imagen 25">
            <a:extLst>
              <a:ext uri="{FF2B5EF4-FFF2-40B4-BE49-F238E27FC236}">
                <a16:creationId xmlns:a16="http://schemas.microsoft.com/office/drawing/2014/main" id="{45581DF9-411F-DB7D-211F-6C3DBCFF4F15}"/>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4026" r="4026"/>
          <a:stretch>
            <a:fillRect/>
          </a:stretch>
        </p:blipFill>
        <p:spPr>
          <a:xfrm>
            <a:off x="7873728" y="3644628"/>
            <a:ext cx="1942085" cy="3114904"/>
          </a:xfrm>
          <a:prstGeom prst="round2DiagRect">
            <a:avLst>
              <a:gd name="adj1" fmla="val 0"/>
              <a:gd name="adj2" fmla="val 20536"/>
            </a:avLst>
          </a:prstGeom>
          <a:ln w="38100" cap="sq">
            <a:solidFill>
              <a:srgbClr val="9AC0DA"/>
            </a:solidFill>
            <a:miter lim="800000"/>
          </a:ln>
          <a:effectLst>
            <a:outerShdw blurRad="50800" dist="38100" dir="2700000" algn="tl" rotWithShape="0">
              <a:prstClr val="black">
                <a:alpha val="40000"/>
              </a:prstClr>
            </a:outerShdw>
          </a:effectLst>
        </p:spPr>
      </p:pic>
      <p:pic>
        <p:nvPicPr>
          <p:cNvPr id="28" name="Imagen 27">
            <a:extLst>
              <a:ext uri="{FF2B5EF4-FFF2-40B4-BE49-F238E27FC236}">
                <a16:creationId xmlns:a16="http://schemas.microsoft.com/office/drawing/2014/main" id="{7DF28573-29D3-2ED3-EDA5-12155417DB1D}"/>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t="8683" b="8683"/>
          <a:stretch>
            <a:fillRect/>
          </a:stretch>
        </p:blipFill>
        <p:spPr>
          <a:xfrm>
            <a:off x="9983718" y="3644628"/>
            <a:ext cx="1998326" cy="1651273"/>
          </a:xfrm>
          <a:prstGeom prst="round2DiagRect">
            <a:avLst>
              <a:gd name="adj1" fmla="val 16667"/>
              <a:gd name="adj2" fmla="val 17673"/>
            </a:avLst>
          </a:prstGeom>
          <a:ln w="38100" cap="sq">
            <a:solidFill>
              <a:schemeClr val="accent3">
                <a:lumMod val="40000"/>
                <a:lumOff val="60000"/>
              </a:schemeClr>
            </a:solidFill>
            <a:miter lim="800000"/>
          </a:ln>
          <a:effectLst>
            <a:outerShdw blurRad="50800" dist="38100" dir="2700000" algn="tl" rotWithShape="0">
              <a:prstClr val="black">
                <a:alpha val="40000"/>
              </a:prstClr>
            </a:outerShdw>
          </a:effectLst>
        </p:spPr>
      </p:pic>
      <p:sp>
        <p:nvSpPr>
          <p:cNvPr id="4" name="CuadroTexto 3">
            <a:extLst>
              <a:ext uri="{FF2B5EF4-FFF2-40B4-BE49-F238E27FC236}">
                <a16:creationId xmlns:a16="http://schemas.microsoft.com/office/drawing/2014/main" id="{21EDBC37-7CF2-78B9-082A-21812858CFBD}"/>
              </a:ext>
            </a:extLst>
          </p:cNvPr>
          <p:cNvSpPr txBox="1"/>
          <p:nvPr/>
        </p:nvSpPr>
        <p:spPr>
          <a:xfrm>
            <a:off x="60692" y="6127829"/>
            <a:ext cx="7645129" cy="646331"/>
          </a:xfrm>
          <a:prstGeom prst="rect">
            <a:avLst/>
          </a:prstGeom>
          <a:noFill/>
        </p:spPr>
        <p:txBody>
          <a:bodyPr wrap="square">
            <a:spAutoFit/>
          </a:bodyPr>
          <a:lstStyle/>
          <a:p>
            <a:pPr lvl="0">
              <a:spcBef>
                <a:spcPts val="600"/>
              </a:spcBef>
              <a:defRPr/>
            </a:pPr>
            <a:r>
              <a:rPr lang="ru-RU" b="1" dirty="0">
                <a:solidFill>
                  <a:prstClr val="black"/>
                </a:solidFill>
              </a:rPr>
              <a:t>Ако има нешто со што можеме да се фалиме или да се фалиме, тоа е познавањето на Бога и послушноста кон него (Ер. 9:24; 2Кор. 10:17).</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968175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0" fill="hold"/>
                                        <p:tgtEl>
                                          <p:spTgt spid="24"/>
                                        </p:tgtEl>
                                        <p:attrNameLst>
                                          <p:attrName>ppt_w</p:attrName>
                                        </p:attrNameLst>
                                      </p:cBhvr>
                                      <p:tavLst>
                                        <p:tav tm="0">
                                          <p:val>
                                            <p:fltVal val="0"/>
                                          </p:val>
                                        </p:tav>
                                        <p:tav tm="100000">
                                          <p:val>
                                            <p:strVal val="#ppt_w"/>
                                          </p:val>
                                        </p:tav>
                                      </p:tavLst>
                                    </p:anim>
                                    <p:anim calcmode="lin" valueType="num">
                                      <p:cBhvr>
                                        <p:cTn id="21" dur="1000" fill="hold"/>
                                        <p:tgtEl>
                                          <p:spTgt spid="24"/>
                                        </p:tgtEl>
                                        <p:attrNameLst>
                                          <p:attrName>ppt_h</p:attrName>
                                        </p:attrNameLst>
                                      </p:cBhvr>
                                      <p:tavLst>
                                        <p:tav tm="0">
                                          <p:val>
                                            <p:fltVal val="0"/>
                                          </p:val>
                                        </p:tav>
                                        <p:tav tm="100000">
                                          <p:val>
                                            <p:strVal val="#ppt_h"/>
                                          </p:val>
                                        </p:tav>
                                      </p:tavLst>
                                    </p:anim>
                                    <p:anim calcmode="lin" valueType="num">
                                      <p:cBhvr>
                                        <p:cTn id="22" dur="1000" fill="hold"/>
                                        <p:tgtEl>
                                          <p:spTgt spid="24"/>
                                        </p:tgtEl>
                                        <p:attrNameLst>
                                          <p:attrName>style.rotation</p:attrName>
                                        </p:attrNameLst>
                                      </p:cBhvr>
                                      <p:tavLst>
                                        <p:tav tm="0">
                                          <p:val>
                                            <p:fltVal val="90"/>
                                          </p:val>
                                        </p:tav>
                                        <p:tav tm="100000">
                                          <p:val>
                                            <p:fltVal val="0"/>
                                          </p:val>
                                        </p:tav>
                                      </p:tavLst>
                                    </p:anim>
                                    <p:animEffect transition="in" filter="fade">
                                      <p:cBhvr>
                                        <p:cTn id="23" dur="10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6"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6"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strips(downRight)">
                                      <p:cBhvr>
                                        <p:cTn id="55" dur="500"/>
                                        <p:tgtEl>
                                          <p:spTgt spid="26"/>
                                        </p:tgtEl>
                                      </p:cBhvr>
                                    </p:animEffect>
                                  </p:childTnLst>
                                </p:cTn>
                              </p:par>
                            </p:childTnLst>
                          </p:cTn>
                        </p:par>
                        <p:par>
                          <p:cTn id="56" fill="hold">
                            <p:stCondLst>
                              <p:cond delay="500"/>
                            </p:stCondLst>
                            <p:childTnLst>
                              <p:par>
                                <p:cTn id="57" presetID="18" presetClass="entr" presetSubtype="3"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strips(upRight)">
                                      <p:cBhvr>
                                        <p:cTn id="59" dur="500"/>
                                        <p:tgtEl>
                                          <p:spTgt spid="14"/>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12" grpId="0"/>
      <p:bldP spid="18"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E57A534-6C27-F88E-FA7B-C6B43DBFA306}"/>
              </a:ext>
            </a:extLst>
          </p:cNvPr>
          <p:cNvSpPr txBox="1"/>
          <p:nvPr/>
        </p:nvSpPr>
        <p:spPr>
          <a:xfrm>
            <a:off x="4109884" y="2367171"/>
            <a:ext cx="8082116" cy="2123658"/>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8800" b="1">
                <a:ln/>
                <a:solidFill>
                  <a:srgbClr val="9722AA"/>
                </a:solidFill>
              </a:defRPr>
            </a:lvl1pPr>
          </a:lstStyle>
          <a:p>
            <a:r>
              <a:rPr lang="mk-MK" sz="6600" dirty="0">
                <a:solidFill>
                  <a:schemeClr val="accent2">
                    <a:lumMod val="75000"/>
                  </a:schemeClr>
                </a:solidFill>
              </a:rPr>
              <a:t>СПРАВУВАЊЕ СО ЛАЖНИ УЧИТЕЛИ</a:t>
            </a:r>
            <a:endParaRPr lang="es-ES" sz="6600" dirty="0">
              <a:solidFill>
                <a:schemeClr val="accent2">
                  <a:lumMod val="75000"/>
                </a:schemeClr>
              </a:solidFill>
            </a:endParaRPr>
          </a:p>
        </p:txBody>
      </p:sp>
      <p:pic>
        <p:nvPicPr>
          <p:cNvPr id="4" name="Imagen 3">
            <a:extLst>
              <a:ext uri="{FF2B5EF4-FFF2-40B4-BE49-F238E27FC236}">
                <a16:creationId xmlns:a16="http://schemas.microsoft.com/office/drawing/2014/main" id="{0086E5B0-024E-F501-595C-ADDFB7194CE6}"/>
              </a:ext>
            </a:extLst>
          </p:cNvPr>
          <p:cNvPicPr>
            <a:picLocks noChangeAspect="1"/>
          </p:cNvPicPr>
          <p:nvPr/>
        </p:nvPicPr>
        <p:blipFill rotWithShape="1">
          <a:blip r:embed="rId4"/>
          <a:srcRect l="19108" r="19108"/>
          <a:stretch>
            <a:fillRect/>
          </a:stretch>
        </p:blipFill>
        <p:spPr>
          <a:xfrm>
            <a:off x="245347" y="301532"/>
            <a:ext cx="3864537" cy="6254937"/>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8948898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9D7C23F0-3FA0-DEFE-60F7-45A3A86B4FA0}"/>
              </a:ext>
            </a:extLst>
          </p:cNvPr>
          <p:cNvSpPr>
            <a:spLocks noGrp="1" noRot="1" noMove="1" noResize="1" noEditPoints="1" noAdjustHandles="1" noChangeArrowheads="1" noChangeShapeType="1"/>
          </p:cNvSpPr>
          <p:nvPr/>
        </p:nvSpPr>
        <p:spPr>
          <a:xfrm>
            <a:off x="0" y="0"/>
            <a:ext cx="12192000" cy="1362872"/>
          </a:xfrm>
          <a:prstGeom prst="rect">
            <a:avLst/>
          </a:prstGeom>
          <a:blipFill dpi="0" rotWithShape="1">
            <a:blip r:embed="rId4"/>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FCB7D143-710D-7F03-3632-65F340CAE0D9}"/>
              </a:ext>
            </a:extLst>
          </p:cNvPr>
          <p:cNvSpPr txBox="1"/>
          <p:nvPr/>
        </p:nvSpPr>
        <p:spPr>
          <a:xfrm>
            <a:off x="0" y="29184"/>
            <a:ext cx="12192000" cy="707886"/>
          </a:xfrm>
          <a:prstGeom prst="rect">
            <a:avLst/>
          </a:prstGeom>
          <a:noFill/>
        </p:spPr>
        <p:txBody>
          <a:bodyPr wrap="square">
            <a:spAutoFit/>
          </a:bodyPr>
          <a:lstStyle/>
          <a:p>
            <a:pPr algn="ctr"/>
            <a:r>
              <a:rPr lang="mk-MK" sz="4000" b="1" spc="50" dirty="0">
                <a:ln w="9525" cmpd="sng">
                  <a:solidFill>
                    <a:schemeClr val="accent1"/>
                  </a:solidFill>
                  <a:prstDash val="solid"/>
                </a:ln>
                <a:solidFill>
                  <a:srgbClr val="70AD47">
                    <a:tint val="1000"/>
                  </a:srgbClr>
                </a:solidFill>
                <a:effectLst>
                  <a:glow rad="38100">
                    <a:schemeClr val="accent1">
                      <a:alpha val="40000"/>
                    </a:schemeClr>
                  </a:glow>
                </a:effectLst>
              </a:rPr>
              <a:t>ИЗМАМНИЦИ ПРЕМАСКИРАНИ ВО АПОСТОЛИ</a:t>
            </a:r>
            <a:endParaRPr lang="es-ES" sz="4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5" name="CuadroTexto 4">
            <a:extLst>
              <a:ext uri="{FF2B5EF4-FFF2-40B4-BE49-F238E27FC236}">
                <a16:creationId xmlns:a16="http://schemas.microsoft.com/office/drawing/2014/main" id="{F4F4CC91-00C1-F090-2380-0F02C38D0A64}"/>
              </a:ext>
            </a:extLst>
          </p:cNvPr>
          <p:cNvSpPr txBox="1"/>
          <p:nvPr/>
        </p:nvSpPr>
        <p:spPr>
          <a:xfrm>
            <a:off x="266700" y="712494"/>
            <a:ext cx="11658599" cy="646331"/>
          </a:xfrm>
          <a:prstGeom prst="rect">
            <a:avLst/>
          </a:prstGeom>
          <a:noFill/>
        </p:spPr>
        <p:txBody>
          <a:bodyPr wrap="square">
            <a:spAutoFit/>
          </a:bodyPr>
          <a:lstStyle/>
          <a:p>
            <a:pPr algn="ctr"/>
            <a:r>
              <a:rPr lang="ru-RU" b="1" dirty="0">
                <a:solidFill>
                  <a:schemeClr val="accent1">
                    <a:lumMod val="60000"/>
                    <a:lumOff val="40000"/>
                  </a:schemeClr>
                </a:solidFill>
                <a:latin typeface="Comic Sans MS" panose="030F0702030302020204" pitchFamily="66" charset="0"/>
              </a:rPr>
              <a:t>„Зашто таквите луѓе се лажни апостоли, измамнички работници, преправајќи се во Христови апостоли“ (2. Коринќаните 11:13)</a:t>
            </a:r>
            <a:endParaRPr lang="es-ES" sz="1400" b="1" dirty="0">
              <a:solidFill>
                <a:schemeClr val="accent1">
                  <a:lumMod val="60000"/>
                  <a:lumOff val="40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8F3FC727-1A23-9710-3090-B2448E11903A}"/>
              </a:ext>
            </a:extLst>
          </p:cNvPr>
          <p:cNvSpPr txBox="1"/>
          <p:nvPr/>
        </p:nvSpPr>
        <p:spPr>
          <a:xfrm>
            <a:off x="2719427" y="1376733"/>
            <a:ext cx="5675342" cy="1200329"/>
          </a:xfrm>
          <a:prstGeom prst="rect">
            <a:avLst/>
          </a:prstGeom>
          <a:noFill/>
        </p:spPr>
        <p:txBody>
          <a:bodyPr wrap="square" rtlCol="0">
            <a:spAutoFit/>
          </a:bodyPr>
          <a:lstStyle/>
          <a:p>
            <a:pPr>
              <a:spcBef>
                <a:spcPts val="600"/>
              </a:spcBef>
            </a:pPr>
            <a:r>
              <a:rPr lang="ru-RU" b="1" dirty="0"/>
              <a:t>Павле посакува да донесе чиста црква кај Христос (2. Кор. 11:2). Но, црквата била во опасност да биде измамена, како Ева, и да престане да биде невеста на Исус (2. Кор. 11:3).</a:t>
            </a:r>
            <a:endParaRPr lang="es-ES" b="1" dirty="0"/>
          </a:p>
        </p:txBody>
      </p:sp>
      <p:pic>
        <p:nvPicPr>
          <p:cNvPr id="4" name="Imagen 3">
            <a:extLst>
              <a:ext uri="{FF2B5EF4-FFF2-40B4-BE49-F238E27FC236}">
                <a16:creationId xmlns:a16="http://schemas.microsoft.com/office/drawing/2014/main" id="{01A5F8C5-A1F4-D5A3-965A-BCDC7780A6F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4848" y="1491168"/>
            <a:ext cx="2552894" cy="1926274"/>
          </a:xfrm>
          <a:prstGeom prst="rect">
            <a:avLst/>
          </a:prstGeom>
          <a:solidFill>
            <a:srgbClr val="FFFFFF">
              <a:shade val="85000"/>
            </a:srgbClr>
          </a:solidFill>
          <a:ln w="88900" cap="sq">
            <a:solidFill>
              <a:srgbClr val="FED25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C8FE59E1-064C-94C0-D9E2-AB4B01985D2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517598" y="1491169"/>
            <a:ext cx="3548800" cy="1996200"/>
          </a:xfrm>
          <a:prstGeom prst="rect">
            <a:avLst/>
          </a:prstGeom>
          <a:ln w="88900" cap="sq" cmpd="thickThin">
            <a:solidFill>
              <a:schemeClr val="accent6">
                <a:lumMod val="75000"/>
              </a:schemeClr>
            </a:solidFill>
            <a:prstDash val="solid"/>
            <a:miter lim="800000"/>
          </a:ln>
          <a:effectLst>
            <a:innerShdw blurRad="76200">
              <a:srgbClr val="000000"/>
            </a:innerShdw>
          </a:effectLst>
        </p:spPr>
      </p:pic>
      <p:pic>
        <p:nvPicPr>
          <p:cNvPr id="10" name="Imagen 9">
            <a:extLst>
              <a:ext uri="{FF2B5EF4-FFF2-40B4-BE49-F238E27FC236}">
                <a16:creationId xmlns:a16="http://schemas.microsoft.com/office/drawing/2014/main" id="{82365DF3-DEAB-74F2-D5CA-821E48AE711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7330" r="7330"/>
          <a:stretch>
            <a:fillRect/>
          </a:stretch>
        </p:blipFill>
        <p:spPr>
          <a:xfrm>
            <a:off x="9657184" y="3680924"/>
            <a:ext cx="2438398" cy="2142966"/>
          </a:xfrm>
          <a:prstGeom prst="snip2DiagRect">
            <a:avLst>
              <a:gd name="adj1" fmla="val 20083"/>
              <a:gd name="adj2" fmla="val 20132"/>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66EA6E7-3CB4-F129-1E03-63EBC113DEFD}"/>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5839" r="5839"/>
          <a:stretch>
            <a:fillRect/>
          </a:stretch>
        </p:blipFill>
        <p:spPr>
          <a:xfrm>
            <a:off x="95392" y="3609408"/>
            <a:ext cx="2552894" cy="2167829"/>
          </a:xfrm>
          <a:prstGeom prst="snip2DiagRect">
            <a:avLst>
              <a:gd name="adj1" fmla="val 29616"/>
              <a:gd name="adj2" fmla="val 31026"/>
            </a:avLst>
          </a:prstGeom>
          <a:solidFill>
            <a:srgbClr val="FFFFFF">
              <a:shade val="85000"/>
            </a:srgbClr>
          </a:solidFill>
          <a:ln w="57150" cap="sq">
            <a:solidFill>
              <a:schemeClr val="accent1">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8FC9A3B4-D0A8-9C3B-AB18-CFC24D8A02C3}"/>
              </a:ext>
            </a:extLst>
          </p:cNvPr>
          <p:cNvSpPr txBox="1"/>
          <p:nvPr/>
        </p:nvSpPr>
        <p:spPr>
          <a:xfrm>
            <a:off x="2695899" y="2661692"/>
            <a:ext cx="5782787" cy="1477328"/>
          </a:xfrm>
          <a:prstGeom prst="rect">
            <a:avLst/>
          </a:prstGeom>
          <a:noFill/>
        </p:spPr>
        <p:txBody>
          <a:bodyPr wrap="square">
            <a:spAutoFit/>
          </a:bodyPr>
          <a:lstStyle/>
          <a:p>
            <a:pPr>
              <a:spcBef>
                <a:spcPts val="600"/>
              </a:spcBef>
            </a:pPr>
            <a:r>
              <a:rPr lang="ru-RU" b="1" dirty="0"/>
              <a:t>Која била вистинската опасност? Евреите кои се претставувале себеси како „големи апостоли“ на Исус дошле во Коринт поучувајќи „друг Исус“, „друг дух“ и „друго евангелие“ (2. Кор. 11:4-5; Гал. 1:8).</a:t>
            </a:r>
            <a:endParaRPr lang="es-ES" b="1" dirty="0"/>
          </a:p>
        </p:txBody>
      </p:sp>
      <p:sp>
        <p:nvSpPr>
          <p:cNvPr id="18" name="CuadroTexto 17">
            <a:extLst>
              <a:ext uri="{FF2B5EF4-FFF2-40B4-BE49-F238E27FC236}">
                <a16:creationId xmlns:a16="http://schemas.microsoft.com/office/drawing/2014/main" id="{B1848179-43F7-0D4C-6263-AB4F7B7F4E37}"/>
              </a:ext>
            </a:extLst>
          </p:cNvPr>
          <p:cNvSpPr txBox="1"/>
          <p:nvPr/>
        </p:nvSpPr>
        <p:spPr>
          <a:xfrm>
            <a:off x="2719427" y="4254428"/>
            <a:ext cx="6953636" cy="1477328"/>
          </a:xfrm>
          <a:prstGeom prst="rect">
            <a:avLst/>
          </a:prstGeom>
          <a:noFill/>
        </p:spPr>
        <p:txBody>
          <a:bodyPr wrap="square">
            <a:spAutoFit/>
          </a:bodyPr>
          <a:lstStyle/>
          <a:p>
            <a:pPr>
              <a:spcBef>
                <a:spcPts val="600"/>
              </a:spcBef>
            </a:pPr>
            <a:r>
              <a:rPr lang="ru-RU" b="1" dirty="0"/>
              <a:t>Фактот дека некој проповеда за Исус не значи дека ни го покажува вистинскиот Исус, како што е откриен во Библијата. Нивните зборови можеби се прекрасни, но и самиот Сатана знае како да зборува чуда и да се претставува себеси „како ангел на светлината“ (2. Коринќаните 11:14).</a:t>
            </a:r>
            <a:endParaRPr lang="es-ES" b="1" dirty="0"/>
          </a:p>
        </p:txBody>
      </p:sp>
      <p:sp>
        <p:nvSpPr>
          <p:cNvPr id="20" name="CuadroTexto 19">
            <a:extLst>
              <a:ext uri="{FF2B5EF4-FFF2-40B4-BE49-F238E27FC236}">
                <a16:creationId xmlns:a16="http://schemas.microsoft.com/office/drawing/2014/main" id="{786C86B3-3B29-A79B-5E98-FBC687208A44}"/>
              </a:ext>
            </a:extLst>
          </p:cNvPr>
          <p:cNvSpPr txBox="1"/>
          <p:nvPr/>
        </p:nvSpPr>
        <p:spPr>
          <a:xfrm>
            <a:off x="96418" y="5847165"/>
            <a:ext cx="12095582" cy="1015663"/>
          </a:xfrm>
          <a:prstGeom prst="rect">
            <a:avLst/>
          </a:prstGeom>
          <a:noFill/>
        </p:spPr>
        <p:txBody>
          <a:bodyPr wrap="square">
            <a:spAutoFit/>
          </a:bodyPr>
          <a:lstStyle/>
          <a:p>
            <a:pPr>
              <a:spcBef>
                <a:spcPts val="600"/>
              </a:spcBef>
            </a:pPr>
            <a:r>
              <a:rPr lang="ru-RU" sz="2000" b="1" dirty="0"/>
              <a:t>Со своите дела и зборови, вистинските учители ја поучуваат „вистината Христова“ (2. Кор. 11:9-10). Но, лажните учители, кои само се преправаат дека се побожни, се слуги на измама преправени во апостоли (2. Кор. 11:13-15).</a:t>
            </a:r>
            <a:endParaRPr lang="es-ES" sz="2000" b="1" dirty="0"/>
          </a:p>
        </p:txBody>
      </p:sp>
    </p:spTree>
    <p:extLst>
      <p:ext uri="{BB962C8B-B14F-4D97-AF65-F5344CB8AC3E}">
        <p14:creationId xmlns:p14="http://schemas.microsoft.com/office/powerpoint/2010/main" val="1090426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288"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strVal val="4/3*#ppt_w"/>
                                          </p:val>
                                        </p:tav>
                                        <p:tav tm="100000">
                                          <p:val>
                                            <p:strVal val="#ppt_w"/>
                                          </p:val>
                                        </p:tav>
                                      </p:tavLst>
                                    </p:anim>
                                    <p:anim calcmode="lin" valueType="num">
                                      <p:cBhvr>
                                        <p:cTn id="45" dur="500" fill="hold"/>
                                        <p:tgtEl>
                                          <p:spTgt spid="12"/>
                                        </p:tgtEl>
                                        <p:attrNameLst>
                                          <p:attrName>ppt_h</p:attrName>
                                        </p:attrNameLst>
                                      </p:cBhvr>
                                      <p:tavLst>
                                        <p:tav tm="0">
                                          <p:val>
                                            <p:strVal val="4/3*#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3" presetClass="entr" presetSubtype="28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strVal val="4/3*#ppt_w"/>
                                          </p:val>
                                        </p:tav>
                                        <p:tav tm="100000">
                                          <p:val>
                                            <p:strVal val="#ppt_w"/>
                                          </p:val>
                                        </p:tav>
                                      </p:tavLst>
                                    </p:anim>
                                    <p:anim calcmode="lin" valueType="num">
                                      <p:cBhvr>
                                        <p:cTn id="55" dur="500" fill="hold"/>
                                        <p:tgtEl>
                                          <p:spTgt spid="10"/>
                                        </p:tgtEl>
                                        <p:attrNameLst>
                                          <p:attrName>ppt_h</p:attrName>
                                        </p:attrNameLst>
                                      </p:cBhvr>
                                      <p:tavLst>
                                        <p:tav tm="0">
                                          <p:val>
                                            <p:strVal val="4/3*#ppt_h"/>
                                          </p:val>
                                        </p:tav>
                                        <p:tav tm="100000">
                                          <p:val>
                                            <p:strVal val="#ppt_h"/>
                                          </p:val>
                                        </p:tav>
                                      </p:tavLst>
                                    </p:anim>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1">
                <a:shade val="45000"/>
                <a:satMod val="135000"/>
              </a:schemeClr>
              <a:prstClr val="white"/>
            </a:duotone>
            <a:lum/>
          </a:blip>
          <a:srcRect/>
          <a:stretch>
            <a:fillRect t="-9000" b="-9000"/>
          </a:stretch>
        </a:blipFill>
        <a:effectLst/>
      </p:bgPr>
    </p:bg>
    <p:spTree>
      <p:nvGrpSpPr>
        <p:cNvPr id="1" name="">
          <a:extLst>
            <a:ext uri="{FF2B5EF4-FFF2-40B4-BE49-F238E27FC236}">
              <a16:creationId xmlns:a16="http://schemas.microsoft.com/office/drawing/2014/main" id="{54FA4C89-8AEF-4E42-6050-9C28C25D9172}"/>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B9F579D9-3D7C-6829-7A78-3FB0CEC7216B}"/>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1378590A-9F58-E3CE-C8B0-E898C26CEC74}"/>
              </a:ext>
            </a:extLst>
          </p:cNvPr>
          <p:cNvSpPr txBox="1"/>
          <p:nvPr/>
        </p:nvSpPr>
        <p:spPr>
          <a:xfrm>
            <a:off x="0" y="0"/>
            <a:ext cx="12191999" cy="769441"/>
          </a:xfrm>
          <a:prstGeom prst="rect">
            <a:avLst/>
          </a:prstGeom>
          <a:noFill/>
        </p:spPr>
        <p:txBody>
          <a:bodyPr wrap="square">
            <a:spAutoFit/>
            <a:scene3d>
              <a:camera prst="orthographicFront"/>
              <a:lightRig rig="threePt" dir="t"/>
            </a:scene3d>
            <a:sp3d extrusionH="57150" contourW="25400">
              <a:bevelT h="25400" prst="softRound"/>
              <a:contourClr>
                <a:schemeClr val="accent1"/>
              </a:contourClr>
            </a:sp3d>
          </a:bodyPr>
          <a:lstStyle/>
          <a:p>
            <a:pPr algn="ctr"/>
            <a:r>
              <a:rPr lang="mk-MK" sz="4400" b="1" spc="300" dirty="0">
                <a:ln w="22225">
                  <a:noFill/>
                  <a:prstDash val="solid"/>
                </a:ln>
                <a:solidFill>
                  <a:schemeClr val="accent1">
                    <a:lumMod val="40000"/>
                    <a:lumOff val="60000"/>
                  </a:schemeClr>
                </a:solidFill>
                <a:effectLst>
                  <a:outerShdw blurRad="38100" dist="38100" dir="2700000" algn="tl">
                    <a:srgbClr val="000000">
                      <a:alpha val="43137"/>
                    </a:srgbClr>
                  </a:outerShdw>
                </a:effectLst>
              </a:rPr>
              <a:t>ПАВЛЕ И ЛАЖНИТЕ УЧИТЕЛИ</a:t>
            </a:r>
            <a:endParaRPr lang="es-ES" sz="4400" b="1" spc="300" dirty="0">
              <a:ln w="22225">
                <a:noFill/>
                <a:prstDash val="solid"/>
              </a:ln>
              <a:solidFill>
                <a:schemeClr val="accent1">
                  <a:lumMod val="40000"/>
                  <a:lumOff val="60000"/>
                </a:schemeClr>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AD72E24C-A5B8-D982-19AB-DB1B1B368CF4}"/>
              </a:ext>
            </a:extLst>
          </p:cNvPr>
          <p:cNvSpPr txBox="1"/>
          <p:nvPr/>
        </p:nvSpPr>
        <p:spPr>
          <a:xfrm>
            <a:off x="1" y="724197"/>
            <a:ext cx="12191998" cy="646331"/>
          </a:xfrm>
          <a:prstGeom prst="rect">
            <a:avLst/>
          </a:prstGeom>
          <a:noFill/>
        </p:spPr>
        <p:txBody>
          <a:bodyPr wrap="square">
            <a:spAutoFit/>
          </a:bodyPr>
          <a:lstStyle/>
          <a:p>
            <a:pPr algn="ctr"/>
            <a:r>
              <a:rPr lang="ru-RU" b="1" dirty="0">
                <a:solidFill>
                  <a:schemeClr val="accent4">
                    <a:lumMod val="40000"/>
                    <a:lumOff val="60000"/>
                  </a:schemeClr>
                </a:solidFill>
                <a:effectLst>
                  <a:glow rad="127000">
                    <a:srgbClr val="284A2D"/>
                  </a:glow>
                </a:effectLst>
                <a:latin typeface="Comic Sans MS" panose="030F0702030302020204" pitchFamily="66" charset="0"/>
              </a:rPr>
              <a:t>„Дали се Евреи? И јас сум. Дали се Израелци? И јас сум. Дали се потомци на Авраам? И јас сум.“ (2. Коринќаните 11:22)</a:t>
            </a:r>
            <a:endParaRPr lang="es-ES" sz="1400" b="1" dirty="0">
              <a:solidFill>
                <a:schemeClr val="accent4">
                  <a:lumMod val="40000"/>
                  <a:lumOff val="60000"/>
                </a:schemeClr>
              </a:solidFill>
              <a:effectLst>
                <a:glow rad="127000">
                  <a:srgbClr val="284A2D"/>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70CC40CA-8802-BFC0-52A1-836317A45124}"/>
              </a:ext>
            </a:extLst>
          </p:cNvPr>
          <p:cNvSpPr txBox="1"/>
          <p:nvPr/>
        </p:nvSpPr>
        <p:spPr>
          <a:xfrm>
            <a:off x="3978614" y="1454727"/>
            <a:ext cx="8201970" cy="646331"/>
          </a:xfrm>
          <a:prstGeom prst="rect">
            <a:avLst/>
          </a:prstGeom>
          <a:noFill/>
        </p:spPr>
        <p:txBody>
          <a:bodyPr wrap="square" rtlCol="0">
            <a:spAutoFit/>
          </a:bodyPr>
          <a:lstStyle/>
          <a:p>
            <a:pPr>
              <a:spcBef>
                <a:spcPts val="600"/>
              </a:spcBef>
            </a:pPr>
            <a:r>
              <a:rPr lang="ru-RU" b="1" dirty="0"/>
              <a:t>Какви сличности постоеле помеѓу Павле и лажните учители? Сите тие биле Евреи преобратени во христијанство (2. Кор. 11:22).</a:t>
            </a:r>
            <a:endParaRPr lang="es-ES" b="1" dirty="0"/>
          </a:p>
        </p:txBody>
      </p:sp>
      <p:pic>
        <p:nvPicPr>
          <p:cNvPr id="4" name="Imagen 3">
            <a:extLst>
              <a:ext uri="{FF2B5EF4-FFF2-40B4-BE49-F238E27FC236}">
                <a16:creationId xmlns:a16="http://schemas.microsoft.com/office/drawing/2014/main" id="{50257D89-DB2F-9E07-69CF-133DE4686A39}"/>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14806" r="14806"/>
          <a:stretch>
            <a:fillRect/>
          </a:stretch>
        </p:blipFill>
        <p:spPr>
          <a:xfrm>
            <a:off x="9163455" y="4455698"/>
            <a:ext cx="2885670" cy="2306044"/>
          </a:xfrm>
          <a:prstGeom prst="roundRect">
            <a:avLst>
              <a:gd name="adj" fmla="val 0"/>
            </a:avLst>
          </a:prstGeom>
          <a:solidFill>
            <a:srgbClr val="FFFFFF"/>
          </a:solidFill>
          <a:ln w="76200" cap="sq">
            <a:solidFill>
              <a:srgbClr val="326160"/>
            </a:solidFill>
            <a:miter lim="800000"/>
          </a:ln>
          <a:effectLst/>
          <a:scene3d>
            <a:camera prst="orthographicFront"/>
            <a:lightRig rig="threePt" dir="t">
              <a:rot lat="0" lon="0" rev="2700000"/>
            </a:lightRig>
          </a:scene3d>
          <a:sp3d>
            <a:bevelT h="38100"/>
            <a:contourClr>
              <a:srgbClr val="C0C0C0"/>
            </a:contourClr>
          </a:sp3d>
        </p:spPr>
      </p:pic>
      <p:pic>
        <p:nvPicPr>
          <p:cNvPr id="8" name="Imagen 7">
            <a:extLst>
              <a:ext uri="{FF2B5EF4-FFF2-40B4-BE49-F238E27FC236}">
                <a16:creationId xmlns:a16="http://schemas.microsoft.com/office/drawing/2014/main" id="{EE449946-CD57-EFC4-8E66-244FC8AE20B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42875" y="1435271"/>
            <a:ext cx="3769256" cy="4679076"/>
          </a:xfrm>
          <a:prstGeom prst="rect">
            <a:avLst/>
          </a:prstGeom>
          <a:effectLst/>
          <a:scene3d>
            <a:camera prst="orthographicFront"/>
            <a:lightRig rig="threePt" dir="t"/>
          </a:scene3d>
          <a:sp3d>
            <a:bevelT prst="relaxedInset"/>
          </a:sp3d>
        </p:spPr>
      </p:pic>
      <p:sp>
        <p:nvSpPr>
          <p:cNvPr id="10" name="CuadroTexto 9">
            <a:extLst>
              <a:ext uri="{FF2B5EF4-FFF2-40B4-BE49-F238E27FC236}">
                <a16:creationId xmlns:a16="http://schemas.microsoft.com/office/drawing/2014/main" id="{AB57A12E-FCF0-73AB-F017-03053F6A95CF}"/>
              </a:ext>
            </a:extLst>
          </p:cNvPr>
          <p:cNvSpPr txBox="1"/>
          <p:nvPr/>
        </p:nvSpPr>
        <p:spPr>
          <a:xfrm>
            <a:off x="3978613" y="4480334"/>
            <a:ext cx="5184842" cy="1477328"/>
          </a:xfrm>
          <a:prstGeom prst="rect">
            <a:avLst/>
          </a:prstGeom>
          <a:noFill/>
        </p:spPr>
        <p:txBody>
          <a:bodyPr wrap="square">
            <a:spAutoFit/>
          </a:bodyPr>
          <a:lstStyle/>
          <a:p>
            <a:pPr>
              <a:spcBef>
                <a:spcPts val="600"/>
              </a:spcBef>
            </a:pPr>
            <a:r>
              <a:rPr lang="ru-RU" b="1" dirty="0"/>
              <a:t>И тука завршува „лудоста“ на Павле. Тој не сакаше да остави впечаток дека сака да се фали со она што го направил за Христос. Неговото вистинско фалење (или слава) беше она што Христос го направил за него.</a:t>
            </a:r>
            <a:endParaRPr lang="es-ES" b="1" dirty="0"/>
          </a:p>
        </p:txBody>
      </p:sp>
      <p:sp>
        <p:nvSpPr>
          <p:cNvPr id="7" name="CuadroTexto 6">
            <a:extLst>
              <a:ext uri="{FF2B5EF4-FFF2-40B4-BE49-F238E27FC236}">
                <a16:creationId xmlns:a16="http://schemas.microsoft.com/office/drawing/2014/main" id="{0195BE2E-C3D2-6565-35AC-120DF9B5D1C9}"/>
              </a:ext>
            </a:extLst>
          </p:cNvPr>
          <p:cNvSpPr txBox="1"/>
          <p:nvPr/>
        </p:nvSpPr>
        <p:spPr>
          <a:xfrm>
            <a:off x="-1" y="6147027"/>
            <a:ext cx="9163455" cy="646331"/>
          </a:xfrm>
          <a:prstGeom prst="rect">
            <a:avLst/>
          </a:prstGeom>
          <a:noFill/>
        </p:spPr>
        <p:txBody>
          <a:bodyPr wrap="square">
            <a:spAutoFit/>
          </a:bodyPr>
          <a:lstStyle/>
          <a:p>
            <a:r>
              <a:rPr lang="ru-RU" b="1" dirty="0">
                <a:solidFill>
                  <a:prstClr val="black"/>
                </a:solidFill>
              </a:rPr>
              <a:t>Неговата вистинска сила лежеше во неговата слабост, што го наведе целосно да се потпира на Исус (2. Кор. 11:30-31; 12:6-10).</a:t>
            </a:r>
            <a:endParaRPr lang="es-ES" sz="1600" dirty="0"/>
          </a:p>
        </p:txBody>
      </p:sp>
      <p:sp>
        <p:nvSpPr>
          <p:cNvPr id="9" name="CuadroTexto 8">
            <a:extLst>
              <a:ext uri="{FF2B5EF4-FFF2-40B4-BE49-F238E27FC236}">
                <a16:creationId xmlns:a16="http://schemas.microsoft.com/office/drawing/2014/main" id="{0EFB5F8C-F49B-17A9-955C-985149DD5BB8}"/>
              </a:ext>
            </a:extLst>
          </p:cNvPr>
          <p:cNvSpPr txBox="1"/>
          <p:nvPr/>
        </p:nvSpPr>
        <p:spPr>
          <a:xfrm>
            <a:off x="3978613" y="2246812"/>
            <a:ext cx="8201970" cy="2031325"/>
          </a:xfrm>
          <a:prstGeom prst="rect">
            <a:avLst/>
          </a:prstGeom>
          <a:noFill/>
        </p:spPr>
        <p:txBody>
          <a:bodyPr wrap="square">
            <a:spAutoFit/>
          </a:bodyPr>
          <a:lstStyle/>
          <a:p>
            <a:pPr lvl="0">
              <a:spcBef>
                <a:spcPts val="600"/>
              </a:spcBef>
              <a:defRPr/>
            </a:pPr>
            <a:r>
              <a:rPr lang="ru-RU" b="1" dirty="0">
                <a:solidFill>
                  <a:prstClr val="black"/>
                </a:solidFill>
              </a:rPr>
              <a:t>Кои беа разликите меѓу нив? Тука започнува лудилото на Павле: „Дали се тие слуги Христови? (Јас сум полуден да зборувам така.) Јас сум уште повеќе!“ (2 Коринќаните 11:23). Ако тие други се фалеле дека страдале за Христос, Павле бил многу поквалификуван: камшикуван; затворан; закануван со смрт; каменуван; бродолом на море; зафатен од опасности од секаков вид; доживувал глад, жед, студ и голотија; постојано се грижел за црквите (2 Коринќаните 11:23б-29).</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5197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vertical)">
                                      <p:cBhvr>
                                        <p:cTn id="26" dur="500"/>
                                        <p:tgtEl>
                                          <p:spTgt spid="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1000" fill="hold"/>
                                        <p:tgtEl>
                                          <p:spTgt spid="4"/>
                                        </p:tgtEl>
                                        <p:attrNameLst>
                                          <p:attrName>ppt_w</p:attrName>
                                        </p:attrNameLst>
                                      </p:cBhvr>
                                      <p:tavLst>
                                        <p:tav tm="0">
                                          <p:val>
                                            <p:fltVal val="0"/>
                                          </p:val>
                                        </p:tav>
                                        <p:tav tm="100000">
                                          <p:val>
                                            <p:strVal val="#ppt_w"/>
                                          </p:val>
                                        </p:tav>
                                      </p:tavLst>
                                    </p:anim>
                                    <p:anim calcmode="lin" valueType="num">
                                      <p:cBhvr>
                                        <p:cTn id="41" dur="1000" fill="hold"/>
                                        <p:tgtEl>
                                          <p:spTgt spid="4"/>
                                        </p:tgtEl>
                                        <p:attrNameLst>
                                          <p:attrName>ppt_h</p:attrName>
                                        </p:attrNameLst>
                                      </p:cBhvr>
                                      <p:tavLst>
                                        <p:tav tm="0">
                                          <p:val>
                                            <p:fltVal val="0"/>
                                          </p:val>
                                        </p:tav>
                                        <p:tav tm="100000">
                                          <p:val>
                                            <p:strVal val="#ppt_h"/>
                                          </p:val>
                                        </p:tav>
                                      </p:tavLst>
                                    </p:anim>
                                    <p:anim calcmode="lin" valueType="num">
                                      <p:cBhvr>
                                        <p:cTn id="42" dur="1000" fill="hold"/>
                                        <p:tgtEl>
                                          <p:spTgt spid="4"/>
                                        </p:tgtEl>
                                        <p:attrNameLst>
                                          <p:attrName>style.rotation</p:attrName>
                                        </p:attrNameLst>
                                      </p:cBhvr>
                                      <p:tavLst>
                                        <p:tav tm="0">
                                          <p:val>
                                            <p:fltVal val="90"/>
                                          </p:val>
                                        </p:tav>
                                        <p:tav tm="100000">
                                          <p:val>
                                            <p:fltVal val="0"/>
                                          </p:val>
                                        </p:tav>
                                      </p:tavLst>
                                    </p:anim>
                                    <p:animEffect transition="in" filter="fade">
                                      <p:cBhvr>
                                        <p:cTn id="43" dur="1000"/>
                                        <p:tgtEl>
                                          <p:spTgt spid="4"/>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0000"/>
            <a:lum/>
          </a:blip>
          <a:srcRect/>
          <a:stretch>
            <a:fillRect t="-9000" b="-9000"/>
          </a:stretch>
        </a:blipFill>
        <a:effectLst/>
      </p:bgPr>
    </p:bg>
    <p:spTree>
      <p:nvGrpSpPr>
        <p:cNvPr id="1" name="">
          <a:extLst>
            <a:ext uri="{FF2B5EF4-FFF2-40B4-BE49-F238E27FC236}">
              <a16:creationId xmlns:a16="http://schemas.microsoft.com/office/drawing/2014/main" id="{4C2E1034-B616-1CE2-182E-B6C7387C55A6}"/>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347F1348-D00C-14B1-5C98-958A8F3FC49D}"/>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a:duotone>
                <a:prstClr val="black"/>
                <a:schemeClr val="accent3">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78F184BB-9226-7180-7671-D9A6EF596D26}"/>
              </a:ext>
            </a:extLst>
          </p:cNvPr>
          <p:cNvSpPr txBox="1"/>
          <p:nvPr/>
        </p:nvSpPr>
        <p:spPr>
          <a:xfrm>
            <a:off x="0" y="0"/>
            <a:ext cx="12191999"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mk-MK" sz="4400" b="1" spc="300" dirty="0">
                <a:ln/>
                <a:solidFill>
                  <a:schemeClr val="accent4"/>
                </a:solidFill>
                <a:effectLst>
                  <a:outerShdw blurRad="38100" dist="38100" dir="2700000" algn="tl">
                    <a:srgbClr val="000000">
                      <a:alpha val="43137"/>
                    </a:srgbClr>
                  </a:outerShdw>
                </a:effectLst>
              </a:rPr>
              <a:t>САМОПРЕПИС И ПОБЕДА</a:t>
            </a:r>
            <a:endParaRPr lang="es-ES" sz="4400" b="1" spc="300" dirty="0">
              <a:ln/>
              <a:solidFill>
                <a:schemeClr val="accent4"/>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16E75BD2-C025-8C40-B2D1-5987D951BB92}"/>
              </a:ext>
            </a:extLst>
          </p:cNvPr>
          <p:cNvSpPr txBox="1"/>
          <p:nvPr/>
        </p:nvSpPr>
        <p:spPr>
          <a:xfrm>
            <a:off x="1" y="724197"/>
            <a:ext cx="12191998" cy="646331"/>
          </a:xfrm>
          <a:prstGeom prst="rect">
            <a:avLst/>
          </a:prstGeom>
          <a:noFill/>
        </p:spPr>
        <p:txBody>
          <a:bodyPr wrap="square">
            <a:spAutoFit/>
          </a:bodyPr>
          <a:lstStyle/>
          <a:p>
            <a:pPr algn="ctr"/>
            <a:r>
              <a:rPr lang="ru-RU" b="1" dirty="0">
                <a:solidFill>
                  <a:schemeClr val="accent2">
                    <a:lumMod val="40000"/>
                    <a:lumOff val="60000"/>
                  </a:schemeClr>
                </a:solidFill>
                <a:effectLst>
                  <a:glow rad="127000">
                    <a:srgbClr val="284A2D"/>
                  </a:glow>
                </a:effectLst>
                <a:latin typeface="Comic Sans MS" panose="030F0702030302020204" pitchFamily="66" charset="0"/>
              </a:rPr>
              <a:t>„Испитувајте се сами себеси дали сте во верата; испитувајте се сами себеси. Не знаете ли дека Исус Христос е во вас? Освен ако, се разбира, не го положите испитот?“ (2. Коринќаните 13:5)</a:t>
            </a:r>
            <a:endParaRPr lang="es-ES" b="1" dirty="0">
              <a:solidFill>
                <a:schemeClr val="accent2">
                  <a:lumMod val="40000"/>
                  <a:lumOff val="60000"/>
                </a:schemeClr>
              </a:solidFill>
              <a:effectLst>
                <a:glow rad="127000">
                  <a:srgbClr val="284A2D"/>
                </a:glow>
              </a:effectLst>
              <a:latin typeface="Comic Sans MS" panose="030F0702030302020204" pitchFamily="66" charset="0"/>
            </a:endParaRPr>
          </a:p>
        </p:txBody>
      </p:sp>
      <p:sp>
        <p:nvSpPr>
          <p:cNvPr id="9" name="CuadroTexto 8">
            <a:extLst>
              <a:ext uri="{FF2B5EF4-FFF2-40B4-BE49-F238E27FC236}">
                <a16:creationId xmlns:a16="http://schemas.microsoft.com/office/drawing/2014/main" id="{5AF5D746-ADA7-7235-AF88-577BDBDC0F01}"/>
              </a:ext>
            </a:extLst>
          </p:cNvPr>
          <p:cNvSpPr txBox="1"/>
          <p:nvPr/>
        </p:nvSpPr>
        <p:spPr>
          <a:xfrm>
            <a:off x="-4861" y="1478964"/>
            <a:ext cx="8106124" cy="646331"/>
          </a:xfrm>
          <a:prstGeom prst="rect">
            <a:avLst/>
          </a:prstGeom>
          <a:noFill/>
        </p:spPr>
        <p:txBody>
          <a:bodyPr wrap="square" rtlCol="0">
            <a:spAutoFit/>
          </a:bodyPr>
          <a:lstStyle/>
          <a:p>
            <a:pPr>
              <a:spcBef>
                <a:spcPts val="600"/>
              </a:spcBef>
            </a:pPr>
            <a:r>
              <a:rPr lang="ru-RU" b="1" dirty="0"/>
              <a:t>Се приближуваше времето кога Павле ќе го посети Коринт. Што ќе најдеше и како требаше да постапи соодветно? (2. Кор. 13:1-2).</a:t>
            </a:r>
            <a:endParaRPr lang="es-ES" b="1" dirty="0"/>
          </a:p>
        </p:txBody>
      </p:sp>
      <p:pic>
        <p:nvPicPr>
          <p:cNvPr id="13" name="Imagen 12">
            <a:extLst>
              <a:ext uri="{FF2B5EF4-FFF2-40B4-BE49-F238E27FC236}">
                <a16:creationId xmlns:a16="http://schemas.microsoft.com/office/drawing/2014/main" id="{15C3B292-A861-62EF-9D31-39EF9951A37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928046" y="1716381"/>
            <a:ext cx="4152089" cy="2335550"/>
          </a:xfrm>
          <a:prstGeom prst="round2DiagRect">
            <a:avLst>
              <a:gd name="adj1" fmla="val 16667"/>
              <a:gd name="adj2" fmla="val 0"/>
            </a:avLst>
          </a:prstGeom>
          <a:ln w="57150" cap="sq">
            <a:solidFill>
              <a:srgbClr val="B36E4E"/>
            </a:solidFill>
            <a:miter lim="800000"/>
          </a:ln>
          <a:effectLst>
            <a:outerShdw blurRad="50800" dist="38100" dir="2700000" algn="tl" rotWithShape="0">
              <a:prstClr val="black">
                <a:alpha val="40000"/>
              </a:prstClr>
            </a:outerShdw>
          </a:effectLst>
        </p:spPr>
      </p:pic>
      <p:pic>
        <p:nvPicPr>
          <p:cNvPr id="15" name="Imagen 14">
            <a:extLst>
              <a:ext uri="{FF2B5EF4-FFF2-40B4-BE49-F238E27FC236}">
                <a16:creationId xmlns:a16="http://schemas.microsoft.com/office/drawing/2014/main" id="{9E40F02F-2715-17F6-6C5C-B995C49B7701}"/>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7928046" y="4311755"/>
            <a:ext cx="4152089" cy="2335550"/>
          </a:xfrm>
          <a:prstGeom prst="round2DiagRect">
            <a:avLst>
              <a:gd name="adj1" fmla="val 0"/>
              <a:gd name="adj2" fmla="val 17077"/>
            </a:avLst>
          </a:prstGeom>
          <a:ln w="57150" cap="sq">
            <a:solidFill>
              <a:srgbClr val="3D7245"/>
            </a:solidFill>
            <a:miter lim="800000"/>
          </a:ln>
          <a:effectLst>
            <a:outerShdw blurRad="50800" dist="38100" dir="2700000" algn="tl" rotWithShape="0">
              <a:prstClr val="black">
                <a:alpha val="40000"/>
              </a:prstClr>
            </a:outerShdw>
          </a:effectLst>
        </p:spPr>
      </p:pic>
      <p:pic>
        <p:nvPicPr>
          <p:cNvPr id="17" name="Imagen 16">
            <a:extLst>
              <a:ext uri="{FF2B5EF4-FFF2-40B4-BE49-F238E27FC236}">
                <a16:creationId xmlns:a16="http://schemas.microsoft.com/office/drawing/2014/main" id="{98F66DF8-E4A9-FDE2-B96A-AC7681B5D8D6}"/>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l="2562" r="2562"/>
          <a:stretch>
            <a:fillRect/>
          </a:stretch>
        </p:blipFill>
        <p:spPr>
          <a:xfrm>
            <a:off x="111865" y="2309960"/>
            <a:ext cx="2524328" cy="3302900"/>
          </a:xfrm>
          <a:prstGeom prst="round2DiagRect">
            <a:avLst>
              <a:gd name="adj1" fmla="val 16570"/>
              <a:gd name="adj2" fmla="val 17077"/>
            </a:avLst>
          </a:prstGeom>
          <a:ln w="57150" cap="sq">
            <a:solidFill>
              <a:srgbClr val="F78D63"/>
            </a:solidFill>
            <a:miter lim="800000"/>
          </a:ln>
          <a:effectLst>
            <a:outerShdw blurRad="50800" dist="38100" dir="2700000" algn="tl" rotWithShape="0">
              <a:prstClr val="black">
                <a:alpha val="40000"/>
              </a:prstClr>
            </a:outerShdw>
          </a:effectLst>
        </p:spPr>
      </p:pic>
      <p:sp>
        <p:nvSpPr>
          <p:cNvPr id="19" name="CuadroTexto 18">
            <a:extLst>
              <a:ext uri="{FF2B5EF4-FFF2-40B4-BE49-F238E27FC236}">
                <a16:creationId xmlns:a16="http://schemas.microsoft.com/office/drawing/2014/main" id="{52BC995D-97C0-F47A-7C43-4C655A713C10}"/>
              </a:ext>
            </a:extLst>
          </p:cNvPr>
          <p:cNvSpPr txBox="1"/>
          <p:nvPr/>
        </p:nvSpPr>
        <p:spPr>
          <a:xfrm>
            <a:off x="2840476" y="2167944"/>
            <a:ext cx="5009747" cy="1200329"/>
          </a:xfrm>
          <a:prstGeom prst="rect">
            <a:avLst/>
          </a:prstGeom>
          <a:noFill/>
        </p:spPr>
        <p:txBody>
          <a:bodyPr wrap="square">
            <a:spAutoFit/>
          </a:bodyPr>
          <a:lstStyle/>
          <a:p>
            <a:pPr>
              <a:spcBef>
                <a:spcPts val="600"/>
              </a:spcBef>
            </a:pPr>
            <a:r>
              <a:rPr lang="ru-RU" b="1" dirty="0"/>
              <a:t>Павле бил подготвен насилно да спроведува црковна дисциплина: да ги обнови покајниците и да ги казни тврдоглавите.</a:t>
            </a:r>
            <a:endParaRPr lang="es-ES" b="1" dirty="0"/>
          </a:p>
        </p:txBody>
      </p:sp>
      <p:sp>
        <p:nvSpPr>
          <p:cNvPr id="21" name="CuadroTexto 20">
            <a:extLst>
              <a:ext uri="{FF2B5EF4-FFF2-40B4-BE49-F238E27FC236}">
                <a16:creationId xmlns:a16="http://schemas.microsoft.com/office/drawing/2014/main" id="{B4094B42-A165-BA7D-8B4A-0F5A8A36CAD1}"/>
              </a:ext>
            </a:extLst>
          </p:cNvPr>
          <p:cNvSpPr txBox="1"/>
          <p:nvPr/>
        </p:nvSpPr>
        <p:spPr>
          <a:xfrm>
            <a:off x="111865" y="6000974"/>
            <a:ext cx="7738356" cy="646331"/>
          </a:xfrm>
          <a:prstGeom prst="rect">
            <a:avLst/>
          </a:prstGeom>
          <a:noFill/>
        </p:spPr>
        <p:txBody>
          <a:bodyPr wrap="square">
            <a:spAutoFit/>
          </a:bodyPr>
          <a:lstStyle/>
          <a:p>
            <a:pPr>
              <a:spcBef>
                <a:spcPts val="600"/>
              </a:spcBef>
            </a:pPr>
            <a:r>
              <a:rPr lang="ru-RU" b="1" dirty="0"/>
              <a:t>Павле, од своја страна, се молел да престанат да прават зло и да прават добро, и да бидат усовршени (2. Кор. 13:7-9).</a:t>
            </a:r>
            <a:endParaRPr lang="es-ES" b="1" dirty="0"/>
          </a:p>
        </p:txBody>
      </p:sp>
      <p:sp>
        <p:nvSpPr>
          <p:cNvPr id="4" name="CuadroTexto 3">
            <a:extLst>
              <a:ext uri="{FF2B5EF4-FFF2-40B4-BE49-F238E27FC236}">
                <a16:creationId xmlns:a16="http://schemas.microsoft.com/office/drawing/2014/main" id="{E5B923D3-149F-BC93-8838-E6C206ADE580}"/>
              </a:ext>
            </a:extLst>
          </p:cNvPr>
          <p:cNvSpPr txBox="1"/>
          <p:nvPr/>
        </p:nvSpPr>
        <p:spPr>
          <a:xfrm>
            <a:off x="2840476" y="4930899"/>
            <a:ext cx="5009745" cy="923330"/>
          </a:xfrm>
          <a:prstGeom prst="rect">
            <a:avLst/>
          </a:prstGeom>
          <a:noFill/>
        </p:spPr>
        <p:txBody>
          <a:bodyPr wrap="square">
            <a:spAutoFit/>
          </a:bodyPr>
          <a:lstStyle/>
          <a:p>
            <a:pPr lvl="0">
              <a:spcBef>
                <a:spcPts val="600"/>
              </a:spcBef>
              <a:defRPr/>
            </a:pPr>
            <a:r>
              <a:rPr lang="ru-RU" b="1" dirty="0">
                <a:solidFill>
                  <a:prstClr val="black"/>
                </a:solidFill>
              </a:rPr>
              <a:t>Затоа, пред да дојде тоа време, Коринтјаните треба да размислат и да се преиспитаат себеси (2. Кор. 13:5).</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
        <p:nvSpPr>
          <p:cNvPr id="7" name="CuadroTexto 6">
            <a:extLst>
              <a:ext uri="{FF2B5EF4-FFF2-40B4-BE49-F238E27FC236}">
                <a16:creationId xmlns:a16="http://schemas.microsoft.com/office/drawing/2014/main" id="{EFF17DB4-5834-BD1C-EE6E-FF1F258F027F}"/>
              </a:ext>
            </a:extLst>
          </p:cNvPr>
          <p:cNvSpPr txBox="1"/>
          <p:nvPr/>
        </p:nvSpPr>
        <p:spPr>
          <a:xfrm>
            <a:off x="2840476" y="3410922"/>
            <a:ext cx="5009745" cy="1477328"/>
          </a:xfrm>
          <a:prstGeom prst="rect">
            <a:avLst/>
          </a:prstGeom>
          <a:noFill/>
        </p:spPr>
        <p:txBody>
          <a:bodyPr wrap="square">
            <a:spAutoFit/>
          </a:bodyPr>
          <a:lstStyle/>
          <a:p>
            <a:pPr lvl="0">
              <a:spcBef>
                <a:spcPts val="600"/>
              </a:spcBef>
              <a:defRPr/>
            </a:pPr>
            <a:r>
              <a:rPr lang="ru-RU" b="1" dirty="0">
                <a:solidFill>
                  <a:prstClr val="black"/>
                </a:solidFill>
              </a:rPr>
              <a:t>Неговиот страв беше дека, по пристигнувањето, ќе ги најде во караници и разни гревови. Се плашеше дека ќе мора да плаче за непокајаните грешници (2. Кор. 12:20-21).</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43832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strVal val="#ppt_w*0.70"/>
                                          </p:val>
                                        </p:tav>
                                        <p:tav tm="100000">
                                          <p:val>
                                            <p:strVal val="#ppt_w"/>
                                          </p:val>
                                        </p:tav>
                                      </p:tavLst>
                                    </p:anim>
                                    <p:anim calcmode="lin" valueType="num">
                                      <p:cBhvr>
                                        <p:cTn id="35" dur="1000" fill="hold"/>
                                        <p:tgtEl>
                                          <p:spTgt spid="13"/>
                                        </p:tgtEl>
                                        <p:attrNameLst>
                                          <p:attrName>ppt_h</p:attrName>
                                        </p:attrNameLst>
                                      </p:cBhvr>
                                      <p:tavLst>
                                        <p:tav tm="0">
                                          <p:val>
                                            <p:strVal val="#ppt_h"/>
                                          </p:val>
                                        </p:tav>
                                        <p:tav tm="100000">
                                          <p:val>
                                            <p:strVal val="#ppt_h"/>
                                          </p:val>
                                        </p:tav>
                                      </p:tavLst>
                                    </p:anim>
                                    <p:animEffect transition="in" filter="fade">
                                      <p:cBhvr>
                                        <p:cTn id="36" dur="1000"/>
                                        <p:tgtEl>
                                          <p:spTgt spid="13"/>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42"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outHorizontal)">
                                      <p:cBhvr>
                                        <p:cTn id="45" dur="500"/>
                                        <p:tgtEl>
                                          <p:spTgt spid="17"/>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1000" fill="hold"/>
                                        <p:tgtEl>
                                          <p:spTgt spid="15"/>
                                        </p:tgtEl>
                                        <p:attrNameLst>
                                          <p:attrName>ppt_w</p:attrName>
                                        </p:attrNameLst>
                                      </p:cBhvr>
                                      <p:tavLst>
                                        <p:tav tm="0">
                                          <p:val>
                                            <p:strVal val="#ppt_w*0.70"/>
                                          </p:val>
                                        </p:tav>
                                        <p:tav tm="100000">
                                          <p:val>
                                            <p:strVal val="#ppt_w"/>
                                          </p:val>
                                        </p:tav>
                                      </p:tavLst>
                                    </p:anim>
                                    <p:anim calcmode="lin" valueType="num">
                                      <p:cBhvr>
                                        <p:cTn id="60" dur="1000" fill="hold"/>
                                        <p:tgtEl>
                                          <p:spTgt spid="15"/>
                                        </p:tgtEl>
                                        <p:attrNameLst>
                                          <p:attrName>ppt_h</p:attrName>
                                        </p:attrNameLst>
                                      </p:cBhvr>
                                      <p:tavLst>
                                        <p:tav tm="0">
                                          <p:val>
                                            <p:strVal val="#ppt_h"/>
                                          </p:val>
                                        </p:tav>
                                        <p:tav tm="100000">
                                          <p:val>
                                            <p:strVal val="#ppt_h"/>
                                          </p:val>
                                        </p:tav>
                                      </p:tavLst>
                                    </p:anim>
                                    <p:animEffect transition="in" filter="fade">
                                      <p:cBhvr>
                                        <p:cTn id="61" dur="1000"/>
                                        <p:tgtEl>
                                          <p:spTgt spid="15"/>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left)">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9" grpId="0"/>
      <p:bldP spid="21" grpId="0"/>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4DC59A-483E-FBB8-9FFE-709E0A824E0F}"/>
              </a:ext>
            </a:extLst>
          </p:cNvPr>
          <p:cNvSpPr txBox="1"/>
          <p:nvPr/>
        </p:nvSpPr>
        <p:spPr>
          <a:xfrm>
            <a:off x="1707356" y="557243"/>
            <a:ext cx="9041708" cy="5693866"/>
          </a:xfrm>
          <a:prstGeom prst="rect">
            <a:avLst/>
          </a:prstGeom>
          <a:noFill/>
        </p:spPr>
        <p:txBody>
          <a:bodyPr wrap="square">
            <a:spAutoFit/>
          </a:bodyPr>
          <a:lstStyle/>
          <a:p>
            <a:pPr>
              <a:spcBef>
                <a:spcPts val="600"/>
              </a:spcBef>
            </a:pPr>
            <a:r>
              <a:rPr lang="ru-RU" sz="2600" b="1" dirty="0">
                <a:latin typeface="Constantia" panose="02030602050306030303" pitchFamily="18" charset="0"/>
              </a:rPr>
              <a:t>„Божјиот народ е упатен да бара во Светото писмо своја заштита од влијанијата на лажните учители и заводливата моќ на темните духови. Сатаната користи секакви средства за да ги спречи луѓето да ја запознаат Библијата, чиј јасен јазик ги разоткрива неговите измами. При секое оживување на Божјото дело, кнезот на злото дејствува со поголема енергија; сега тој вложува очајни напори, подготвувајќи се за последната битка против Христос и Неговите ученици. […] Лажните ќе личат толку многу на вистинските што ќе биде невозможно да се разликуваат без помош на Светото писмо. Тие се оние што мора да сведочат за или против секоја изјава, секое чудо.“</a:t>
            </a:r>
            <a:endParaRPr lang="es-ES" sz="2600" b="1" dirty="0">
              <a:latin typeface="Constantia" panose="02030602050306030303" pitchFamily="18" charset="0"/>
            </a:endParaRPr>
          </a:p>
        </p:txBody>
      </p:sp>
      <p:sp>
        <p:nvSpPr>
          <p:cNvPr id="4" name="CuadroTexto 3">
            <a:extLst>
              <a:ext uri="{FF2B5EF4-FFF2-40B4-BE49-F238E27FC236}">
                <a16:creationId xmlns:a16="http://schemas.microsoft.com/office/drawing/2014/main" id="{A29A2DCA-7926-A37C-2662-3C0041C85CE9}"/>
              </a:ext>
            </a:extLst>
          </p:cNvPr>
          <p:cNvSpPr txBox="1"/>
          <p:nvPr/>
        </p:nvSpPr>
        <p:spPr>
          <a:xfrm>
            <a:off x="7360172" y="6081832"/>
            <a:ext cx="3319690" cy="338554"/>
          </a:xfrm>
          <a:prstGeom prst="rect">
            <a:avLst/>
          </a:prstGeom>
          <a:noFill/>
        </p:spPr>
        <p:txBody>
          <a:bodyPr wrap="none" rtlCol="0">
            <a:spAutoFit/>
          </a:bodyPr>
          <a:lstStyle/>
          <a:p>
            <a:pPr algn="r"/>
            <a:r>
              <a:rPr lang="ru-RU" sz="1600" b="1" dirty="0"/>
              <a:t>Е. Г. В. (Големата борба, стр. 579)</a:t>
            </a:r>
            <a:endParaRPr lang="es-ES" sz="1600" b="1" dirty="0"/>
          </a:p>
        </p:txBody>
      </p:sp>
    </p:spTree>
    <p:extLst>
      <p:ext uri="{BB962C8B-B14F-4D97-AF65-F5344CB8AC3E}">
        <p14:creationId xmlns:p14="http://schemas.microsoft.com/office/powerpoint/2010/main" val="235928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1389</Words>
  <Application>Microsoft Office PowerPoint</Application>
  <PresentationFormat>Panorámica</PresentationFormat>
  <Paragraphs>62</Paragraphs>
  <Slides>11</Slides>
  <Notes>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vt:i4>
      </vt:variant>
    </vt:vector>
  </HeadingPairs>
  <TitlesOfParts>
    <vt:vector size="17" baseType="lpstr">
      <vt:lpstr>Aptos</vt:lpstr>
      <vt:lpstr>Constantia</vt:lpstr>
      <vt:lpstr>Comic Sans MS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63</cp:revision>
  <dcterms:created xsi:type="dcterms:W3CDTF">2026-08-15T14:34:39Z</dcterms:created>
  <dcterms:modified xsi:type="dcterms:W3CDTF">2026-09-09T14:20:57Z</dcterms:modified>
</cp:coreProperties>
</file>