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7" r:id="rId2"/>
    <p:sldId id="270" r:id="rId3"/>
    <p:sldId id="271" r:id="rId4"/>
    <p:sldId id="272" r:id="rId5"/>
    <p:sldId id="260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„Благодатта на Господ Исус Христос“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mk-MK" b="1" dirty="0">
              <a:effectLst>
                <a:outerShdw blurRad="38100" dist="38100" dir="2700000" algn="tl">
                  <a:srgbClr val="000000"/>
                </a:outerShdw>
              </a:effectLst>
            </a:rPr>
            <a:t>„Љубовта Божја“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mk-MK" b="1" dirty="0">
              <a:effectLst>
                <a:outerShdw blurRad="38100" dist="38100" dir="2700000" algn="tl">
                  <a:srgbClr val="000000"/>
                </a:outerShdw>
              </a:effectLst>
            </a:rPr>
            <a:t>„Заедницата на Светиот Дух“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„Нека бидат со сите вас“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ru-RU" sz="1800" b="1" dirty="0"/>
            <a:t>Тој ги напушти вечните богатства на небото и стана сиромашен за да можеме ние да го наследиме неговото богатство. (2. Коринќаните 8:9)</a:t>
          </a:r>
          <a:endParaRPr lang="es-ES" sz="18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ru-RU" sz="1800" b="1" dirty="0"/>
            <a:t>Тој одеше низ нашиот свет за да можеме да Го познаваме, да Го сакаме и да Го имитираме (Јован 15:12)</a:t>
          </a:r>
          <a:endParaRPr lang="es-ES" sz="18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ru-RU" sz="1800" b="1" dirty="0"/>
            <a:t>Тој се понизи и стана послушен до смрт за да ни ги прости гревовите и да ни даде вечен живот (Фил. 2:8)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Ние сме оправдани (Рим. 3:24; Ефес.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Се радуваме во надежта (Рим.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Ние примаме сила од Христос (2. Кор.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Гревот нема власт над нас (Рим.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Ќе царуваме во живот со Исус (Рим.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„Бог на трпението“ (Рим.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„Бог на надежта“ (Рим.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„Бог на мирот“ (Рим.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„Бог […] на милосрдието“ (2. Кор. 1:3а)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„Бог на секоја утеха“ (2. Кор. 1:3б)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„Бог […] на љубовта“ (2. Кор.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Дека Бог Отецот ни ја дава својата љубов</a:t>
          </a:r>
          <a:br>
            <a:rPr lang="es-ES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ru-RU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Јованово 3:1)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Дека Бог Христос нè исполнува со сета полнота со својата љубов (Еф. 3:19)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Дека Бог Светиот Дух ја излева својата љубов врз нас (Рим. 5:5)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Опремете ги луѓето за мисијата (1. Коринќаните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Ни ги открива длабочините Божји (1. Коринќаните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Нѐ учи (1. Кор.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Тој престојува во нас (1 Кор.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Соработувајте со Христос за наше оправдување (1. Кор.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Тој дава духовни дарови (1. Кор.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Тој нè запечатува за спасение (2. Кор.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Втиснете го законот во нашите срца </a:t>
          </a:r>
          <a:r>
            <a:rPr lang="de-DE" sz="1800" b="1" dirty="0"/>
            <a:t>              </a:t>
          </a:r>
          <a:r>
            <a:rPr lang="ru-RU" sz="1800" b="1" dirty="0"/>
            <a:t>(2. Кор.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Тој ни дава нов живот во Христа (2. Кор.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Ни дава слобода од гревот (2. Кор.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mk-MK" sz="2000" b="1" dirty="0">
              <a:solidFill>
                <a:schemeClr val="accent3">
                  <a:lumMod val="50000"/>
                </a:schemeClr>
              </a:solidFill>
            </a:rPr>
            <a:t>БЛАГОДАТ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ru-RU" sz="1800" b="1" dirty="0"/>
            <a:t>Од Отецот (1 Кор.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ru-RU" sz="1800" b="1" dirty="0"/>
            <a:t>Од Синот (1 Кор. 1:3)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mk-MK" sz="1800" b="1" dirty="0"/>
            <a:t>Од Духот (</a:t>
          </a:r>
          <a:r>
            <a:rPr lang="mk-MK" sz="1800" b="1" dirty="0" err="1"/>
            <a:t>Евр</a:t>
          </a:r>
          <a:r>
            <a:rPr lang="mk-MK" sz="1800" b="1" dirty="0"/>
            <a:t>. 10:29)</a:t>
          </a:r>
          <a:endParaRPr lang="es-ES" sz="18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mk-MK" sz="2000" b="1" dirty="0">
              <a:solidFill>
                <a:schemeClr val="accent6">
                  <a:lumMod val="50000"/>
                </a:schemeClr>
              </a:solidFill>
            </a:rPr>
            <a:t>ЉУБОВ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ru-RU" sz="1800" b="1" dirty="0"/>
            <a:t>Од Отецот</a:t>
          </a:r>
          <a:br>
            <a:rPr lang="es-ES" sz="1800" b="1" dirty="0"/>
          </a:br>
          <a:r>
            <a:rPr lang="ru-RU" sz="1400" b="1" dirty="0"/>
            <a:t>(1 Јованово 2:15)</a:t>
          </a:r>
          <a:endParaRPr lang="es-ES" sz="18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mk-MK" sz="1800" b="1" dirty="0"/>
            <a:t>Од Синот (Рим. 8:35)</a:t>
          </a:r>
          <a:endParaRPr lang="es-ES" sz="18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mk-MK" sz="1800" b="1" dirty="0"/>
            <a:t>На Духот (Рим. 15:30)</a:t>
          </a:r>
          <a:endParaRPr lang="es-ES" sz="18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mk-MK" sz="2000" b="1" dirty="0">
              <a:solidFill>
                <a:schemeClr val="tx2">
                  <a:lumMod val="50000"/>
                </a:schemeClr>
              </a:solidFill>
            </a:rPr>
            <a:t>ПРИЧЕСТ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ru-RU" sz="1800" b="1" dirty="0"/>
            <a:t>Од Отецот (1 Јованово 1:3)</a:t>
          </a:r>
          <a:endParaRPr lang="es-ES" sz="18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ru-RU" sz="1800" b="1" dirty="0"/>
            <a:t>Од Синот (1 Јованово 1:3)</a:t>
          </a:r>
          <a:endParaRPr lang="es-ES" sz="18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mk-MK" sz="1800" b="1" dirty="0"/>
            <a:t>Од Духот (Фил. 2:1)</a:t>
          </a:r>
          <a:endParaRPr lang="es-ES" sz="18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X="118871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X="12278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X="145138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„Благодатта на Господ Исус Христос“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„Љубовта Божја“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„Заедницата на Светиот Дух“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„Нека бидат со сите вас“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ги напушти вечните богатства на небото и стана сиромашен за да можеме ние да го наследиме неговото богатство. (2. Коринќаните 8:9)</a:t>
          </a:r>
          <a:endParaRPr lang="es-ES" sz="18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одеше низ нашиот свет за да можеме да Го познаваме, да Го сакаме и да Го имитираме (Јован 15:12)</a:t>
          </a:r>
          <a:endParaRPr lang="es-ES" sz="18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се понизи и стана послушен до смрт за да ни ги прости гревовите и да ни даде вечен живот (Фил. 2:8)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Ќе царуваме во живот со Исус (Рим.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Гревот нема власт над нас (Рим.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Ние примаме сила од Христос (2. Кор.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Се радуваме во надежта (Рим.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Ние сме оправдани (Рим. 3:24; Ефес.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„Бог на трпението“ (Рим.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„Бог на надежта“ (Рим.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„Бог на мирот“ (Рим.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„Бог […] на милосрдието“ (2. Кор. 1:3а)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„Бог на секоја утеха“ (2. Кор. 1:3б)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„Бог […] на љубовта“ (2. Кор.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Дека Бог Отецот ни ја дава својата љубов</a:t>
          </a:r>
          <a:br>
            <a:rPr lang="es-E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ru-RU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Јованово 3:1)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Дека Бог Христос нè исполнува со сета полнота со својата љубов (Еф. 3:19)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Дека Бог Светиот Дух ја излева својата љубов врз нас (Рим. 5:5)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Опремете ги луѓето за мисијата (1. Коринќаните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Ни ги открива длабочините Божји (1. Коринќаните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Нѐ учи (1. Кор.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престојува во нас (1 Кор.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Соработувајте со Христос за наше оправдување (1. Кор.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дава духовни дарови (1. Кор.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нè запечатува за спасение (2. Кор.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Втиснете го законот во нашите срца </a:t>
          </a:r>
          <a:r>
            <a:rPr lang="de-DE" sz="1800" b="1" kern="1200" dirty="0"/>
            <a:t>              </a:t>
          </a:r>
          <a:r>
            <a:rPr lang="ru-RU" sz="1800" b="1" kern="1200" dirty="0"/>
            <a:t>(2. Кор.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Тој ни дава нов живот во Христа (2. Кор.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Ни дава слобода од гревот (2. Кор.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535227" y="878570"/>
          <a:ext cx="1553673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553673" y="197155"/>
              </a:lnTo>
              <a:lnTo>
                <a:pt x="1553673" y="289309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535227" y="878570"/>
          <a:ext cx="113347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13347" y="197155"/>
              </a:lnTo>
              <a:lnTo>
                <a:pt x="113347" y="289309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094902" y="878570"/>
          <a:ext cx="1440325" cy="289309"/>
        </a:xfrm>
        <a:custGeom>
          <a:avLst/>
          <a:gdLst/>
          <a:ahLst/>
          <a:cxnLst/>
          <a:rect l="0" t="0" r="0" b="0"/>
          <a:pathLst>
            <a:path>
              <a:moveTo>
                <a:pt x="1440325" y="0"/>
              </a:moveTo>
              <a:lnTo>
                <a:pt x="1440325" y="197155"/>
              </a:lnTo>
              <a:lnTo>
                <a:pt x="0" y="197155"/>
              </a:lnTo>
              <a:lnTo>
                <a:pt x="0" y="289309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456058" y="878570"/>
          <a:ext cx="1309678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309678" y="197155"/>
              </a:lnTo>
              <a:lnTo>
                <a:pt x="1309678" y="28930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456058" y="878570"/>
          <a:ext cx="93860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93860" y="197155"/>
              </a:lnTo>
              <a:lnTo>
                <a:pt x="93860" y="28930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240240" y="878570"/>
          <a:ext cx="1215817" cy="289309"/>
        </a:xfrm>
        <a:custGeom>
          <a:avLst/>
          <a:gdLst/>
          <a:ahLst/>
          <a:cxnLst/>
          <a:rect l="0" t="0" r="0" b="0"/>
          <a:pathLst>
            <a:path>
              <a:moveTo>
                <a:pt x="1215817" y="0"/>
              </a:moveTo>
              <a:lnTo>
                <a:pt x="1215817" y="197155"/>
              </a:lnTo>
              <a:lnTo>
                <a:pt x="0" y="197155"/>
              </a:lnTo>
              <a:lnTo>
                <a:pt x="0" y="28930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714743" y="878570"/>
          <a:ext cx="1215817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215817" y="197155"/>
              </a:lnTo>
              <a:lnTo>
                <a:pt x="1215817" y="289309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669023" y="878570"/>
          <a:ext cx="91440" cy="28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9309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498925" y="878570"/>
          <a:ext cx="1215817" cy="289309"/>
        </a:xfrm>
        <a:custGeom>
          <a:avLst/>
          <a:gdLst/>
          <a:ahLst/>
          <a:cxnLst/>
          <a:rect l="0" t="0" r="0" b="0"/>
          <a:pathLst>
            <a:path>
              <a:moveTo>
                <a:pt x="1215817" y="0"/>
              </a:moveTo>
              <a:lnTo>
                <a:pt x="1215817" y="197155"/>
              </a:lnTo>
              <a:lnTo>
                <a:pt x="0" y="197155"/>
              </a:lnTo>
              <a:lnTo>
                <a:pt x="0" y="289309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06338" y="246897"/>
          <a:ext cx="1816809" cy="631672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16867" y="351899"/>
          <a:ext cx="1816809" cy="631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000" b="1" kern="1200" dirty="0">
              <a:solidFill>
                <a:schemeClr val="accent3">
                  <a:lumMod val="50000"/>
                </a:schemeClr>
              </a:solidFill>
            </a:rPr>
            <a:t>БЛАГОДАТ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935368" y="370400"/>
        <a:ext cx="1779807" cy="594670"/>
      </dsp:txXfrm>
    </dsp:sp>
    <dsp:sp modelId="{4DDC96C1-DE7F-4317-AFD3-2F9EF80CD704}">
      <dsp:nvSpPr>
        <dsp:cNvPr id="0" name=""/>
        <dsp:cNvSpPr/>
      </dsp:nvSpPr>
      <dsp:spPr>
        <a:xfrm>
          <a:off x="1545" y="1167879"/>
          <a:ext cx="994760" cy="107134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12074" y="1272882"/>
          <a:ext cx="994760" cy="1071348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Од Отецот (1 Кор. 1:3)</a:t>
          </a:r>
          <a:endParaRPr lang="es-ES" sz="1800" kern="1200" dirty="0"/>
        </a:p>
      </dsp:txBody>
      <dsp:txXfrm>
        <a:off x="141210" y="1302018"/>
        <a:ext cx="936488" cy="1013076"/>
      </dsp:txXfrm>
    </dsp:sp>
    <dsp:sp modelId="{2FB6D634-DC48-42A7-AEC8-4B8B3FFEF0D6}">
      <dsp:nvSpPr>
        <dsp:cNvPr id="0" name=""/>
        <dsp:cNvSpPr/>
      </dsp:nvSpPr>
      <dsp:spPr>
        <a:xfrm>
          <a:off x="1217363" y="1167879"/>
          <a:ext cx="994760" cy="1071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327892" y="1272882"/>
          <a:ext cx="994760" cy="1071348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Од Синот (1 Кор. 1:3)</a:t>
          </a:r>
          <a:endParaRPr lang="es-ES" sz="1800" kern="1200" dirty="0"/>
        </a:p>
      </dsp:txBody>
      <dsp:txXfrm>
        <a:off x="1357028" y="1302018"/>
        <a:ext cx="936488" cy="1013076"/>
      </dsp:txXfrm>
    </dsp:sp>
    <dsp:sp modelId="{B2511572-0AE8-4DD6-AADE-EF8FBC460391}">
      <dsp:nvSpPr>
        <dsp:cNvPr id="0" name=""/>
        <dsp:cNvSpPr/>
      </dsp:nvSpPr>
      <dsp:spPr>
        <a:xfrm>
          <a:off x="2433181" y="1167879"/>
          <a:ext cx="994760" cy="10713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543710" y="1272882"/>
          <a:ext cx="994760" cy="1071348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b="1" kern="1200" dirty="0"/>
            <a:t>Од Духот (</a:t>
          </a:r>
          <a:r>
            <a:rPr lang="mk-MK" sz="1800" b="1" kern="1200" dirty="0" err="1"/>
            <a:t>Евр</a:t>
          </a:r>
          <a:r>
            <a:rPr lang="mk-MK" sz="1800" b="1" kern="1200" dirty="0"/>
            <a:t>. 10:29)</a:t>
          </a:r>
          <a:endParaRPr lang="es-ES" sz="1800" kern="1200" dirty="0"/>
        </a:p>
      </dsp:txBody>
      <dsp:txXfrm>
        <a:off x="2572846" y="1302018"/>
        <a:ext cx="936488" cy="1013076"/>
      </dsp:txXfrm>
    </dsp:sp>
    <dsp:sp modelId="{D7B9E488-15FF-4AF7-B7AA-CA7D72FF3080}">
      <dsp:nvSpPr>
        <dsp:cNvPr id="0" name=""/>
        <dsp:cNvSpPr/>
      </dsp:nvSpPr>
      <dsp:spPr>
        <a:xfrm>
          <a:off x="4547653" y="246897"/>
          <a:ext cx="1816809" cy="631672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658182" y="351899"/>
          <a:ext cx="1816809" cy="631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000" b="1" kern="1200" dirty="0">
              <a:solidFill>
                <a:schemeClr val="accent6">
                  <a:lumMod val="50000"/>
                </a:schemeClr>
              </a:solidFill>
            </a:rPr>
            <a:t>ЉУБОВ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676683" y="370400"/>
        <a:ext cx="1779807" cy="594670"/>
      </dsp:txXfrm>
    </dsp:sp>
    <dsp:sp modelId="{49B59797-3481-4C40-A1C4-6DB32CCEA93E}">
      <dsp:nvSpPr>
        <dsp:cNvPr id="0" name=""/>
        <dsp:cNvSpPr/>
      </dsp:nvSpPr>
      <dsp:spPr>
        <a:xfrm>
          <a:off x="3648999" y="1167879"/>
          <a:ext cx="1182481" cy="107134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3759528" y="1272882"/>
          <a:ext cx="1182481" cy="1071348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Од Отецот</a:t>
          </a:r>
          <a:br>
            <a:rPr lang="es-ES" sz="1800" b="1" kern="1200" dirty="0"/>
          </a:br>
          <a:r>
            <a:rPr lang="ru-RU" sz="1400" b="1" kern="1200" dirty="0"/>
            <a:t>(1 Јованово 2:15)</a:t>
          </a:r>
          <a:endParaRPr lang="es-ES" sz="1800" kern="1200" dirty="0"/>
        </a:p>
      </dsp:txBody>
      <dsp:txXfrm>
        <a:off x="3790907" y="1304261"/>
        <a:ext cx="1119723" cy="1008590"/>
      </dsp:txXfrm>
    </dsp:sp>
    <dsp:sp modelId="{A9326056-F283-4110-A4D1-E602548DD7D2}">
      <dsp:nvSpPr>
        <dsp:cNvPr id="0" name=""/>
        <dsp:cNvSpPr/>
      </dsp:nvSpPr>
      <dsp:spPr>
        <a:xfrm>
          <a:off x="5052538" y="1167879"/>
          <a:ext cx="994760" cy="1071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163067" y="1272882"/>
          <a:ext cx="994760" cy="1071348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b="1" kern="1200" dirty="0"/>
            <a:t>Од Синот (Рим. 8:35)</a:t>
          </a:r>
          <a:endParaRPr lang="es-ES" sz="1800" kern="1200" dirty="0"/>
        </a:p>
      </dsp:txBody>
      <dsp:txXfrm>
        <a:off x="5192203" y="1302018"/>
        <a:ext cx="936488" cy="1013076"/>
      </dsp:txXfrm>
    </dsp:sp>
    <dsp:sp modelId="{89A42EA8-30C8-4ACE-BF5C-1AB092E41134}">
      <dsp:nvSpPr>
        <dsp:cNvPr id="0" name=""/>
        <dsp:cNvSpPr/>
      </dsp:nvSpPr>
      <dsp:spPr>
        <a:xfrm>
          <a:off x="6268356" y="1167879"/>
          <a:ext cx="994760" cy="10713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378885" y="1272882"/>
          <a:ext cx="994760" cy="1071348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b="1" kern="1200" dirty="0"/>
            <a:t>На Духот (Рим. 15:30)</a:t>
          </a:r>
          <a:endParaRPr lang="es-ES" sz="1800" kern="1200" dirty="0"/>
        </a:p>
      </dsp:txBody>
      <dsp:txXfrm>
        <a:off x="6408021" y="1302018"/>
        <a:ext cx="936488" cy="1013076"/>
      </dsp:txXfrm>
    </dsp:sp>
    <dsp:sp modelId="{8E9AF133-1296-427E-A71C-AE536D27D610}">
      <dsp:nvSpPr>
        <dsp:cNvPr id="0" name=""/>
        <dsp:cNvSpPr/>
      </dsp:nvSpPr>
      <dsp:spPr>
        <a:xfrm>
          <a:off x="8626822" y="246897"/>
          <a:ext cx="1816809" cy="63167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737351" y="351899"/>
          <a:ext cx="1816809" cy="631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000" b="1" kern="1200" dirty="0">
              <a:solidFill>
                <a:schemeClr val="tx2">
                  <a:lumMod val="50000"/>
                </a:schemeClr>
              </a:solidFill>
            </a:rPr>
            <a:t>ПРИЧЕСТ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755852" y="370400"/>
        <a:ext cx="1779807" cy="594670"/>
      </dsp:txXfrm>
    </dsp:sp>
    <dsp:sp modelId="{26C6689F-91F7-469C-A068-D0613E0DC1AF}">
      <dsp:nvSpPr>
        <dsp:cNvPr id="0" name=""/>
        <dsp:cNvSpPr/>
      </dsp:nvSpPr>
      <dsp:spPr>
        <a:xfrm>
          <a:off x="7484174" y="1167879"/>
          <a:ext cx="1221455" cy="107134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594703" y="1272882"/>
          <a:ext cx="1221455" cy="1071348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Од Отецот (1 Јованово 1:3)</a:t>
          </a:r>
          <a:endParaRPr lang="es-ES" sz="1800" kern="1200" dirty="0"/>
        </a:p>
      </dsp:txBody>
      <dsp:txXfrm>
        <a:off x="7626082" y="1304261"/>
        <a:ext cx="1158697" cy="1008590"/>
      </dsp:txXfrm>
    </dsp:sp>
    <dsp:sp modelId="{37283C6F-FF8D-44B1-8133-781BD7F8DED8}">
      <dsp:nvSpPr>
        <dsp:cNvPr id="0" name=""/>
        <dsp:cNvSpPr/>
      </dsp:nvSpPr>
      <dsp:spPr>
        <a:xfrm>
          <a:off x="8926688" y="1167879"/>
          <a:ext cx="1443774" cy="1071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037217" y="1272882"/>
          <a:ext cx="1443774" cy="1071348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Од Синот (1 Јованово 1:3)</a:t>
          </a:r>
          <a:endParaRPr lang="es-ES" sz="1800" kern="1200" dirty="0"/>
        </a:p>
      </dsp:txBody>
      <dsp:txXfrm>
        <a:off x="9068596" y="1304261"/>
        <a:ext cx="1381016" cy="1008590"/>
      </dsp:txXfrm>
    </dsp:sp>
    <dsp:sp modelId="{7DE1F87E-F234-4575-ADE9-B2731336F3AB}">
      <dsp:nvSpPr>
        <dsp:cNvPr id="0" name=""/>
        <dsp:cNvSpPr/>
      </dsp:nvSpPr>
      <dsp:spPr>
        <a:xfrm>
          <a:off x="10591521" y="1167879"/>
          <a:ext cx="994760" cy="10713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702049" y="1272882"/>
          <a:ext cx="994760" cy="1071348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b="1" kern="1200" dirty="0"/>
            <a:t>Од Духот (Фил. 2:1)</a:t>
          </a:r>
          <a:endParaRPr lang="es-ES" sz="1800" kern="1200" dirty="0"/>
        </a:p>
      </dsp:txBody>
      <dsp:txXfrm>
        <a:off x="10731185" y="1302018"/>
        <a:ext cx="936488" cy="1013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8838C-5120-4B98-95C3-4D0DC3481C47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EAD56-0596-444A-9390-077D4C406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3998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EAD56-0596-444A-9390-077D4C406874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05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4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-1" y="-14359"/>
            <a:ext cx="984680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mk-MK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БЛАГОДАТ, ЉУБОВ И ЗАЕДНИЦА</a:t>
            </a:r>
            <a:endParaRPr lang="es-ES" sz="44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458270" y="6370618"/>
            <a:ext cx="4047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Лекција 13 за 26 септември 2026 година</a:t>
            </a:r>
            <a:endParaRPr lang="es-ES" sz="16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405257" y="98660"/>
            <a:ext cx="2632237" cy="403187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„Благодатта на Господа Исуса Христа, љубовта Божја и заедништвото на Светиот Дух нека бидат со сите вас. Амин.“</a:t>
            </a:r>
            <a:endParaRPr lang="es-ES" sz="2400" b="1" dirty="0">
              <a:solidFill>
                <a:srgbClr val="E97132">
                  <a:lumMod val="75000"/>
                </a:srgbClr>
              </a:solidFill>
              <a:latin typeface="Comic Sans MS" panose="030F0702030302020204" pitchFamily="66" charset="0"/>
            </a:endParaRPr>
          </a:p>
          <a:p>
            <a:pPr lvl="0" algn="ctr">
              <a:defRPr/>
            </a:pPr>
            <a:r>
              <a:rPr lang="ru-RU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(2. Коринќаните 13:14)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1037723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0" y="166569"/>
            <a:ext cx="71110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Најчестата формула во завршетоците на Павловите писма, употребена со мали варијации во 13 од неговите 14 посланија, е: „Благодатта на нашиот Господ Исус Христос нека биде со вас“ (Рим. 16:24; 1 Кор. 16:23; Гал. 6:18; Еф. 6:24; Фил. 4:23; Кол. 4:18; 1 Сол. 5:28; 2 Сол. 3:18; 1 Тим. 6:21; 2 Тим. 4:22; Тит. 3:15; Филм. 1:25; Евр. 13:25).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56" b="4256"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0" y="2105561"/>
            <a:ext cx="71110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Сепак, во второто писмо до Коринтјаните, тој прави важен исклучок. Неговото збогување вклучува благодат, љубов и заедништво на сите лица на Божеството: Синот, Отецот и Светиот Дух (2. Кор. 13:14).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ru-RU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„БЛАГОДАТТА НА ГОСПОД ИСУС ХРИСТОС“</a:t>
            </a:r>
            <a:endParaRPr lang="es-ES" sz="4000" b="1" spc="3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„Зашто ја знаете благодатта на нашиот Господ Исус Христос, дека иако беше богат, заради вас стана сиромашен, за да се збогатите вие ​​преку Неговата сиромаштија.“ (2 Коринќаните 8:9)</a:t>
            </a:r>
            <a:endParaRPr lang="es-ES" sz="1400" b="1" dirty="0">
              <a:solidFill>
                <a:srgbClr val="FFFF75"/>
              </a:solidFill>
              <a:effectLst>
                <a:glow rad="127000">
                  <a:srgbClr val="A46336"/>
                </a:glow>
                <a:outerShdw blurRad="38100" dist="38100" dir="2700000" algn="tl">
                  <a:schemeClr val="tx1">
                    <a:alpha val="44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Павле го започнува и го завршува своето второ писмо до Коринтјаните со осврт на благодатта на Исус (2. Коринтјаните 1:2; 13:14). Во што се состои оваа благодат?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2064408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600" b="1" dirty="0"/>
              <a:t>Што се случува со оние од нас кои ја примаат неговата благодат?</a:t>
            </a:r>
            <a:endParaRPr lang="es-ES" sz="16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6030185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05525" y="3363359"/>
            <a:ext cx="6076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Павле ги поучувал Коринтјаните (и нас, секако) дека љубовта изградува (1. Коринтјаните 8:1); дека ништо нема вредност без љубов (1. Коринтјаните 13:1-3); и дека сè треба да се прави со љубовта што доаѓа од Бога (1. Коринтјаните 16:14).</a:t>
            </a:r>
            <a:endParaRPr lang="es-E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k-MK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„ЉУБОВТА БОЖЈА“ (1)</a:t>
            </a:r>
            <a:endParaRPr lang="es-E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„Кој не љуби, не Го познава Бога, зашто Бог е љубов.“ (1 Јованово 4:8)</a:t>
            </a:r>
            <a:endParaRPr lang="es-ES" sz="1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glow rad="127000">
                  <a:srgbClr val="003F7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97021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Библијата категорично изјавува дека Бог е љубов (1 Јованово 4:8). Тој ја излеал таа љубов врз целото Свое творение. Можеме да ја видиме во нашите сопствени срца; во односот меѓу родителите и децата; во прекрасните цвеќиња; во мелодичните птици; …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0" y="602993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Овој пример нѐ води да се однесуваме кон другите со истата љубов што ни ја покажал Бог (1 Јованово 3:16)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25196" y="4973644"/>
            <a:ext cx="6076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b="1" dirty="0">
                <a:solidFill>
                  <a:prstClr val="black"/>
                </a:solidFill>
              </a:rPr>
              <a:t>Но, без сомнение, најголемиот израз на Божјата љубов може да се види во принесувањето на Исус како жртва за нашите гревови (Јн. 3:16).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k-MK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„ЉУБОВТА БОЖЈА“ (2)</a:t>
            </a:r>
            <a:endParaRPr lang="es-ES" sz="4400" b="1" spc="600" dirty="0">
              <a:ln w="66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0" y="652657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„На крајот, браќа и сестри, радувајте се! Стремете се кон совршенство, охрабрувајте се еден со друг, бидете едномислени, живејте во мир. И Бог на мирот и љубовта ќе биде со вас.“ (2 Коринтјаните 13:11)</a:t>
            </a:r>
            <a:endParaRPr lang="es-ES" sz="1200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4">
                    <a:lumMod val="60000"/>
                    <a:lumOff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899" y="1524000"/>
            <a:ext cx="6245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Павле го претставува Бога на повеќеслоен начин: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5791472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Бог не само што ги поседува сите овие карактеристики, туку Тој е изворот од кој сите тие произлегуваат до нас.</a:t>
            </a:r>
            <a:endParaRPr lang="es-ES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452045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58265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Како што видовме, Бог е љубов, но Тој е исто така и Бог на љубовта, односно: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mk-MK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„ПРИЧИНАТА НА СВЕТИОТ ДУХ“</a:t>
            </a:r>
            <a:endParaRPr lang="es-ES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„Благодатта на Господа Исуса Христа, и љубовта Божја, и заедништвото на Светиот Дух да бидат со сите вас. Амин.“ (2. Коринќаните 13:14)</a:t>
            </a:r>
            <a:endParaRPr lang="es-ES" sz="1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720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Павле посакува тие да бидат со нас: благодатта на Личност (Господ Исус Христос); љубовта на Личност (Бог); и заедништвото… на сила или на Личност? (2 Кор. 13:14). Заради доследност, Павле зборува за Личност (Светиот Дух), а не за сила.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8526737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689528"/>
            <a:ext cx="39108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Во своите повеќе од 40 упатувања на Светиот Дух во посланијата до Коринтјаните, Павле го претставува со лични квалитети, а не како само сила што произлегува од Бога: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mk-MK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„БИДЕТЕ СО СИТЕ ВАС“</a:t>
            </a:r>
            <a:endParaRPr lang="es-ES" sz="4400" b="1" spc="300" dirty="0">
              <a:ln/>
              <a:solidFill>
                <a:schemeClr val="accent3">
                  <a:lumMod val="75000"/>
                </a:schemeClr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„Според предзнаењето на Бога Отецот, преку осветувачкото дело на Духот, за послушност на Исуса Христа и откуп преку Неговата крв: благодатта и мирот да ви бидат изобилни“ (1. Петрово 1:2)</a:t>
            </a:r>
            <a:endParaRPr lang="es-ES" sz="14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89317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Иако сме навикнати да се осврнуваме на Тројството (три божествени Лица, еден Бог) по редоследот „Татко, Син, Дух“ (Матеј 28:19), Павле го претставува како „Син, Татко, Дух“ (2 Коринтјани 13:14), а Петар како „Татко, Дух, Син“ (1 Пет. 1:2).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309447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Павле го завршува своето писмо, затоа, посакувајќи благодатта, љубовта и заедништвото на целото Божество да бидат со сите нас (2. Кор. 13:14)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t="4680" r="-16" b="32720"/>
          <a:stretch>
            <a:fillRect/>
          </a:stretch>
        </p:blipFill>
        <p:spPr>
          <a:xfrm>
            <a:off x="8658074" y="1578768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5637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Меѓу нив нема хиерархија; секој од нив едноставно презема различна улога во планот на спасението, но сите ги делат истите карактеристики и цели.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487299"/>
            <a:ext cx="10045147" cy="537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600" b="1" dirty="0">
                <a:latin typeface="Constantia" panose="02030602050306030303" pitchFamily="18" charset="0"/>
              </a:rPr>
              <a:t>„Отецот е полнотата на Божеството телесно и е невидлив за смртните очи.“Синот е полнотата на манифестираната Божественост.</a:t>
            </a:r>
            <a:r>
              <a:rPr lang="es-ES" sz="2600" b="1" dirty="0">
                <a:latin typeface="Constantia" panose="02030602050306030303" pitchFamily="18" charset="0"/>
              </a:rPr>
              <a:t>[…]</a:t>
            </a:r>
          </a:p>
          <a:p>
            <a:pPr>
              <a:spcBef>
                <a:spcPts val="600"/>
              </a:spcBef>
            </a:pPr>
            <a:r>
              <a:rPr lang="ru-RU" sz="2600" b="1" dirty="0">
                <a:latin typeface="Constantia" panose="02030602050306030303" pitchFamily="18" charset="0"/>
              </a:rPr>
              <a:t>Утешителот кого Христос ветил дека ќе го испрати по вознесувањето на небото е Духот во сета полнота на Божеството, манифестирајќи ја силата на божествената благодат на сите што го примаат Христос и веруваат во Него како личен Спасител. Во небесното трио има три живи личности; во името на овие три големи сили - Отецот, Синот и Светиот Дух - оние што го примаат Христос преку вера се крстени, и овие сили ќе соработуваат со послушните поданици на небото во нивните напори да го живеат новиот живот во Христос.</a:t>
            </a:r>
            <a:endParaRPr lang="es-ES" sz="26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Е. Г. В. (Евангелизам, стр. 446)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1398</Words>
  <Application>Microsoft Office PowerPoint</Application>
  <PresentationFormat>Panorámica</PresentationFormat>
  <Paragraphs>77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Aptos</vt:lpstr>
      <vt:lpstr>Constantia</vt:lpstr>
      <vt:lpstr>Comic Sans MS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75</cp:revision>
  <dcterms:created xsi:type="dcterms:W3CDTF">2026-08-20T16:22:51Z</dcterms:created>
  <dcterms:modified xsi:type="dcterms:W3CDTF">2026-09-09T14:32:38Z</dcterms:modified>
</cp:coreProperties>
</file>