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mk-MK" sz="2000" b="1" dirty="0">
              <a:effectLst>
                <a:outerShdw blurRad="38100" dist="38100" dir="2700000" algn="tl">
                  <a:srgbClr val="000000"/>
                </a:outerShdw>
              </a:effectLst>
            </a:rPr>
            <a:t>Да сведочам за Исус</a:t>
          </a:r>
          <a:endParaRPr lang="es-ES" sz="20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ru-RU" sz="2000" b="1" dirty="0"/>
            <a:t>Неговата главна мисија беше да ги води луѓето кон Исус</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mk-MK" sz="2000" b="1" dirty="0">
              <a:effectLst>
                <a:outerShdw blurRad="38100" dist="38100" dir="2700000" algn="tl">
                  <a:srgbClr val="000000"/>
                </a:outerShdw>
              </a:effectLst>
            </a:rPr>
            <a:t>Најавувајќи ја иднината</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ru-RU" sz="2000" b="1" kern="1200" dirty="0">
              <a:latin typeface="Aptos" panose="02110004020202020204"/>
              <a:ea typeface="+mn-ea"/>
              <a:cs typeface="+mn-cs"/>
            </a:rPr>
            <a:t>Тие открија настани што се протегаат дури и до ден-денес.</a:t>
          </a:r>
          <a:endParaRPr lang="es-ES" sz="2000" b="1" kern="120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mk-MK" sz="2000" b="1" dirty="0">
              <a:effectLst>
                <a:outerShdw blurRad="38100" dist="38100" dir="2700000" algn="tl">
                  <a:srgbClr val="000000"/>
                </a:outerShdw>
              </a:effectLst>
            </a:rPr>
            <a:t>Изгради</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ru-RU" sz="2000" b="1" dirty="0"/>
            <a:t>Да се ​​изгради силна црква што може да ги издржи нападите на непријателот</a:t>
          </a:r>
          <a:endParaRPr lang="es-ES" sz="20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mk-MK" sz="2000" b="1" dirty="0">
              <a:effectLst>
                <a:outerShdw blurRad="38100" dist="38100" dir="2700000" algn="tl">
                  <a:srgbClr val="000000"/>
                </a:outerShdw>
              </a:effectLst>
            </a:rPr>
            <a:t>Повик</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ru-RU" sz="2000" b="1" dirty="0"/>
            <a:t>Да се ​​прогласи гревот, за луѓето да можат да се покаат</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mk-MK" sz="2000" b="1" dirty="0">
              <a:effectLst>
                <a:outerShdw blurRad="38100" dist="38100" dir="2700000" algn="tl">
                  <a:srgbClr val="000000"/>
                </a:outerShdw>
              </a:effectLst>
            </a:rPr>
            <a:t>Удобност</a:t>
          </a:r>
          <a:endParaRPr lang="es-ES" sz="200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ru-RU" sz="2000" b="1" dirty="0"/>
            <a:t>Јуда и Сила беа испратени во црквите за оваа специфична цел.</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ru-RU" sz="2000" b="1" dirty="0">
              <a:effectLst>
                <a:outerShdw blurRad="38100" dist="38100" dir="2700000" algn="tl">
                  <a:srgbClr val="000000"/>
                </a:outerShdw>
              </a:effectLst>
            </a:rPr>
            <a:t>Тие се луѓе испратени од Бога. (Лука 11:49)</a:t>
          </a:r>
          <a:endParaRPr lang="es-ES" sz="20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ru-RU" sz="2000" b="1" dirty="0">
              <a:effectLst>
                <a:outerShdw blurRad="38100" dist="38100" dir="2700000" algn="tl">
                  <a:srgbClr val="000000"/>
                </a:outerShdw>
              </a:effectLst>
            </a:rPr>
            <a:t>Тие добиваат дарови да ја водат црквата (1. Кор. 12:28-29; Еф. 4:11-12)</a:t>
          </a:r>
          <a:endParaRPr lang="es-ES" sz="20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ru-RU" sz="2000" b="1" dirty="0">
              <a:effectLst>
                <a:outerShdw blurRad="38100" dist="38100" dir="2700000" algn="tl">
                  <a:srgbClr val="000000"/>
                </a:outerShdw>
              </a:effectLst>
            </a:rPr>
            <a:t>Тие се темелот на црквата (Ефесјаните 2:20)</a:t>
          </a:r>
          <a:endParaRPr lang="es-ES" sz="20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ru-RU" sz="2000" b="1" dirty="0">
              <a:effectLst>
                <a:outerShdw blurRad="38100" dist="38100" dir="2700000" algn="tl">
                  <a:srgbClr val="000000"/>
                </a:outerShdw>
              </a:effectLst>
            </a:rPr>
            <a:t>Тие примаат откровенија (Еф. 3:5)</a:t>
          </a:r>
          <a:endParaRPr lang="es-ES" sz="200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ru-RU" sz="2000" b="1" dirty="0">
              <a:effectLst>
                <a:outerShdw blurRad="38100" dist="38100" dir="2700000" algn="tl">
                  <a:srgbClr val="000000"/>
                </a:outerShdw>
              </a:effectLst>
            </a:rPr>
            <a:t>Тие се радуваат на правдата (Отк. 18:20)</a:t>
          </a:r>
          <a:endParaRPr lang="es-ES" sz="200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mk-MK" sz="2400" b="1" spc="600" dirty="0">
              <a:effectLst>
                <a:outerShdw blurRad="38100" dist="38100" dir="2700000" algn="tl">
                  <a:srgbClr val="000000">
                    <a:alpha val="43137"/>
                  </a:srgbClr>
                </a:outerShdw>
              </a:effectLst>
            </a:rPr>
            <a:t>ТИМОТЕЈ</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ru-RU" sz="2000" b="1" dirty="0"/>
            <a:t>Неговиот повик за служба беше проречен (1 Тим. 1:18). Тој беше коавтор со Павле на посланијата: 2 Коринтјани (2 Кор. 1:1); Филипјани (Фил. 1:1); Колошани (Кол. 1:1); 1 Солуњани (1 Сол. 1:1); 2 Солуњани</a:t>
          </a:r>
          <a:br>
            <a:rPr lang="es-ES" sz="2000" b="1" dirty="0"/>
          </a:br>
          <a:r>
            <a:rPr lang="ru-RU" sz="2000" b="1" dirty="0"/>
            <a:t>(2 Сол. 1:1); и Филимон (Фил. 1:1).</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mk-MK" sz="2400" b="1" spc="600" dirty="0">
              <a:effectLst>
                <a:outerShdw blurRad="38100" dist="38100" dir="2700000" algn="tl">
                  <a:srgbClr val="000000">
                    <a:alpha val="43137"/>
                  </a:srgbClr>
                </a:outerShdw>
              </a:effectLst>
            </a:rPr>
            <a:t>ТИТ</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ru-RU" sz="2000" b="1" dirty="0"/>
            <a:t>Тој исполнил неколку пророчки функции, како што се изградување (2. Кор. 8:6); опоменување (Тит 2:6, 9, 15) и утеха</a:t>
          </a:r>
          <a:br>
            <a:rPr lang="es-ES" sz="2000" b="1" dirty="0"/>
          </a:br>
          <a:r>
            <a:rPr lang="ru-RU" sz="2000" b="1" dirty="0"/>
            <a:t>(2. Кор.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u-RU" sz="2000" b="1" kern="1200" dirty="0"/>
            <a:t>Неговата главна мисија беше да ги води луѓето кон Исус</a:t>
          </a: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mk-MK" sz="2000" b="1" kern="1200" dirty="0">
              <a:effectLst>
                <a:outerShdw blurRad="38100" dist="38100" dir="2700000" algn="tl">
                  <a:srgbClr val="000000"/>
                </a:outerShdw>
              </a:effectLst>
            </a:rPr>
            <a:t>Да сведочам за Исус</a:t>
          </a:r>
          <a:endParaRPr lang="es-ES" sz="20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u-RU" sz="2000" b="1" kern="1200" dirty="0">
              <a:latin typeface="Aptos" panose="02110004020202020204"/>
              <a:ea typeface="+mn-ea"/>
              <a:cs typeface="+mn-cs"/>
            </a:rPr>
            <a:t>Тие открија настани што се протегаат дури и до ден-денес.</a:t>
          </a:r>
          <a:endParaRPr lang="es-ES" sz="2000" b="1" kern="120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mk-MK" sz="2000" b="1" kern="1200" dirty="0">
              <a:effectLst>
                <a:outerShdw blurRad="38100" dist="38100" dir="2700000" algn="tl">
                  <a:srgbClr val="000000"/>
                </a:outerShdw>
              </a:effectLst>
            </a:rPr>
            <a:t>Најавувајќи ја иднината</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u-RU" sz="2000" b="1" kern="1200" dirty="0"/>
            <a:t>Да се ​​изгради силна црква што може да ги издржи нападите на непријателот</a:t>
          </a:r>
          <a:endParaRPr lang="es-ES" sz="20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mk-MK" sz="2000" b="1" kern="1200" dirty="0">
              <a:effectLst>
                <a:outerShdw blurRad="38100" dist="38100" dir="2700000" algn="tl">
                  <a:srgbClr val="000000"/>
                </a:outerShdw>
              </a:effectLst>
            </a:rPr>
            <a:t>Изгради</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u-RU" sz="2000" b="1" kern="1200" dirty="0"/>
            <a:t>Да се ​​прогласи гревот, за луѓето да можат да се покаат</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mk-MK" sz="2000" b="1" kern="1200" dirty="0">
              <a:effectLst>
                <a:outerShdw blurRad="38100" dist="38100" dir="2700000" algn="tl">
                  <a:srgbClr val="000000"/>
                </a:outerShdw>
              </a:effectLst>
            </a:rPr>
            <a:t>Повик</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ru-RU" sz="2000" b="1" kern="1200" dirty="0"/>
            <a:t>Јуда и Сила беа испратени во црквите за оваа специфична цел.</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mk-MK" sz="2000" b="1" kern="1200" dirty="0">
              <a:effectLst>
                <a:outerShdw blurRad="38100" dist="38100" dir="2700000" algn="tl">
                  <a:srgbClr val="000000"/>
                </a:outerShdw>
              </a:effectLst>
            </a:rPr>
            <a:t>Удобност</a:t>
          </a:r>
          <a:endParaRPr lang="es-ES" sz="2000" kern="120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Тие се луѓе испратени од Бога. (Лука 11:49)</a:t>
          </a:r>
          <a:endParaRPr lang="es-ES" sz="2000" kern="1200" dirty="0">
            <a:effectLst>
              <a:outerShdw blurRad="38100" dist="38100" dir="2700000" algn="tl">
                <a:srgbClr val="000000"/>
              </a:outerShdw>
            </a:effectLst>
          </a:endParaRP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Тие добиваат дарови да ја водат црквата (1. Кор. 12:28-29; Еф. 4:11-12)</a:t>
          </a:r>
          <a:endParaRPr lang="es-ES" sz="2000"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Тие се темелот на црквата (Ефесјаните 2:20)</a:t>
          </a:r>
          <a:endParaRPr lang="es-ES" sz="2000" kern="1200" dirty="0">
            <a:effectLst>
              <a:outerShdw blurRad="38100" dist="38100" dir="2700000" algn="tl">
                <a:srgbClr val="000000"/>
              </a:outerShdw>
            </a:effectLst>
          </a:endParaRP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Тие примаат откровенија (Еф. 3:5)</a:t>
          </a:r>
          <a:endParaRPr lang="es-ES" sz="2000" kern="1200" dirty="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ru-RU" sz="2000" b="1" kern="1200" dirty="0">
              <a:effectLst>
                <a:outerShdw blurRad="38100" dist="38100" dir="2700000" algn="tl">
                  <a:srgbClr val="000000"/>
                </a:outerShdw>
              </a:effectLst>
            </a:rPr>
            <a:t>Тие се радуваат на правдата (Отк. 18:20)</a:t>
          </a:r>
          <a:endParaRPr lang="es-ES" sz="2000" kern="1200" dirty="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ru-RU" sz="2000" b="1" kern="1200" dirty="0"/>
            <a:t>Неговиот повик за служба беше проречен (1 Тим. 1:18). Тој беше коавтор со Павле на посланијата: 2 Коринтјани (2 Кор. 1:1); Филипјани (Фил. 1:1); Колошани (Кол. 1:1); 1 Солуњани (1 Сол. 1:1); 2 Солуњани</a:t>
          </a:r>
          <a:br>
            <a:rPr lang="es-ES" sz="2000" b="1" kern="1200" dirty="0"/>
          </a:br>
          <a:r>
            <a:rPr lang="ru-RU" sz="2000" b="1" kern="1200" dirty="0"/>
            <a:t>(2 Сол. 1:1); и Филимон (Фил. 1:1).</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mk-MK" sz="2400" b="1" kern="1200" spc="600" dirty="0">
              <a:effectLst>
                <a:outerShdw blurRad="38100" dist="38100" dir="2700000" algn="tl">
                  <a:srgbClr val="000000">
                    <a:alpha val="43137"/>
                  </a:srgbClr>
                </a:outerShdw>
              </a:effectLst>
            </a:rPr>
            <a:t>ТИМОТЕЈ</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ru-RU" sz="2000" b="1" kern="1200" dirty="0"/>
            <a:t>Тој исполнил неколку пророчки функции, како што се изградување (2. Кор. 8:6); опоменување (Тит 2:6, 9, 15) и утеха</a:t>
          </a:r>
          <a:br>
            <a:rPr lang="es-ES" sz="2000" b="1" kern="1200" dirty="0"/>
          </a:br>
          <a:r>
            <a:rPr lang="ru-RU" sz="2000" b="1" kern="1200" dirty="0"/>
            <a:t>(2. Кор. 7:13)</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mk-MK" sz="2400" b="1" kern="1200" spc="600" dirty="0">
              <a:effectLst>
                <a:outerShdw blurRad="38100" dist="38100" dir="2700000" algn="tl">
                  <a:srgbClr val="000000">
                    <a:alpha val="43137"/>
                  </a:srgbClr>
                </a:outerShdw>
              </a:effectLst>
            </a:rPr>
            <a:t>ТИТ</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12/10/2026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12/10/2026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mk-MK" sz="4800" b="1" spc="300" dirty="0">
                <a:ln w="6600">
                  <a:solidFill>
                    <a:schemeClr val="accent2"/>
                  </a:solidFill>
                  <a:prstDash val="solid"/>
                </a:ln>
                <a:solidFill>
                  <a:srgbClr val="FFFFFF"/>
                </a:solidFill>
                <a:effectLst>
                  <a:outerShdw dist="38100" dir="2700000" algn="tl" rotWithShape="0">
                    <a:schemeClr val="accent2"/>
                  </a:outerShdw>
                </a:effectLst>
              </a:rPr>
              <a:t>НОВОЗЕТНИ ПРОРОЦИ</a:t>
            </a:r>
            <a:endParaRPr lang="es-ES" sz="4800" b="1" spc="30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algn="r"/>
            <a:r>
              <a:rPr lang="ru-RU" sz="1600" b="1" dirty="0">
                <a:solidFill>
                  <a:schemeClr val="accent5">
                    <a:lumMod val="20000"/>
                    <a:lumOff val="80000"/>
                  </a:schemeClr>
                </a:solidFill>
                <a:effectLst>
                  <a:outerShdw blurRad="38100" dist="38100" dir="2700000" algn="tl">
                    <a:srgbClr val="000000">
                      <a:alpha val="43137"/>
                    </a:srgbClr>
                  </a:outerShdw>
                </a:effectLst>
              </a:rPr>
              <a:t>Лекција 4 за 24 октомври 2026 година</a:t>
            </a:r>
            <a:endParaRPr lang="es-ES" sz="1600" b="1" dirty="0">
              <a:solidFill>
                <a:schemeClr val="accent5">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lvl="0" algn="ctr">
              <a:defRPr/>
            </a:pPr>
            <a:r>
              <a:rPr lang="ru-RU" sz="2200" b="1" dirty="0">
                <a:solidFill>
                  <a:srgbClr val="E97132">
                    <a:lumMod val="50000"/>
                  </a:srgbClr>
                </a:solidFill>
                <a:latin typeface="Comic Sans MS" panose="030F0702030302020204" pitchFamily="66" charset="0"/>
              </a:rPr>
              <a:t>„А има разни дарови, но Духот е ист; и има разни слуги, но Господ е ист; и има разни дела, но Бог е ист, Кој ги прави сите во секого.“</a:t>
            </a:r>
            <a:endParaRPr lang="es-ES" sz="2200" b="1" dirty="0">
              <a:solidFill>
                <a:srgbClr val="E97132">
                  <a:lumMod val="50000"/>
                </a:srgbClr>
              </a:solidFill>
              <a:latin typeface="Comic Sans MS" panose="030F0702030302020204" pitchFamily="66" charset="0"/>
            </a:endParaRPr>
          </a:p>
          <a:p>
            <a:pPr lvl="0" algn="ctr">
              <a:defRPr/>
            </a:pPr>
            <a:r>
              <a:rPr lang="ru-RU" sz="2200" b="1" dirty="0">
                <a:solidFill>
                  <a:srgbClr val="E97132">
                    <a:lumMod val="50000"/>
                  </a:srgbClr>
                </a:solidFill>
                <a:latin typeface="Comic Sans MS" panose="030F0702030302020204" pitchFamily="66" charset="0"/>
              </a:rPr>
              <a:t>(1. Коринќаните 12:4-6)</a:t>
            </a:r>
            <a:endPar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mk-MK" sz="2000" b="1" dirty="0">
                <a:solidFill>
                  <a:schemeClr val="bg1"/>
                </a:solidFill>
                <a:highlight>
                  <a:srgbClr val="6D1307"/>
                </a:highlight>
              </a:rPr>
              <a:t>Улогите на пророците во Новиот завет</a:t>
            </a:r>
            <a:endParaRPr lang="es-ES" sz="2000" b="1" dirty="0">
              <a:solidFill>
                <a:schemeClr val="bg1"/>
              </a:solidFill>
              <a:highlight>
                <a:srgbClr val="6D1307"/>
              </a:highlight>
            </a:endParaRPr>
          </a:p>
          <a:p>
            <a:pPr>
              <a:spcBef>
                <a:spcPts val="600"/>
              </a:spcBef>
            </a:pPr>
            <a:r>
              <a:rPr lang="mk-MK" sz="2000" b="1" dirty="0">
                <a:solidFill>
                  <a:schemeClr val="bg1"/>
                </a:solidFill>
                <a:highlight>
                  <a:srgbClr val="205C01"/>
                </a:highlight>
              </a:rPr>
              <a:t>Пророци од Новиот завет:</a:t>
            </a:r>
            <a:endParaRPr lang="es-ES" sz="2000" b="1" dirty="0">
              <a:solidFill>
                <a:schemeClr val="bg1"/>
              </a:solidFill>
              <a:highlight>
                <a:srgbClr val="205C01"/>
              </a:highlight>
            </a:endParaRPr>
          </a:p>
          <a:p>
            <a:pPr marL="893763" lvl="1">
              <a:spcBef>
                <a:spcPts val="600"/>
              </a:spcBef>
            </a:pPr>
            <a:r>
              <a:rPr lang="mk-MK" sz="2000" b="1" dirty="0">
                <a:uFill>
                  <a:solidFill>
                    <a:srgbClr val="D01729"/>
                  </a:solidFill>
                </a:uFill>
              </a:rPr>
              <a:t>Исус, </a:t>
            </a:r>
            <a:r>
              <a:rPr lang="mk-MK" sz="2000" b="1" dirty="0" err="1">
                <a:uFill>
                  <a:solidFill>
                    <a:srgbClr val="D01729"/>
                  </a:solidFill>
                </a:uFill>
              </a:rPr>
              <a:t>пророкуваниот</a:t>
            </a:r>
            <a:r>
              <a:rPr lang="mk-MK" sz="2000" b="1" dirty="0">
                <a:uFill>
                  <a:solidFill>
                    <a:srgbClr val="D01729"/>
                  </a:solidFill>
                </a:uFill>
              </a:rPr>
              <a:t> пророк.</a:t>
            </a:r>
          </a:p>
          <a:p>
            <a:pPr marL="893763" lvl="1">
              <a:spcBef>
                <a:spcPts val="600"/>
              </a:spcBef>
            </a:pPr>
            <a:r>
              <a:rPr lang="mk-MK" sz="2000" b="1" dirty="0"/>
              <a:t>Апостолите и пророците.</a:t>
            </a:r>
          </a:p>
          <a:p>
            <a:pPr marL="893763" lvl="1">
              <a:spcBef>
                <a:spcPts val="600"/>
              </a:spcBef>
            </a:pPr>
            <a:r>
              <a:rPr lang="mk-MK" sz="2000" b="1" dirty="0" err="1"/>
              <a:t>Пророчиците</a:t>
            </a:r>
            <a:r>
              <a:rPr lang="es-ES" sz="2000" b="1" dirty="0">
                <a:effectLst/>
              </a:rPr>
              <a:t>.</a:t>
            </a:r>
          </a:p>
          <a:p>
            <a:pPr marL="893763" lvl="1">
              <a:spcBef>
                <a:spcPts val="600"/>
              </a:spcBef>
            </a:pPr>
            <a:r>
              <a:rPr lang="mk-MK" sz="2000" b="1" dirty="0"/>
              <a:t>Соработниците на Павле.</a:t>
            </a:r>
          </a:p>
          <a:p>
            <a:pPr marL="893763" lvl="1">
              <a:spcBef>
                <a:spcPts val="600"/>
              </a:spcBef>
            </a:pPr>
            <a:r>
              <a:rPr lang="mk-MK" sz="2000" b="1" dirty="0"/>
              <a:t>Лажните пророци.</a:t>
            </a:r>
            <a:endParaRPr lang="es-ES" sz="2000" b="1" dirty="0">
              <a:effectLst/>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631216"/>
          </a:xfrm>
          <a:prstGeom prst="rect">
            <a:avLst/>
          </a:prstGeom>
          <a:noFill/>
        </p:spPr>
        <p:txBody>
          <a:bodyPr wrap="square" rtlCol="0">
            <a:spAutoFit/>
          </a:bodyPr>
          <a:lstStyle/>
          <a:p>
            <a:pPr>
              <a:spcBef>
                <a:spcPts val="600"/>
              </a:spcBef>
            </a:pPr>
            <a:r>
              <a:rPr lang="ru-RU" sz="2000" b="1" dirty="0"/>
              <a:t>Од Малахија па наваму, поминале 400 години без гласот на ниту еден пророк да се чуе меѓу Божјиот народ. Поради оваа тишина, израелскиот народ го сметал канонот на Светото писмо (односно книгите што го сочинуваат Стариот завет) за затворен.</a:t>
            </a:r>
            <a:endParaRPr lang="es-ES" sz="2000" b="1" dirty="0"/>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3100033"/>
            <a:ext cx="7639050" cy="1015663"/>
          </a:xfrm>
          <a:prstGeom prst="rect">
            <a:avLst/>
          </a:prstGeom>
          <a:noFill/>
        </p:spPr>
        <p:txBody>
          <a:bodyPr wrap="square">
            <a:spAutoFit/>
          </a:bodyPr>
          <a:lstStyle/>
          <a:p>
            <a:pPr lvl="0">
              <a:spcBef>
                <a:spcPts val="600"/>
              </a:spcBef>
              <a:defRPr/>
            </a:pPr>
            <a:r>
              <a:rPr lang="ru-RU" sz="2000" b="1" dirty="0">
                <a:solidFill>
                  <a:prstClr val="black"/>
                </a:solidFill>
              </a:rPr>
              <a:t>Кои биле улогите на овие нови пророци и пророчици? Кои биле тие? Дали имало лажни пророци, како во времето на Стариот завет?</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5" y="1727139"/>
            <a:ext cx="7639049" cy="1323439"/>
          </a:xfrm>
          <a:prstGeom prst="rect">
            <a:avLst/>
          </a:prstGeom>
          <a:noFill/>
        </p:spPr>
        <p:txBody>
          <a:bodyPr wrap="square">
            <a:spAutoFit/>
          </a:bodyPr>
          <a:lstStyle/>
          <a:p>
            <a:pPr lvl="0">
              <a:spcBef>
                <a:spcPts val="600"/>
              </a:spcBef>
              <a:defRPr/>
            </a:pPr>
            <a:r>
              <a:rPr lang="ru-RU" sz="2000" b="1" dirty="0">
                <a:solidFill>
                  <a:prstClr val="black"/>
                </a:solidFill>
              </a:rPr>
              <a:t>Сепак, Бог не молчеше долго. Во свое време, Тој испрати нов пророк: Јован Крстител (Матеј 11:7-9). Од тој момент, пророците повторно се појавија. Тие беа одговорни, меѓу другите задачи, и за пишувањето на Новиот завет.</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ru-RU"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ФУНКЦИИ НА ПРОРОЦИТЕ ВО НОВИОТ ЗАВЕТ</a:t>
            </a:r>
            <a:endPar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38554"/>
          </a:xfrm>
          <a:prstGeom prst="rect">
            <a:avLst/>
          </a:prstGeom>
          <a:noFill/>
        </p:spPr>
        <p:txBody>
          <a:bodyPr wrap="square">
            <a:spAutoFit/>
          </a:bodyPr>
          <a:lstStyle/>
          <a:p>
            <a:pPr algn="ctr"/>
            <a:r>
              <a:rPr lang="ru-RU" sz="16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„А оној што пророкува, им зборува на луѓето за нивна поткрепа, охрабрување и утеха“ (1. Коринќаните 14:3)</a:t>
            </a:r>
            <a:endParaRPr lang="es-ES" sz="16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ru-RU" sz="2000" b="1" dirty="0"/>
              <a:t>Во Новиот завет, пророштвото е претставено како дар на Светиот Дух, кој бил излеан изобилно (Римјаните 12:6). Во една црква можеле да има толку многу пророци што тие морале да зборуваат наизменично (1. Коринтјаните 14:29-31).</a:t>
            </a:r>
            <a:endParaRPr lang="es-ES" sz="2000" b="1" dirty="0"/>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4077613923"/>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ru-RU" sz="2000" b="1" dirty="0">
                <a:solidFill>
                  <a:prstClr val="black"/>
                </a:solidFill>
              </a:rPr>
              <a:t>Какви улоги играле овие пророци? (Отк. 19:10; 1:1; Еф. 4:11-12; 1 Кор. 14:3; Дела 15:32).</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1754326"/>
          </a:xfrm>
          <a:prstGeom prst="rect">
            <a:avLst/>
          </a:prstGeom>
          <a:noFill/>
        </p:spPr>
        <p:txBody>
          <a:bodyPr wrap="square">
            <a:spAutoFit/>
          </a:bodyPr>
          <a:lstStyle/>
          <a:p>
            <a:pPr algn="ctr"/>
            <a:r>
              <a:rPr lang="mk-MK" sz="5400" b="1" spc="50" dirty="0">
                <a:ln w="0"/>
                <a:solidFill>
                  <a:schemeClr val="bg1"/>
                </a:solidFill>
                <a:effectLst>
                  <a:innerShdw blurRad="63500" dist="50800" dir="13500000">
                    <a:srgbClr val="000000">
                      <a:alpha val="50000"/>
                    </a:srgbClr>
                  </a:innerShdw>
                </a:effectLst>
              </a:rPr>
              <a:t>НОВОЗЕТНИ ПРОРОЦИ</a:t>
            </a:r>
            <a:endParaRPr lang="es-ES" sz="5400" b="1"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mk-MK" sz="4400" b="1" dirty="0">
                <a:ln w="22225">
                  <a:noFill/>
                  <a:prstDash val="solid"/>
                </a:ln>
                <a:solidFill>
                  <a:schemeClr val="accent2">
                    <a:lumMod val="40000"/>
                    <a:lumOff val="60000"/>
                  </a:schemeClr>
                </a:solidFill>
              </a:rPr>
              <a:t>ИСУС, ПРЕТСТАВЕНИОТ ПРОРОК</a:t>
            </a:r>
            <a:endParaRPr lang="es-ES" sz="4400" b="1" dirty="0">
              <a:ln w="22225">
                <a:noFill/>
                <a:prstDash val="solid"/>
              </a:ln>
              <a:solidFill>
                <a:schemeClr val="accent2">
                  <a:lumMod val="40000"/>
                  <a:lumOff val="60000"/>
                </a:schemeClr>
              </a:solidFill>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646331"/>
          </a:xfrm>
          <a:prstGeom prst="rect">
            <a:avLst/>
          </a:prstGeom>
          <a:noFill/>
        </p:spPr>
        <p:txBody>
          <a:bodyPr wrap="square">
            <a:spAutoFit/>
          </a:bodyPr>
          <a:lstStyle/>
          <a:p>
            <a:pPr algn="ctr"/>
            <a:r>
              <a:rPr lang="ru-RU" b="1" dirty="0">
                <a:solidFill>
                  <a:schemeClr val="accent5">
                    <a:lumMod val="75000"/>
                  </a:schemeClr>
                </a:solidFill>
                <a:latin typeface="Comic Sans MS" panose="030F0702030302020204" pitchFamily="66" charset="0"/>
              </a:rPr>
              <a:t>„Господ, твојот Бог, ќе ти издигне пророк како мене од твојот народ; Него мора да го слушаш.“ (Второзаконие 18:15)</a:t>
            </a:r>
            <a:endParaRPr lang="es-ES" sz="1400"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646331"/>
          </a:xfrm>
          <a:prstGeom prst="rect">
            <a:avLst/>
          </a:prstGeom>
          <a:noFill/>
        </p:spPr>
        <p:txBody>
          <a:bodyPr wrap="square" rtlCol="0">
            <a:spAutoFit/>
          </a:bodyPr>
          <a:lstStyle/>
          <a:p>
            <a:pPr>
              <a:spcBef>
                <a:spcPts val="600"/>
              </a:spcBef>
            </a:pPr>
            <a:r>
              <a:rPr lang="ru-RU" b="1" dirty="0"/>
              <a:t>Исус бил сметан за пророк од неговите современици (Матеј 21:11; Мк. 6:15; Лк. 7:16; Јн. 6:14).</a:t>
            </a:r>
            <a:endParaRPr lang="es-ES" b="1" dirty="0"/>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69099" y="3879253"/>
            <a:ext cx="4035833" cy="1200329"/>
          </a:xfrm>
          <a:prstGeom prst="rect">
            <a:avLst/>
          </a:prstGeom>
          <a:noFill/>
        </p:spPr>
        <p:txBody>
          <a:bodyPr wrap="square">
            <a:spAutoFit/>
          </a:bodyPr>
          <a:lstStyle/>
          <a:p>
            <a:pPr>
              <a:spcBef>
                <a:spcPts val="600"/>
              </a:spcBef>
            </a:pPr>
            <a:r>
              <a:rPr lang="ru-RU" b="1" dirty="0"/>
              <a:t>Тој не е само светлина „што свети на темно место“, како што биле другите пророци, туку Тој е СВЕТЛИНАТА (2П. 1:19; Јн. 1:9; 8:12).</a:t>
            </a:r>
            <a:endParaRPr lang="es-ES" b="1" dirty="0"/>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646331"/>
          </a:xfrm>
          <a:prstGeom prst="rect">
            <a:avLst/>
          </a:prstGeom>
          <a:noFill/>
        </p:spPr>
        <p:txBody>
          <a:bodyPr wrap="square">
            <a:spAutoFit/>
          </a:bodyPr>
          <a:lstStyle/>
          <a:p>
            <a:pPr lvl="0">
              <a:spcBef>
                <a:spcPts val="600"/>
              </a:spcBef>
              <a:defRPr/>
            </a:pPr>
            <a:r>
              <a:rPr lang="ru-RU" b="1" dirty="0">
                <a:solidFill>
                  <a:prstClr val="black"/>
                </a:solidFill>
              </a:rPr>
              <a:t>Но Исус не го напишал Божјото Слово, туку Тој е СЛОВОТО (Јован 1:1).</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646331"/>
          </a:xfrm>
          <a:prstGeom prst="rect">
            <a:avLst/>
          </a:prstGeom>
          <a:noFill/>
        </p:spPr>
        <p:txBody>
          <a:bodyPr wrap="square">
            <a:spAutoFit/>
          </a:bodyPr>
          <a:lstStyle/>
          <a:p>
            <a:pPr lvl="0">
              <a:spcBef>
                <a:spcPts val="600"/>
              </a:spcBef>
              <a:defRPr/>
            </a:pPr>
            <a:r>
              <a:rPr lang="ru-RU" b="1" dirty="0">
                <a:solidFill>
                  <a:prstClr val="black"/>
                </a:solidFill>
              </a:rPr>
              <a:t>Петар прецизирал дека Исус е Пророкот/Месија објавен од Мојсеј и другите пророци (Втор. 18:15; Дела 3:18-26).</a:t>
            </a:r>
            <a:endParaRPr kumimoji="0" lang="es-ES"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2" y="2026761"/>
            <a:ext cx="7503499" cy="369332"/>
          </a:xfrm>
          <a:prstGeom prst="rect">
            <a:avLst/>
          </a:prstGeom>
          <a:noFill/>
        </p:spPr>
        <p:txBody>
          <a:bodyPr wrap="square">
            <a:spAutoFit/>
          </a:bodyPr>
          <a:lstStyle/>
          <a:p>
            <a:pPr lvl="0">
              <a:spcBef>
                <a:spcPts val="600"/>
              </a:spcBef>
              <a:defRPr/>
            </a:pPr>
            <a:r>
              <a:rPr lang="ru-RU" b="1" dirty="0">
                <a:solidFill>
                  <a:prstClr val="black"/>
                </a:solidFill>
              </a:rPr>
              <a:t>Тој самиот си ја припишал оваа титула себеси (Мр. 6:4; Лк. 13:33).</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477328"/>
          </a:xfrm>
          <a:prstGeom prst="rect">
            <a:avLst/>
          </a:prstGeom>
          <a:noFill/>
        </p:spPr>
        <p:txBody>
          <a:bodyPr wrap="square">
            <a:spAutoFit/>
          </a:bodyPr>
          <a:lstStyle/>
          <a:p>
            <a:pPr lvl="0">
              <a:spcBef>
                <a:spcPts val="600"/>
              </a:spcBef>
              <a:defRPr/>
            </a:pPr>
            <a:r>
              <a:rPr lang="ru-RU" b="1" dirty="0">
                <a:solidFill>
                  <a:prstClr val="black"/>
                </a:solidFill>
              </a:rPr>
              <a:t>Неговото дело оди подалеку од она на кој било пророк. Исус е единствениот кој може да ни понуди вечност на сите нас преку својот живот, смрт и воскресение.</a:t>
            </a:r>
            <a:endParaRPr kumimoji="0" lang="es-E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mk-MK" sz="4400" b="1" spc="600" dirty="0">
                <a:ln w="9525">
                  <a:solidFill>
                    <a:schemeClr val="bg1"/>
                  </a:solidFill>
                  <a:prstDash val="solid"/>
                </a:ln>
                <a:solidFill>
                  <a:schemeClr val="accent5"/>
                </a:solidFill>
                <a:effectLst>
                  <a:outerShdw blurRad="12700" dist="38100" dir="2700000" algn="tl" rotWithShape="0">
                    <a:srgbClr val="C8FF85"/>
                  </a:outerShdw>
                </a:effectLst>
              </a:rPr>
              <a:t>АПОСТОЛИТЕ И ПРОРОЦИТЕ</a:t>
            </a:r>
            <a:endParaRPr lang="es-ES" sz="4400" b="1" spc="600" dirty="0">
              <a:ln w="9525">
                <a:solidFill>
                  <a:schemeClr val="bg1"/>
                </a:solidFill>
                <a:prstDash val="solid"/>
              </a:ln>
              <a:solidFill>
                <a:schemeClr val="accent5"/>
              </a:solidFill>
              <a:effectLst>
                <a:outerShdw blurRad="12700" dist="38100" dir="2700000" algn="tl" rotWithShape="0">
                  <a:srgbClr val="C8FF85"/>
                </a:outerShdw>
              </a:effectLst>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ru-RU" b="1" dirty="0">
                <a:solidFill>
                  <a:srgbClr val="FFFF99"/>
                </a:solidFill>
                <a:effectLst>
                  <a:outerShdw blurRad="38100" dist="38100" dir="2700000" algn="tl">
                    <a:srgbClr val="000000"/>
                  </a:outerShdw>
                </a:effectLst>
                <a:latin typeface="Comic Sans MS" panose="030F0702030302020204" pitchFamily="66" charset="0"/>
              </a:rPr>
              <a:t>„Оваа тајна, која во другите генерации не им беше објавена на луѓето, сега им е откриена преку Духот на светите апостоли и пророци Божји“ (Ефесјаните 3:5)</a:t>
            </a:r>
            <a:endParaRPr lang="es-ES" sz="1400" b="1" dirty="0">
              <a:solidFill>
                <a:srgbClr val="FFFF99"/>
              </a:solidFill>
              <a:effectLst>
                <a:outerShdw blurRad="38100" dist="38100" dir="2700000" algn="tl">
                  <a:srgbClr val="000000"/>
                </a:outerShdw>
              </a:effectLst>
              <a:latin typeface="Comic Sans MS" panose="030F0702030302020204" pitchFamily="66" charset="0"/>
            </a:endParaRP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3442692183"/>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ru-RU" sz="2000" b="1" dirty="0"/>
              <a:t>Кога се споменуваат заедно, апостолите им претходат на пророците (освен во Лука 11:49). Петар ги изедначува апостолите со древните пророци (2. Петрово 3:2).</a:t>
            </a:r>
            <a:endParaRPr lang="es-ES" sz="2000" b="1" dirty="0"/>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ru-RU" sz="2000" b="1" dirty="0"/>
              <a:t>Апостолите и пророците од Новиот завет имаат заеднички карактеристики:</a:t>
            </a:r>
            <a:endParaRPr lang="es-ES" sz="2000" b="1" dirty="0"/>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ru-RU" sz="2000" b="1" dirty="0"/>
              <a:t>Новиот завет споменува неколку пророци, некои по име: Варнава (апостол), Симон, Луциј, Манаин, Савле (апостол), Јуда, Сила и Агав (Дела 11:27; 13:1; 15:32; 19:6-7; 21:10).</a:t>
            </a:r>
            <a:endParaRPr lang="es-ES" sz="2000" b="1" dirty="0"/>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ru-RU" sz="2000" b="1" dirty="0">
                <a:solidFill>
                  <a:prstClr val="black"/>
                </a:solidFill>
              </a:rPr>
              <a:t>Апостолите биле посебно овластени да бидат сведоци на воскресението од самиот Исус (Дела 10:40-41).</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mk-MK" sz="5400" b="1" spc="1000" dirty="0">
                <a:ln w="12700" cmpd="sng">
                  <a:noFill/>
                  <a:prstDash val="solid"/>
                </a:ln>
                <a:gradFill>
                  <a:gsLst>
                    <a:gs pos="0">
                      <a:srgbClr val="1E7980"/>
                    </a:gs>
                    <a:gs pos="4000">
                      <a:srgbClr val="2EB9C4"/>
                    </a:gs>
                    <a:gs pos="87000">
                      <a:srgbClr val="91E0E5"/>
                    </a:gs>
                  </a:gsLst>
                  <a:lin ang="5400000"/>
                </a:gradFill>
              </a:rPr>
              <a:t>ПРОРОЧКИ</a:t>
            </a:r>
            <a:endParaRPr lang="es-ES" sz="5400" b="1" spc="1000" dirty="0">
              <a:ln w="12700" cmpd="sng">
                <a:noFill/>
                <a:prstDash val="solid"/>
              </a:ln>
              <a:gradFill>
                <a:gsLst>
                  <a:gs pos="0">
                    <a:srgbClr val="1E7980"/>
                  </a:gs>
                  <a:gs pos="4000">
                    <a:srgbClr val="2EB9C4"/>
                  </a:gs>
                  <a:gs pos="87000">
                    <a:srgbClr val="91E0E5"/>
                  </a:gs>
                </a:gsLst>
                <a:lin ang="5400000"/>
              </a:gradFill>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rgbClr val="7030A0"/>
                </a:solidFill>
                <a:latin typeface="Comic Sans MS" panose="030F0702030302020204" pitchFamily="66" charset="0"/>
              </a:rPr>
              <a:t>„[Филип евангелистот] имаше четири немажени ќерки кои пророкуваа“ (Дела 21:9)</a:t>
            </a:r>
            <a:endParaRPr lang="es-ES" sz="1400" b="1" dirty="0">
              <a:solidFill>
                <a:srgbClr val="7030A0"/>
              </a:solidFill>
              <a:latin typeface="Comic Sans MS" panose="030F0702030302020204" pitchFamily="66" charset="0"/>
            </a:endParaRP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477328"/>
          </a:xfrm>
          <a:prstGeom prst="rect">
            <a:avLst/>
          </a:prstGeom>
          <a:noFill/>
        </p:spPr>
        <p:txBody>
          <a:bodyPr wrap="square" rtlCol="0">
            <a:spAutoFit/>
          </a:bodyPr>
          <a:lstStyle/>
          <a:p>
            <a:pPr>
              <a:spcBef>
                <a:spcPts val="600"/>
              </a:spcBef>
            </a:pPr>
            <a:r>
              <a:rPr lang="ru-RU" b="1" dirty="0"/>
              <a:t>Единствената пророчица спомената по име во Новиот завет е Ана, која „зборуваше за детето [Исус] на сите што го очекуваа спасението на Ерусалим“ (Лука 2:36-38).</a:t>
            </a:r>
            <a:endParaRPr lang="es-ES" b="1" dirty="0"/>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154475"/>
            <a:ext cx="3945130" cy="1477328"/>
          </a:xfrm>
          <a:prstGeom prst="rect">
            <a:avLst/>
          </a:prstGeom>
          <a:noFill/>
        </p:spPr>
        <p:txBody>
          <a:bodyPr wrap="square">
            <a:spAutoFit/>
          </a:bodyPr>
          <a:lstStyle/>
          <a:p>
            <a:pPr>
              <a:spcBef>
                <a:spcPts val="600"/>
              </a:spcBef>
            </a:pPr>
            <a:r>
              <a:rPr lang="ru-RU" b="1" dirty="0"/>
              <a:t>Јоил однапред објави дека Светиот Дух ќе дејствува така што синовите, ќерките, старците, младите, слугите и слугинките ќе пророкуваат (Јоил 2:28-29).</a:t>
            </a:r>
            <a:endParaRPr lang="es-ES" b="1" dirty="0"/>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3870090" cy="1200329"/>
          </a:xfrm>
          <a:prstGeom prst="rect">
            <a:avLst/>
          </a:prstGeom>
          <a:noFill/>
        </p:spPr>
        <p:txBody>
          <a:bodyPr wrap="square">
            <a:spAutoFit/>
          </a:bodyPr>
          <a:lstStyle/>
          <a:p>
            <a:pPr>
              <a:spcBef>
                <a:spcPts val="600"/>
              </a:spcBef>
            </a:pPr>
            <a:r>
              <a:rPr lang="ru-RU" b="1" dirty="0"/>
              <a:t>Понатаму, пророштвото се споменува како вообичаен дар, и кај жените и кај мажите (1. Кор. 11:4-5).</a:t>
            </a:r>
            <a:endParaRPr lang="es-ES" b="1" dirty="0"/>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923330"/>
          </a:xfrm>
          <a:prstGeom prst="rect">
            <a:avLst/>
          </a:prstGeom>
          <a:noFill/>
        </p:spPr>
        <p:txBody>
          <a:bodyPr wrap="square">
            <a:spAutoFit/>
          </a:bodyPr>
          <a:lstStyle/>
          <a:p>
            <a:pPr lvl="0">
              <a:spcBef>
                <a:spcPts val="600"/>
              </a:spcBef>
              <a:defRPr/>
            </a:pPr>
            <a:r>
              <a:rPr lang="ru-RU" b="1" dirty="0">
                <a:solidFill>
                  <a:prstClr val="black"/>
                </a:solidFill>
              </a:rPr>
              <a:t>Четирите ќерки на евангелистот Филип исто така го примиле дарот на пророштвото (Дела 21:8-9).</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mk-MK" sz="4400" b="1" dirty="0">
                <a:ln w="22225">
                  <a:solidFill>
                    <a:schemeClr val="accent2"/>
                  </a:solidFill>
                  <a:prstDash val="solid"/>
                </a:ln>
                <a:solidFill>
                  <a:schemeClr val="accent2">
                    <a:lumMod val="40000"/>
                    <a:lumOff val="60000"/>
                  </a:schemeClr>
                </a:solidFill>
              </a:rPr>
              <a:t>СОРАБОТНИЦИ НА ПАВЛЕ</a:t>
            </a:r>
            <a:endParaRPr lang="es-ES" sz="4400" b="1" dirty="0">
              <a:ln w="22225">
                <a:solidFill>
                  <a:schemeClr val="accent2"/>
                </a:solidFill>
                <a:prstDash val="solid"/>
              </a:ln>
              <a:solidFill>
                <a:schemeClr val="accent2">
                  <a:lumMod val="40000"/>
                  <a:lumOff val="60000"/>
                </a:schemeClr>
              </a:solidFill>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accent1">
                    <a:lumMod val="50000"/>
                  </a:schemeClr>
                </a:solidFill>
                <a:latin typeface="Comic Sans MS" panose="030F0702030302020204" pitchFamily="66" charset="0"/>
              </a:rPr>
              <a:t>„Тимотеј, сине мој, ти ја давам оваа заповед поради однапред дадените пророштва за тебе. Сакам да се бориш во добрата борба потпирајќи се на нив.“ (1. Тимотеј 1:18)</a:t>
            </a:r>
            <a:endParaRPr lang="es-ES" sz="1400" b="1" dirty="0">
              <a:solidFill>
                <a:schemeClr val="accent1">
                  <a:lumMod val="50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ru-RU" sz="2000" b="1" dirty="0">
                <a:solidFill>
                  <a:prstClr val="black"/>
                </a:solidFill>
              </a:rPr>
              <a:t>Покрај апостолите, пророците и пророчиците, се споменуваат и некои од помошничките на Павле кои, како Сила и Варнава, имале дар на пророштво:</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503409066"/>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728628584"/>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mk-MK" sz="4400" b="1" spc="1000" dirty="0">
                <a:ln w="13462">
                  <a:noFill/>
                  <a:prstDash val="solid"/>
                </a:ln>
                <a:solidFill>
                  <a:srgbClr val="FFFF00"/>
                </a:solidFill>
                <a:effectLst>
                  <a:outerShdw dist="50800" dir="2700000" algn="bl" rotWithShape="0">
                    <a:schemeClr val="accent5"/>
                  </a:outerShdw>
                </a:effectLst>
              </a:rPr>
              <a:t>ЛАЖНИ ПРОРОЦИ</a:t>
            </a:r>
            <a:endParaRPr lang="es-ES" sz="4400" b="1" spc="1000" dirty="0">
              <a:ln w="13462">
                <a:noFill/>
                <a:prstDash val="solid"/>
              </a:ln>
              <a:solidFill>
                <a:srgbClr val="FFFF00"/>
              </a:solidFill>
              <a:effectLst>
                <a:outerShdw dist="50800" dir="2700000" algn="bl" rotWithShape="0">
                  <a:schemeClr val="accent5"/>
                </a:outerShdw>
              </a:effectLst>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560853"/>
            <a:ext cx="8753475" cy="923330"/>
          </a:xfrm>
          <a:prstGeom prst="rect">
            <a:avLst/>
          </a:prstGeom>
          <a:noFill/>
        </p:spPr>
        <p:txBody>
          <a:bodyPr wrap="square">
            <a:spAutoFit/>
          </a:bodyPr>
          <a:lstStyle/>
          <a:p>
            <a:pPr algn="ctr"/>
            <a:r>
              <a:rPr lang="ru-RU" b="1" dirty="0">
                <a:solidFill>
                  <a:srgbClr val="99FF99"/>
                </a:solidFill>
                <a:effectLst>
                  <a:outerShdw blurRad="38100" dist="38100" dir="2700000" algn="tl">
                    <a:srgbClr val="000000"/>
                  </a:outerShdw>
                </a:effectLst>
                <a:latin typeface="Comic Sans MS" panose="030F0702030302020204" pitchFamily="66" charset="0"/>
              </a:rPr>
              <a:t>„Возљубени, не верувајте му на секој дух, туку испитувајте ги духовите дали се од Бога, зашто многу лажни пророци излегоа во светот.“</a:t>
            </a:r>
            <a:endParaRPr lang="es-ES" b="1" dirty="0">
              <a:solidFill>
                <a:srgbClr val="99FF99"/>
              </a:solidFill>
              <a:effectLst>
                <a:outerShdw blurRad="38100" dist="38100" dir="2700000" algn="tl">
                  <a:srgbClr val="000000"/>
                </a:outerShdw>
              </a:effectLst>
              <a:latin typeface="Comic Sans MS" panose="030F0702030302020204" pitchFamily="66" charset="0"/>
            </a:endParaRPr>
          </a:p>
          <a:p>
            <a:pPr algn="ctr"/>
            <a:r>
              <a:rPr lang="ru-RU" b="1" dirty="0">
                <a:solidFill>
                  <a:srgbClr val="99FF99"/>
                </a:solidFill>
                <a:effectLst>
                  <a:outerShdw blurRad="38100" dist="38100" dir="2700000" algn="tl">
                    <a:srgbClr val="000000"/>
                  </a:outerShdw>
                </a:effectLst>
                <a:latin typeface="Comic Sans MS" panose="030F0702030302020204" pitchFamily="66" charset="0"/>
              </a:rPr>
              <a:t>(1 Јованово 4:1)</a:t>
            </a:r>
            <a:endParaRPr lang="es-ES" sz="1400" b="1" dirty="0">
              <a:solidFill>
                <a:srgbClr val="99FF99"/>
              </a:solidFill>
              <a:effectLst>
                <a:outerShdw blurRad="38100" dist="38100" dir="2700000" algn="tl">
                  <a:srgbClr val="000000"/>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a:spcBef>
                <a:spcPts val="600"/>
              </a:spcBef>
            </a:pPr>
            <a:r>
              <a:rPr lang="ru-RU" sz="2000" b="1" dirty="0">
                <a:solidFill>
                  <a:schemeClr val="bg1"/>
                </a:solidFill>
                <a:effectLst>
                  <a:glow rad="101600">
                    <a:srgbClr val="721A02"/>
                  </a:glow>
                  <a:outerShdw blurRad="38100" dist="38100" dir="2700000" algn="tl">
                    <a:srgbClr val="000000">
                      <a:alpha val="43137"/>
                    </a:srgbClr>
                  </a:outerShdw>
                </a:effectLst>
              </a:rPr>
              <a:t>Исус предупредил дека ќе се појават лажни пророци, кои ги нарекол „гладни волци“ (Матеј 24:24; 7:15). Овие лажни пророци почнале да се појавуваат дури и во раната црква (1 Јн. 4:1).</a:t>
            </a:r>
            <a:endParaRPr lang="es-ES" sz="2000" b="1" dirty="0">
              <a:solidFill>
                <a:schemeClr val="bg1"/>
              </a:solidFill>
              <a:effectLst>
                <a:glow rad="101600">
                  <a:srgbClr val="721A02"/>
                </a:glow>
                <a:outerShdw blurRad="38100" dist="38100" dir="2700000" algn="tl">
                  <a:srgbClr val="000000">
                    <a:alpha val="43137"/>
                  </a:srgbClr>
                </a:outerShdw>
              </a:effectLst>
            </a:endParaRP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855118"/>
            <a:ext cx="6073027" cy="1323439"/>
          </a:xfrm>
          <a:prstGeom prst="rect">
            <a:avLst/>
          </a:prstGeom>
          <a:noFill/>
        </p:spPr>
        <p:txBody>
          <a:bodyPr wrap="square">
            <a:spAutoFit/>
          </a:bodyPr>
          <a:lstStyle/>
          <a:p>
            <a:pPr>
              <a:spcBef>
                <a:spcPts val="600"/>
              </a:spcBef>
            </a:pPr>
            <a:r>
              <a:rPr lang="ru-RU" sz="2000" b="1" dirty="0">
                <a:solidFill>
                  <a:schemeClr val="bg1"/>
                </a:solidFill>
                <a:effectLst>
                  <a:glow rad="101600">
                    <a:srgbClr val="721A02"/>
                  </a:glow>
                  <a:outerShdw blurRad="38100" dist="38100" dir="2700000" algn="tl">
                    <a:srgbClr val="000000">
                      <a:alpha val="43137"/>
                    </a:srgbClr>
                  </a:outerShdw>
                </a:effectLst>
              </a:rPr>
              <a:t>Ние, верниците, сме повикани да ги испитуваме пророците и да се осигураме дека сите нивни пораки се во согласност со Светото писмо и се христоцентрични.</a:t>
            </a:r>
            <a:endParaRPr lang="es-ES" sz="2000" b="1" dirty="0">
              <a:solidFill>
                <a:schemeClr val="bg1"/>
              </a:solidFill>
              <a:effectLst>
                <a:glow rad="101600">
                  <a:srgbClr val="721A02"/>
                </a:glow>
                <a:outerShdw blurRad="38100" dist="38100" dir="2700000" algn="tl">
                  <a:srgbClr val="000000">
                    <a:alpha val="43137"/>
                  </a:srgbClr>
                </a:outerShdw>
              </a:effectLst>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ru-RU" sz="2000" b="1" dirty="0">
                <a:solidFill>
                  <a:schemeClr val="bg1"/>
                </a:solidFill>
                <a:effectLst>
                  <a:glow rad="101600">
                    <a:srgbClr val="721A02"/>
                  </a:glow>
                  <a:outerShdw blurRad="38100" dist="38100" dir="2700000" algn="tl">
                    <a:srgbClr val="000000">
                      <a:alpha val="43137"/>
                    </a:srgbClr>
                  </a:outerShdw>
                </a:effectLst>
              </a:rPr>
              <a:t>Нашата единствена одбрана од лажните пророци (и од злите сили што ги водат) е да го облечеме оклопот што Бог ни го обезбедил (Еф. 6:10-18).</a:t>
            </a:r>
            <a:endParaRPr lang="es-ES" sz="2000" b="1" dirty="0">
              <a:solidFill>
                <a:schemeClr val="bg1"/>
              </a:solidFill>
              <a:effectLst>
                <a:glow rad="101600">
                  <a:srgbClr val="721A02"/>
                </a:glow>
                <a:outerShdw blurRad="38100" dist="38100" dir="2700000" algn="tl">
                  <a:srgbClr val="000000">
                    <a:alpha val="43137"/>
                  </a:srgbClr>
                </a:outerShdw>
              </a:effectLst>
            </a:endParaRP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836605"/>
            <a:ext cx="8052619" cy="1015663"/>
          </a:xfrm>
          <a:prstGeom prst="rect">
            <a:avLst/>
          </a:prstGeom>
          <a:noFill/>
        </p:spPr>
        <p:txBody>
          <a:bodyPr wrap="square">
            <a:spAutoFit/>
          </a:bodyPr>
          <a:lstStyle/>
          <a:p>
            <a:pPr lvl="0">
              <a:spcBef>
                <a:spcPts val="600"/>
              </a:spcBef>
              <a:defRPr/>
            </a:pPr>
            <a:r>
              <a:rPr lang="ru-RU" sz="2000" b="1" dirty="0">
                <a:solidFill>
                  <a:prstClr val="white"/>
                </a:solidFill>
                <a:effectLst>
                  <a:glow rad="101600">
                    <a:srgbClr val="721A02"/>
                  </a:glow>
                  <a:outerShdw blurRad="38100" dist="38100" dir="2700000" algn="tl">
                    <a:srgbClr val="000000">
                      <a:alpha val="43137"/>
                    </a:srgbClr>
                  </a:outerShdw>
                </a:effectLst>
              </a:rPr>
              <a:t>Вистинските пророштва се совпаѓаат со Божјата Реч, укажуваат на Христос и ја изградуваат црквата, додека лажните пророци промовираат раздорни доктрини и себичност.</a:t>
            </a:r>
            <a:endPar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2" y="2482565"/>
            <a:ext cx="8052618" cy="1323439"/>
          </a:xfrm>
          <a:prstGeom prst="rect">
            <a:avLst/>
          </a:prstGeom>
          <a:noFill/>
        </p:spPr>
        <p:txBody>
          <a:bodyPr wrap="square">
            <a:spAutoFit/>
          </a:bodyPr>
          <a:lstStyle/>
          <a:p>
            <a:pPr lvl="0">
              <a:spcBef>
                <a:spcPts val="600"/>
              </a:spcBef>
              <a:defRPr/>
            </a:pPr>
            <a:r>
              <a:rPr lang="ru-RU" sz="2000" b="1" dirty="0">
                <a:solidFill>
                  <a:prstClr val="white"/>
                </a:solidFill>
                <a:effectLst>
                  <a:glow rad="101600">
                    <a:srgbClr val="721A02"/>
                  </a:glow>
                  <a:outerShdw blurRad="38100" dist="38100" dir="2700000" algn="tl">
                    <a:srgbClr val="000000">
                      <a:alpha val="43137"/>
                    </a:srgbClr>
                  </a:outerShdw>
                </a:effectLst>
              </a:rPr>
              <a:t>Павле ги предупредил старешините од Ефес дека меѓу нив ќе се појават „гладни волци“ (Дела 20:29). Тој ги предупредил Коринтјаните за постоењето на „лажни апостоли“ (2. Коринтјаните 11:13).</a:t>
            </a:r>
            <a:endParaRPr kumimoji="0" lang="es-E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a:spcBef>
                <a:spcPts val="600"/>
              </a:spcBef>
            </a:pPr>
            <a:r>
              <a:rPr lang="ru-RU" sz="2600" b="1" dirty="0">
                <a:latin typeface="Constantia" panose="02030602050306030303" pitchFamily="18" charset="0"/>
              </a:rPr>
              <a:t>„Патријарсите, пророците и апостолите зборувале поттикнати од Светиот Дух и јасно изјавиле дека не зборуваат по своја моќ или во свое име. Тие сакале да не им се припише никаква заслуга, за никој да не ги смета за основачи на нешто со што можат да се фалат. Тие биле ревносни за честа на Бога, на кого му припаѓа секоја пофалба. Тие изјавиле дека нивната способност и пораките што ги носеле им биле дадени како делегати на Божјата моќ. Бог бил нивниот авторитет и доволност.“</a:t>
            </a:r>
            <a:endParaRPr lang="es-ES" sz="2600" b="1" dirty="0">
              <a:latin typeface="Constantia" panose="02030602050306030303" pitchFamily="18" charset="0"/>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6267895" y="6009306"/>
            <a:ext cx="3667671" cy="338554"/>
          </a:xfrm>
          <a:prstGeom prst="rect">
            <a:avLst/>
          </a:prstGeom>
          <a:noFill/>
        </p:spPr>
        <p:txBody>
          <a:bodyPr wrap="none" rtlCol="0">
            <a:spAutoFit/>
          </a:bodyPr>
          <a:lstStyle/>
          <a:p>
            <a:pPr algn="r"/>
            <a:r>
              <a:rPr lang="ru-RU" sz="1600" b="1" dirty="0"/>
              <a:t>Е. Г. В. (Да бидеш како Исус, 30 јули)</a:t>
            </a:r>
            <a:endParaRPr lang="es-ES" sz="1600" b="1" dirty="0"/>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253093" y="45782"/>
            <a:ext cx="12445093" cy="523220"/>
          </a:xfrm>
          <a:prstGeom prst="rect">
            <a:avLst/>
          </a:prstGeom>
          <a:noFill/>
        </p:spPr>
        <p:txBody>
          <a:bodyPr wrap="square" rtlCol="0">
            <a:spAutoFit/>
          </a:bodyPr>
          <a:lstStyle/>
          <a:p>
            <a:pPr algn="ctr"/>
            <a:r>
              <a:rPr lang="mk-MK" sz="2800" b="1" dirty="0">
                <a:ln w="6600">
                  <a:solidFill>
                    <a:schemeClr val="accent2"/>
                  </a:solidFill>
                  <a:prstDash val="solid"/>
                </a:ln>
                <a:solidFill>
                  <a:srgbClr val="FFFFFF"/>
                </a:solidFill>
                <a:effectLst>
                  <a:outerShdw dist="38100" dir="2700000" algn="tl" rotWithShape="0">
                    <a:srgbClr val="5F3B1F"/>
                  </a:outerShdw>
                </a:effectLst>
              </a:rPr>
              <a:t>ДОДАТОК: </a:t>
            </a:r>
            <a:r>
              <a:rPr lang="ru-RU" sz="2800" b="1" dirty="0">
                <a:ln w="6600">
                  <a:solidFill>
                    <a:schemeClr val="accent2"/>
                  </a:solidFill>
                  <a:prstDash val="solid"/>
                </a:ln>
                <a:solidFill>
                  <a:srgbClr val="FFFFFF"/>
                </a:solidFill>
                <a:effectLst>
                  <a:outerShdw dist="38100" dir="2700000" algn="tl" rotWithShape="0">
                    <a:srgbClr val="FFCC00"/>
                  </a:outerShdw>
                </a:effectLst>
              </a:rPr>
              <a:t>КЛУЧНИТЕ ПРИНЦИПИ НА СЛУЖБАТА НА ЕЛЕН Г. ВАЈТ</a:t>
            </a:r>
            <a:endParaRPr lang="es-ES" sz="32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69656" cy="646331"/>
          </a:xfrm>
          <a:prstGeom prst="rect">
            <a:avLst/>
          </a:prstGeom>
          <a:noFill/>
        </p:spPr>
        <p:txBody>
          <a:bodyPr wrap="square" rtlCol="0">
            <a:spAutoFit/>
          </a:bodyPr>
          <a:lstStyle/>
          <a:p>
            <a:pPr>
              <a:spcBef>
                <a:spcPts val="600"/>
              </a:spcBef>
            </a:pPr>
            <a:r>
              <a:rPr lang="ru-RU" b="1" dirty="0"/>
              <a:t>Службата на Елен Г. Вајт имаше два фундаментални фокуса: да ги доведе луѓето до Исус; и да го насочи нивното внимание кон Библијата.</a:t>
            </a:r>
            <a:endParaRPr lang="es-ES" b="1" dirty="0"/>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446074"/>
            <a:ext cx="6257925" cy="2062103"/>
          </a:xfrm>
          <a:prstGeom prst="rect">
            <a:avLst/>
          </a:prstGeom>
          <a:noFill/>
        </p:spPr>
        <p:txBody>
          <a:bodyPr wrap="square">
            <a:spAutoFit/>
          </a:bodyPr>
          <a:lstStyle/>
          <a:p>
            <a:r>
              <a:rPr lang="mk-MK" sz="2000" b="1" dirty="0">
                <a:solidFill>
                  <a:srgbClr val="5C3C4C"/>
                </a:solidFill>
              </a:rPr>
              <a:t>ВТОРА ОСКА: БИБЛИЈАТА</a:t>
            </a:r>
          </a:p>
          <a:p>
            <a:r>
              <a:rPr lang="ru-RU" b="1" dirty="0"/>
              <a:t>Елен никогаш не тврдела дека нејзините дела се супериорни во однос на Библијата, туку секогаш инсистирала тие да бидат тестирани од неа. Како гласник Господов, таа се сметала себеси за „помала светлина“ која ги води луѓето кон „поголемата светлина“, </a:t>
            </a:r>
            <a:r>
              <a:rPr lang="ru-RU" sz="1400" b="1" dirty="0"/>
              <a:t>Библијата (Избрани пораки, том 3, стр. 34).</a:t>
            </a:r>
            <a:endParaRPr lang="es-ES" b="1" dirty="0"/>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0" y="1404202"/>
            <a:ext cx="8109840" cy="1231106"/>
          </a:xfrm>
          <a:prstGeom prst="rect">
            <a:avLst/>
          </a:prstGeom>
          <a:noFill/>
        </p:spPr>
        <p:txBody>
          <a:bodyPr wrap="square">
            <a:spAutoFit/>
          </a:bodyPr>
          <a:lstStyle/>
          <a:p>
            <a:r>
              <a:rPr lang="mk-MK" sz="2000" b="1" dirty="0">
                <a:solidFill>
                  <a:srgbClr val="1F6D99"/>
                </a:solidFill>
              </a:rPr>
              <a:t>ПРВА ОСКА: ИСУС</a:t>
            </a:r>
          </a:p>
          <a:p>
            <a:r>
              <a:rPr lang="ru-RU" b="1" dirty="0"/>
              <a:t>По конгресот во 1888 година, кога била прашана за темите што се дискутирале, таа одговорила: „Веќе 45 години го презентирам неспоредливиот шарм на Христос“ </a:t>
            </a:r>
            <a:r>
              <a:rPr lang="ru-RU" sz="1400" b="1" dirty="0"/>
              <a:t>(Проповеди и разговори, том 1, стр. 116).</a:t>
            </a:r>
            <a:endParaRPr lang="es-ES" b="1" dirty="0"/>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3</TotalTime>
  <Words>1456</Words>
  <Application>Microsoft Office PowerPoint</Application>
  <PresentationFormat>Panorámica</PresentationFormat>
  <Paragraphs>77</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vt:lpstr>
      <vt:lpstr>Arial</vt:lpstr>
      <vt:lpstr>Constantia</vt:lpstr>
      <vt:lpstr>Aptos Display</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77</cp:revision>
  <dcterms:created xsi:type="dcterms:W3CDTF">2026-09-28T14:13:38Z</dcterms:created>
  <dcterms:modified xsi:type="dcterms:W3CDTF">2026-10-12T06:40:12Z</dcterms:modified>
</cp:coreProperties>
</file>