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90" r:id="rId3"/>
    <p:sldId id="297" r:id="rId4"/>
    <p:sldId id="298" r:id="rId5"/>
    <p:sldId id="259" r:id="rId6"/>
    <p:sldId id="300" r:id="rId7"/>
    <p:sldId id="299" r:id="rId8"/>
    <p:sldId id="301" r:id="rId9"/>
    <p:sldId id="302" r:id="rId10"/>
    <p:sldId id="264" r:id="rId11"/>
    <p:sldId id="303" r:id="rId12"/>
    <p:sldId id="292" r:id="rId13"/>
    <p:sldId id="29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ru-RU" sz="2000" b="1" dirty="0">
              <a:effectLst>
                <a:outerShdw blurRad="38100" dist="38100" dir="2700000" algn="tl">
                  <a:srgbClr val="000000">
                    <a:alpha val="43137"/>
                  </a:srgbClr>
                </a:outerShdw>
              </a:effectLst>
            </a:rPr>
            <a:t>Бог му ја открива својата порака на Исус</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ru-RU" sz="2000" b="1" dirty="0">
              <a:effectLst>
                <a:outerShdw blurRad="38100" dist="38100" dir="2700000" algn="tl">
                  <a:srgbClr val="000000">
                    <a:alpha val="43137"/>
                  </a:srgbClr>
                </a:outerShdw>
              </a:effectLst>
            </a:rPr>
            <a:t>Исус му ја открива пораката на еден ангел</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ru-RU" sz="2000" b="1" dirty="0">
              <a:effectLst>
                <a:outerShdw blurRad="38100" dist="38100" dir="2700000" algn="tl">
                  <a:srgbClr val="000000">
                    <a:alpha val="43137"/>
                  </a:srgbClr>
                </a:outerShdw>
              </a:effectLst>
            </a:rPr>
            <a:t>Ангелот му ја открива пораката на Јован, пророкот</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ru-RU" sz="2000" b="1" dirty="0">
              <a:effectLst>
                <a:outerShdw blurRad="38100" dist="38100" dir="2700000" algn="tl">
                  <a:srgbClr val="000000">
                    <a:alpha val="43137"/>
                  </a:srgbClr>
                </a:outerShdw>
              </a:effectLst>
            </a:rPr>
            <a:t>Хуан ја запишува примената порака</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ru-RU" sz="1800" b="1" dirty="0">
              <a:solidFill>
                <a:srgbClr val="3399FF"/>
              </a:solidFill>
            </a:rPr>
            <a:t>Преку виденија и соништа (Броеви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ru-RU" sz="1800" b="1" dirty="0">
              <a:solidFill>
                <a:srgbClr val="CC0099"/>
              </a:solidFill>
            </a:rPr>
            <a:t>Преку лични искуства (1 Јованово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ru-RU" sz="1800" b="1" dirty="0">
              <a:solidFill>
                <a:srgbClr val="009900"/>
              </a:solidFill>
            </a:rPr>
            <a:t>Преку историски истражувања (Лука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ru-RU" sz="1800" b="1" dirty="0">
              <a:solidFill>
                <a:srgbClr val="C46200"/>
              </a:solidFill>
            </a:rPr>
            <a:t>Преку божествени впечатоци (2П.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mk-MK" sz="1800" b="1" dirty="0">
              <a:solidFill>
                <a:schemeClr val="bg1"/>
              </a:solidFill>
              <a:effectLst>
                <a:outerShdw blurRad="38100" dist="38100" dir="2700000" algn="tl">
                  <a:srgbClr val="000000">
                    <a:alpha val="43137"/>
                  </a:srgbClr>
                </a:outerShdw>
              </a:effectLst>
            </a:rPr>
            <a:t>До Адам и Ева                     (1. Мојсеева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ru-RU" sz="1800" b="1" dirty="0">
              <a:effectLst>
                <a:outerShdw blurRad="38100" dist="38100" dir="2700000" algn="tl">
                  <a:srgbClr val="000000">
                    <a:alpha val="43137"/>
                  </a:srgbClr>
                </a:outerShdw>
              </a:effectLst>
            </a:rPr>
            <a:t>Кога ги дава 10-те заповеди (Втор.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ru-RU" sz="1800" b="1" dirty="0">
              <a:effectLst>
                <a:outerShdw blurRad="38100" dist="38100" dir="2700000" algn="tl">
                  <a:srgbClr val="000000">
                    <a:alpha val="43137"/>
                  </a:srgbClr>
                </a:outerShdw>
              </a:effectLst>
            </a:rPr>
            <a:t>При крштевањето на Исус (Матеј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mk-MK" sz="1800" b="1" dirty="0">
              <a:effectLst>
                <a:outerShdw blurRad="38100" dist="38100" dir="2700000" algn="tl">
                  <a:srgbClr val="000000">
                    <a:alpha val="43137"/>
                  </a:srgbClr>
                </a:outerShdw>
              </a:effectLst>
            </a:rPr>
            <a:t>При </a:t>
          </a:r>
          <a:r>
            <a:rPr lang="mk-MK" sz="1800" b="1" dirty="0" err="1">
              <a:effectLst>
                <a:outerShdw blurRad="38100" dist="38100" dir="2700000" algn="tl">
                  <a:srgbClr val="000000">
                    <a:alpha val="43137"/>
                  </a:srgbClr>
                </a:outerShdw>
              </a:effectLst>
            </a:rPr>
            <a:t>Преображението</a:t>
          </a:r>
          <a:r>
            <a:rPr lang="mk-MK" sz="1800" b="1" dirty="0">
              <a:effectLst>
                <a:outerShdw blurRad="38100" dist="38100" dir="2700000" algn="tl">
                  <a:srgbClr val="000000">
                    <a:alpha val="43137"/>
                  </a:srgbClr>
                </a:outerShdw>
              </a:effectLst>
            </a:rPr>
            <a:t> (Марко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ru-RU" sz="2000" b="1" dirty="0">
              <a:effectLst>
                <a:outerShdw blurRad="38100" dist="38100" dir="2700000" algn="tl">
                  <a:srgbClr val="000000">
                    <a:alpha val="43137"/>
                  </a:srgbClr>
                </a:outerShdw>
              </a:effectLst>
            </a:rPr>
            <a:t>Да се ​​сетам на настаните (Изл.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ru-RU" sz="2000" b="1" dirty="0">
              <a:effectLst>
                <a:outerShdw blurRad="38100" dist="38100" dir="2700000" algn="tl">
                  <a:srgbClr val="000000">
                    <a:alpha val="43137"/>
                  </a:srgbClr>
                </a:outerShdw>
              </a:effectLst>
            </a:rPr>
            <a:t>Да нѐ поучи (Проп.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ru-RU" sz="2000" b="1" dirty="0">
              <a:effectLst>
                <a:outerShdw blurRad="38100" dist="38100" dir="2700000" algn="tl">
                  <a:srgbClr val="000000">
                    <a:alpha val="43137"/>
                  </a:srgbClr>
                </a:outerShdw>
              </a:effectLst>
            </a:rPr>
            <a:t>Да нѐ покани на покајание (Еремија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ru-RU" sz="2000" b="1" dirty="0">
              <a:effectLst>
                <a:outerShdw blurRad="38100" dist="38100" dir="2700000" algn="tl">
                  <a:srgbClr val="000000">
                    <a:alpha val="43137"/>
                  </a:srgbClr>
                </a:outerShdw>
              </a:effectLst>
            </a:rPr>
            <a:t>Да ни даде примери за имитирање или отфрлање</a:t>
          </a:r>
          <a:br>
            <a:rPr lang="es-ES" sz="2000" b="1" dirty="0">
              <a:effectLst>
                <a:outerShdw blurRad="38100" dist="38100" dir="2700000" algn="tl">
                  <a:srgbClr val="000000">
                    <a:alpha val="43137"/>
                  </a:srgbClr>
                </a:outerShdw>
              </a:effectLst>
            </a:rPr>
          </a:br>
          <a:r>
            <a:rPr lang="ru-RU" sz="2000" b="1" dirty="0">
              <a:effectLst>
                <a:outerShdw blurRad="38100" dist="38100" dir="2700000" algn="tl">
                  <a:srgbClr val="000000">
                    <a:alpha val="43137"/>
                  </a:srgbClr>
                </a:outerShdw>
              </a:effectLst>
            </a:rPr>
            <a:t>(1. Кор. 10:11)</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ru-RU" sz="2000" b="1" dirty="0">
              <a:effectLst>
                <a:outerShdw blurRad="38100" dist="38100" dir="2700000" algn="tl">
                  <a:srgbClr val="000000">
                    <a:alpha val="43137"/>
                  </a:srgbClr>
                </a:outerShdw>
              </a:effectLst>
            </a:rPr>
            <a:t>За да можеме да ја знаеме иднината (Отк.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ScaleY="165550"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Бог му ја открива својата порака на Исус</a:t>
          </a:r>
          <a:endParaRPr lang="es-ES" sz="2000" kern="120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Исус му ја открива пораката на еден ангел</a:t>
          </a:r>
          <a:endParaRPr lang="es-ES" sz="2000"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Ангелот му ја открива пораката на Јован, пророкот</a:t>
          </a:r>
          <a:endParaRPr lang="es-ES" sz="2000"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Хуан ја запишува примената порака</a:t>
          </a:r>
          <a:endParaRPr lang="es-ES" sz="2000"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ru-RU" sz="1800" b="1" kern="1200" dirty="0">
              <a:solidFill>
                <a:srgbClr val="3399FF"/>
              </a:solidFill>
            </a:rPr>
            <a:t>Преку виденија и соништа (Броеви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ru-RU" sz="1800" b="1" kern="1200" dirty="0">
              <a:solidFill>
                <a:srgbClr val="CC0099"/>
              </a:solidFill>
            </a:rPr>
            <a:t>Преку лични искуства (1 Јованово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ru-RU" sz="1800" b="1" kern="1200" dirty="0">
              <a:solidFill>
                <a:srgbClr val="009900"/>
              </a:solidFill>
            </a:rPr>
            <a:t>Преку историски истражувања (Лука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ru-RU" sz="1800" b="1" kern="1200" dirty="0">
              <a:solidFill>
                <a:srgbClr val="C46200"/>
              </a:solidFill>
            </a:rPr>
            <a:t>Преку божествени впечатоци (2П.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mk-MK" sz="1800" b="1" kern="1200" dirty="0">
              <a:solidFill>
                <a:schemeClr val="bg1"/>
              </a:solidFill>
              <a:effectLst>
                <a:outerShdw blurRad="38100" dist="38100" dir="2700000" algn="tl">
                  <a:srgbClr val="000000">
                    <a:alpha val="43137"/>
                  </a:srgbClr>
                </a:outerShdw>
              </a:effectLst>
            </a:rPr>
            <a:t>До Адам и Ева                     (1. Мојсеева 2:16-17)</a:t>
          </a:r>
          <a:endParaRPr lang="es-ES" sz="1800" kern="1200" dirty="0">
            <a:solidFill>
              <a:schemeClr val="bg1"/>
            </a:solidFill>
            <a:effectLst>
              <a:outerShdw blurRad="38100" dist="38100" dir="2700000" algn="tl">
                <a:srgbClr val="000000">
                  <a:alpha val="43137"/>
                </a:srgbClr>
              </a:outerShdw>
            </a:effectLst>
          </a:endParaRP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alpha val="43137"/>
                  </a:srgbClr>
                </a:outerShdw>
              </a:effectLst>
            </a:rPr>
            <a:t>Кога ги дава 10-те заповеди (Втор. 4:12)</a:t>
          </a:r>
          <a:endParaRPr lang="es-ES" sz="1800" kern="120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ru-RU" sz="1800" b="1" kern="1200" dirty="0">
              <a:effectLst>
                <a:outerShdw blurRad="38100" dist="38100" dir="2700000" algn="tl">
                  <a:srgbClr val="000000">
                    <a:alpha val="43137"/>
                  </a:srgbClr>
                </a:outerShdw>
              </a:effectLst>
            </a:rPr>
            <a:t>При крштевањето на Исус (Матеј 3:17)</a:t>
          </a:r>
          <a:endParaRPr lang="es-ES" sz="1800" kern="1200" dirty="0">
            <a:effectLst>
              <a:outerShdw blurRad="38100" dist="38100" dir="2700000" algn="tl">
                <a:srgbClr val="000000">
                  <a:alpha val="43137"/>
                </a:srgbClr>
              </a:outerShdw>
            </a:effectLst>
          </a:endParaRP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mk-MK" sz="1800" b="1" kern="1200" dirty="0">
              <a:effectLst>
                <a:outerShdw blurRad="38100" dist="38100" dir="2700000" algn="tl">
                  <a:srgbClr val="000000">
                    <a:alpha val="43137"/>
                  </a:srgbClr>
                </a:outerShdw>
              </a:effectLst>
            </a:rPr>
            <a:t>При </a:t>
          </a:r>
          <a:r>
            <a:rPr lang="mk-MK" sz="1800" b="1" kern="1200" dirty="0" err="1">
              <a:effectLst>
                <a:outerShdw blurRad="38100" dist="38100" dir="2700000" algn="tl">
                  <a:srgbClr val="000000">
                    <a:alpha val="43137"/>
                  </a:srgbClr>
                </a:outerShdw>
              </a:effectLst>
            </a:rPr>
            <a:t>Преображението</a:t>
          </a:r>
          <a:r>
            <a:rPr lang="mk-MK" sz="1800" b="1" kern="1200" dirty="0">
              <a:effectLst>
                <a:outerShdw blurRad="38100" dist="38100" dir="2700000" algn="tl">
                  <a:srgbClr val="000000">
                    <a:alpha val="43137"/>
                  </a:srgbClr>
                </a:outerShdw>
              </a:effectLst>
            </a:rPr>
            <a:t> (Марко 9:7)</a:t>
          </a:r>
          <a:endParaRPr lang="es-ES" sz="1800" kern="1200" dirty="0">
            <a:effectLst>
              <a:outerShdw blurRad="38100" dist="38100" dir="2700000" algn="tl">
                <a:srgbClr val="000000">
                  <a:alpha val="43137"/>
                </a:srgbClr>
              </a:outerShdw>
            </a:effectLst>
          </a:endParaRP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707"/>
          <a:ext cx="7199991" cy="303344"/>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766" tIns="76200" rIns="14224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Да се ​​сетам на настаните (Изл. 17:14)</a:t>
          </a:r>
          <a:endParaRPr lang="es-ES" sz="2000" kern="1200" dirty="0">
            <a:effectLst>
              <a:outerShdw blurRad="38100" dist="38100" dir="2700000" algn="tl">
                <a:srgbClr val="000000">
                  <a:alpha val="43137"/>
                </a:srgbClr>
              </a:outerShdw>
            </a:effectLst>
          </a:endParaRPr>
        </a:p>
      </dsp:txBody>
      <dsp:txXfrm rot="10800000">
        <a:off x="314869" y="707"/>
        <a:ext cx="7124155" cy="303344"/>
      </dsp:txXfrm>
    </dsp:sp>
    <dsp:sp modelId="{A308793B-12F1-43E3-929E-EF0BD488BAAB}">
      <dsp:nvSpPr>
        <dsp:cNvPr id="0" name=""/>
        <dsp:cNvSpPr/>
      </dsp:nvSpPr>
      <dsp:spPr>
        <a:xfrm>
          <a:off x="95837" y="707"/>
          <a:ext cx="303344" cy="303344"/>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379887"/>
          <a:ext cx="7199991" cy="303344"/>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766" tIns="76200" rIns="14224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Да нѐ поучи (Проп. 12:10)</a:t>
          </a:r>
          <a:endParaRPr lang="es-ES" sz="2000" kern="1200" dirty="0">
            <a:effectLst>
              <a:outerShdw blurRad="38100" dist="38100" dir="2700000" algn="tl">
                <a:srgbClr val="000000">
                  <a:alpha val="43137"/>
                </a:srgbClr>
              </a:outerShdw>
            </a:effectLst>
          </a:endParaRPr>
        </a:p>
      </dsp:txBody>
      <dsp:txXfrm rot="10800000">
        <a:off x="314869" y="379887"/>
        <a:ext cx="7124155" cy="303344"/>
      </dsp:txXfrm>
    </dsp:sp>
    <dsp:sp modelId="{8F843BFC-B751-49E1-B135-FD287F0E4255}">
      <dsp:nvSpPr>
        <dsp:cNvPr id="0" name=""/>
        <dsp:cNvSpPr/>
      </dsp:nvSpPr>
      <dsp:spPr>
        <a:xfrm>
          <a:off x="95837" y="379887"/>
          <a:ext cx="303344" cy="303344"/>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759067"/>
          <a:ext cx="7199991" cy="303344"/>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766" tIns="76200" rIns="14224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Да нѐ покани на покајание (Еремија 36:2-3)</a:t>
          </a:r>
          <a:endParaRPr lang="es-ES" sz="2000" kern="1200" dirty="0">
            <a:effectLst>
              <a:outerShdw blurRad="38100" dist="38100" dir="2700000" algn="tl">
                <a:srgbClr val="000000">
                  <a:alpha val="43137"/>
                </a:srgbClr>
              </a:outerShdw>
            </a:effectLst>
          </a:endParaRPr>
        </a:p>
      </dsp:txBody>
      <dsp:txXfrm rot="10800000">
        <a:off x="314869" y="759067"/>
        <a:ext cx="7124155" cy="303344"/>
      </dsp:txXfrm>
    </dsp:sp>
    <dsp:sp modelId="{9BE63587-2385-416F-B130-94D323BB29E8}">
      <dsp:nvSpPr>
        <dsp:cNvPr id="0" name=""/>
        <dsp:cNvSpPr/>
      </dsp:nvSpPr>
      <dsp:spPr>
        <a:xfrm>
          <a:off x="95837" y="759067"/>
          <a:ext cx="303344" cy="303344"/>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138248"/>
          <a:ext cx="7199991" cy="502186"/>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766" tIns="76200" rIns="14224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Да ни даде примери за имитирање или отфрлање</a:t>
          </a:r>
          <a:br>
            <a:rPr lang="es-ES" sz="2000" b="1" kern="1200" dirty="0">
              <a:effectLst>
                <a:outerShdw blurRad="38100" dist="38100" dir="2700000" algn="tl">
                  <a:srgbClr val="000000">
                    <a:alpha val="43137"/>
                  </a:srgbClr>
                </a:outerShdw>
              </a:effectLst>
            </a:rPr>
          </a:br>
          <a:r>
            <a:rPr lang="ru-RU" sz="2000" b="1" kern="1200" dirty="0">
              <a:effectLst>
                <a:outerShdw blurRad="38100" dist="38100" dir="2700000" algn="tl">
                  <a:srgbClr val="000000">
                    <a:alpha val="43137"/>
                  </a:srgbClr>
                </a:outerShdw>
              </a:effectLst>
            </a:rPr>
            <a:t>(1. Кор. 10:11)</a:t>
          </a:r>
          <a:endParaRPr lang="es-ES" sz="2000" kern="1200" dirty="0">
            <a:effectLst>
              <a:outerShdw blurRad="38100" dist="38100" dir="2700000" algn="tl">
                <a:srgbClr val="000000">
                  <a:alpha val="43137"/>
                </a:srgbClr>
              </a:outerShdw>
            </a:effectLst>
          </a:endParaRPr>
        </a:p>
      </dsp:txBody>
      <dsp:txXfrm rot="10800000">
        <a:off x="364579" y="1138248"/>
        <a:ext cx="7074445" cy="502186"/>
      </dsp:txXfrm>
    </dsp:sp>
    <dsp:sp modelId="{CBB3F906-2B05-4180-8C33-2EDA539C8BA8}">
      <dsp:nvSpPr>
        <dsp:cNvPr id="0" name=""/>
        <dsp:cNvSpPr/>
      </dsp:nvSpPr>
      <dsp:spPr>
        <a:xfrm>
          <a:off x="95837" y="1237669"/>
          <a:ext cx="303344" cy="303344"/>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716270"/>
          <a:ext cx="7199991" cy="303344"/>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766" tIns="76200" rIns="14224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alpha val="43137"/>
                  </a:srgbClr>
                </a:outerShdw>
              </a:effectLst>
            </a:rPr>
            <a:t>За да можеме да ја знаеме иднината (Отк. 1:19)</a:t>
          </a:r>
          <a:endParaRPr lang="es-ES" sz="2000" kern="1200" dirty="0">
            <a:effectLst>
              <a:outerShdw blurRad="38100" dist="38100" dir="2700000" algn="tl">
                <a:srgbClr val="000000">
                  <a:alpha val="43137"/>
                </a:srgbClr>
              </a:outerShdw>
            </a:effectLst>
          </a:endParaRPr>
        </a:p>
      </dsp:txBody>
      <dsp:txXfrm rot="10800000">
        <a:off x="314869" y="1716270"/>
        <a:ext cx="7124155" cy="303344"/>
      </dsp:txXfrm>
    </dsp:sp>
    <dsp:sp modelId="{461E40C4-482A-4E02-A3F1-7F44F3EB4A43}">
      <dsp:nvSpPr>
        <dsp:cNvPr id="0" name=""/>
        <dsp:cNvSpPr/>
      </dsp:nvSpPr>
      <dsp:spPr>
        <a:xfrm>
          <a:off x="95837" y="1716270"/>
          <a:ext cx="303344" cy="303344"/>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470196"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ОТКРОВЕНИЕ</a:t>
            </a:r>
          </a:p>
          <a:p>
            <a:pPr algn="ctr"/>
            <a:r>
              <a:rPr lang="mk-MK"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И ИНСПИРАЦИЈА</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0" y="6027003"/>
            <a:ext cx="1494063" cy="830997"/>
          </a:xfrm>
          <a:prstGeom prst="rect">
            <a:avLst/>
          </a:prstGeom>
          <a:noFill/>
        </p:spPr>
        <p:txBody>
          <a:bodyPr wrap="square" rtlCol="0">
            <a:spAutoFit/>
          </a:bodyPr>
          <a:lstStyle/>
          <a:p>
            <a:r>
              <a:rPr lang="ru-RU" sz="1600" b="1" dirty="0">
                <a:solidFill>
                  <a:schemeClr val="accent1">
                    <a:lumMod val="50000"/>
                  </a:schemeClr>
                </a:solidFill>
              </a:rPr>
              <a:t>Лекција 5 за 31 октомври 2026 година</a:t>
            </a:r>
            <a:endParaRPr lang="es-ES" sz="1600" b="1" dirty="0">
              <a:solidFill>
                <a:schemeClr val="accent1">
                  <a:lumMod val="50000"/>
                </a:schemeClr>
              </a:solidFill>
            </a:endParaRP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918423"/>
            <a:ext cx="4967444" cy="4601260"/>
          </a:xfrm>
          <a:prstGeom prst="rect">
            <a:avLst/>
          </a:prstGeom>
          <a:noFill/>
        </p:spPr>
        <p:txBody>
          <a:bodyPr wrap="square">
            <a:spAutoFit/>
            <a:scene3d>
              <a:camera prst="orthographicFront"/>
              <a:lightRig rig="threePt" dir="t"/>
            </a:scene3d>
            <a:sp3d extrusionH="57150">
              <a:bevelT w="38100" h="38100"/>
            </a:sp3d>
          </a:bodyPr>
          <a:lstStyle/>
          <a:p>
            <a:pPr lvl="0" algn="ctr">
              <a:spcBef>
                <a:spcPts val="600"/>
              </a:spcBef>
              <a:defRPr/>
            </a:pPr>
            <a:r>
              <a:rPr lang="ru-RU" sz="2400" b="1" dirty="0">
                <a:solidFill>
                  <a:srgbClr val="9E3939"/>
                </a:solidFill>
                <a:latin typeface="Comic Sans MS" panose="030F0702030302020204" pitchFamily="66" charset="0"/>
              </a:rPr>
              <a:t>„Откровение на Исус Христос, кое Му го даде Бог за да им покаже на Своите слуги што треба да се случи наскоро. Тој го објави тоа испраќајќи го Својот ангел кај Својот слуга Јован, кој сведочи за сè што виде, односно за словото Божјо и за сведоштвото на Исус Христос.“</a:t>
            </a:r>
          </a:p>
          <a:p>
            <a:pPr lvl="0" algn="ctr">
              <a:spcBef>
                <a:spcPts val="600"/>
              </a:spcBef>
              <a:defRPr/>
            </a:pPr>
            <a:r>
              <a:rPr lang="ru-RU" sz="2400" b="1" dirty="0">
                <a:solidFill>
                  <a:srgbClr val="9E3939"/>
                </a:solidFill>
                <a:latin typeface="Comic Sans MS" panose="030F0702030302020204" pitchFamily="66" charset="0"/>
              </a:rPr>
              <a:t>(Откровение 1:1-2)</a:t>
            </a:r>
            <a:endParaRPr kumimoji="0" lang="es-ES"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a:solidFill>
                  <a:srgbClr val="FA46B9"/>
                </a:solidFill>
              </a:rPr>
              <a:t>Откровение и инспирација</a:t>
            </a:r>
            <a:r>
              <a:rPr lang="es-ES" sz="2000" b="1" dirty="0">
                <a:solidFill>
                  <a:srgbClr val="FA46B9"/>
                </a:solidFill>
              </a:rPr>
              <a:t>:</a:t>
            </a:r>
          </a:p>
          <a:p>
            <a:pPr lvl="1">
              <a:spcBef>
                <a:spcPts val="600"/>
              </a:spcBef>
            </a:pPr>
            <a:r>
              <a:rPr lang="mk-MK" sz="2000" b="1" dirty="0"/>
              <a:t>Општо и посебно откровение.</a:t>
            </a:r>
          </a:p>
          <a:p>
            <a:pPr lvl="1">
              <a:spcBef>
                <a:spcPts val="600"/>
              </a:spcBef>
            </a:pPr>
            <a:r>
              <a:rPr lang="mk-MK" sz="2000" b="1" dirty="0"/>
              <a:t>Процесот на инспирација</a:t>
            </a:r>
            <a:r>
              <a:rPr lang="es-ES" sz="2000" b="1" dirty="0"/>
              <a:t>.</a:t>
            </a:r>
          </a:p>
          <a:p>
            <a:pPr>
              <a:spcBef>
                <a:spcPts val="1800"/>
              </a:spcBef>
            </a:pPr>
            <a:r>
              <a:rPr lang="mk-MK" sz="2000" b="1" dirty="0">
                <a:solidFill>
                  <a:srgbClr val="3E5EF9"/>
                </a:solidFill>
              </a:rPr>
              <a:t>Видови пророчка комуникација</a:t>
            </a:r>
            <a:r>
              <a:rPr lang="es-ES" sz="2000" b="1" dirty="0">
                <a:solidFill>
                  <a:srgbClr val="3E5EF9"/>
                </a:solidFill>
              </a:rPr>
              <a:t>:</a:t>
            </a:r>
          </a:p>
          <a:p>
            <a:pPr lvl="1">
              <a:spcBef>
                <a:spcPts val="600"/>
              </a:spcBef>
            </a:pPr>
            <a:r>
              <a:rPr lang="mk-MK" sz="2000" b="1" dirty="0"/>
              <a:t>Усни пораки.</a:t>
            </a:r>
            <a:endParaRPr lang="es-ES" sz="2000" b="1" dirty="0"/>
          </a:p>
          <a:p>
            <a:pPr lvl="1">
              <a:spcBef>
                <a:spcPts val="600"/>
              </a:spcBef>
            </a:pPr>
            <a:r>
              <a:rPr lang="mk-MK" sz="2000" b="1" dirty="0"/>
              <a:t>Писмени пораки</a:t>
            </a:r>
            <a:r>
              <a:rPr lang="es-ES" sz="2000" b="1" dirty="0"/>
              <a:t>.</a:t>
            </a:r>
          </a:p>
          <a:p>
            <a:pPr lvl="1">
              <a:spcBef>
                <a:spcPts val="600"/>
              </a:spcBef>
            </a:pPr>
            <a:r>
              <a:rPr lang="mk-MK" sz="2000" b="1" dirty="0"/>
              <a:t>Претстави, симболи и параболи</a:t>
            </a:r>
            <a:r>
              <a:rPr lang="es-ES" sz="2000" b="1" dirty="0"/>
              <a:t>.</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1" y="87452"/>
            <a:ext cx="7690757" cy="707886"/>
          </a:xfrm>
          <a:prstGeom prst="rect">
            <a:avLst/>
          </a:prstGeom>
          <a:noFill/>
        </p:spPr>
        <p:txBody>
          <a:bodyPr wrap="square" rtlCol="0">
            <a:spAutoFit/>
          </a:bodyPr>
          <a:lstStyle/>
          <a:p>
            <a:pPr>
              <a:spcBef>
                <a:spcPts val="600"/>
              </a:spcBef>
            </a:pPr>
            <a:r>
              <a:rPr lang="ru-RU" sz="2000" b="1" dirty="0"/>
              <a:t>Откровение 1:1-2 содржи пример за тоа како Бог ни ја открива својата порака преку пророкот:</a:t>
            </a:r>
            <a:endParaRPr lang="es-ES" sz="2000" b="1" dirty="0"/>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4251627664"/>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0" y="2303323"/>
            <a:ext cx="7765166" cy="1200329"/>
          </a:xfrm>
          <a:prstGeom prst="rect">
            <a:avLst/>
          </a:prstGeom>
          <a:noFill/>
        </p:spPr>
        <p:txBody>
          <a:bodyPr wrap="square" rtlCol="0">
            <a:spAutoFit/>
          </a:bodyPr>
          <a:lstStyle/>
          <a:p>
            <a:pPr>
              <a:spcBef>
                <a:spcPts val="600"/>
              </a:spcBef>
            </a:pPr>
            <a:r>
              <a:rPr lang="ru-RU" b="1" dirty="0"/>
              <a:t>Но, ова не е единствениот начин на кој Бог им се открил на пророците, ниту пак единствениот начин на кој божествената порака била пренесена преку нив. Ќе ги проучиме различните начини на кои Бог им се открил на пророците и ги инспирирал.</a:t>
            </a:r>
            <a:endParaRPr lang="es-ES" b="1" dirty="0"/>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7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22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7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146957" y="3967732"/>
            <a:ext cx="6324439" cy="2123658"/>
          </a:xfrm>
          <a:prstGeom prst="rect">
            <a:avLst/>
          </a:prstGeom>
          <a:noFill/>
        </p:spPr>
        <p:txBody>
          <a:bodyPr wrap="square">
            <a:spAutoFit/>
          </a:bodyPr>
          <a:lstStyle/>
          <a:p>
            <a:pPr algn="ctr"/>
            <a:r>
              <a:rPr lang="mk-MK"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ОТКРИТИЕ И ИНСПИРАЦИЈА</a:t>
            </a:r>
            <a:endParaRPr lang="es-ES"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4400" b="1" spc="300" dirty="0">
                <a:ln/>
                <a:solidFill>
                  <a:schemeClr val="accent3">
                    <a:lumMod val="75000"/>
                  </a:schemeClr>
                </a:solidFill>
              </a:rPr>
              <a:t>ОПШТО И СПЕЦИЈАЛНО ОТКРОВЕНИЕ</a:t>
            </a: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674964"/>
            <a:ext cx="5514975" cy="830997"/>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ru-RU" sz="1600" b="1" dirty="0">
                <a:effectLst>
                  <a:outerShdw blurRad="38100" dist="38100" dir="2700000" algn="tl">
                    <a:srgbClr val="000000">
                      <a:alpha val="43137"/>
                    </a:srgbClr>
                  </a:outerShdw>
                </a:effectLst>
                <a:latin typeface="Comic Sans MS" panose="030F0702030302020204" pitchFamily="66" charset="0"/>
              </a:rPr>
              <a:t>„Небесата ја објавуваат славата Божја, небесата го навестуваат делото на Неговите раце.“        (Псалм 19:1)</a:t>
            </a:r>
            <a:endParaRPr lang="es-ES" sz="1600"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644186"/>
            <a:ext cx="6157912" cy="830997"/>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ru-RU" sz="1600" b="1" dirty="0">
                <a:effectLst>
                  <a:outerShdw blurRad="38100" dist="38100" dir="2700000" algn="tl">
                    <a:srgbClr val="000000">
                      <a:alpha val="43137"/>
                    </a:srgbClr>
                  </a:outerShdw>
                </a:effectLst>
                <a:latin typeface="Comic Sans MS" panose="030F0702030302020204" pitchFamily="66" charset="0"/>
              </a:rPr>
              <a:t>„И им рече: „Чујте ги сега Моите зборови: кога ќе се најде пророк меѓу вас, Јас, Господ, ќе му се објавам во видение, ќе му зборувам во сон“ (Броеви 12:6)</a:t>
            </a:r>
            <a:endParaRPr lang="es-ES" sz="1200"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583114"/>
            <a:ext cx="7421469" cy="1200329"/>
          </a:xfrm>
          <a:prstGeom prst="rect">
            <a:avLst/>
          </a:prstGeom>
          <a:noFill/>
        </p:spPr>
        <p:txBody>
          <a:bodyPr wrap="square" rtlCol="0">
            <a:spAutoFit/>
          </a:bodyPr>
          <a:lstStyle/>
          <a:p>
            <a:pPr>
              <a:spcBef>
                <a:spcPts val="600"/>
              </a:spcBef>
            </a:pPr>
            <a:r>
              <a:rPr lang="ru-RU" b="1" dirty="0"/>
              <a:t>Павле вели дека оние кои го негираат постоењето на Бог „немаат изговор“, бидејќи природата ги открива „неговите невидливи својства, имено, неговата вечна сила и божествена природа“ (Рим. 1:20; Пс. 19:1).</a:t>
            </a:r>
            <a:endParaRPr lang="es-ES" b="1" dirty="0"/>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051847" y="5129438"/>
            <a:ext cx="4736882" cy="1477328"/>
          </a:xfrm>
          <a:prstGeom prst="rect">
            <a:avLst/>
          </a:prstGeom>
          <a:noFill/>
        </p:spPr>
        <p:txBody>
          <a:bodyPr wrap="square">
            <a:spAutoFit/>
          </a:bodyPr>
          <a:lstStyle/>
          <a:p>
            <a:pPr>
              <a:spcBef>
                <a:spcPts val="600"/>
              </a:spcBef>
            </a:pPr>
            <a:r>
              <a:rPr lang="ru-RU" b="1" dirty="0"/>
              <a:t>Поради оваа причина, Бог користел подиректни методи за да се објави: посебно откровение преку пророците и Исус Христос, како што е запишано во Библијата, Божјата Реч (Евр. 1:1-2).</a:t>
            </a:r>
            <a:endParaRPr lang="es-ES" b="1" dirty="0"/>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646331"/>
          </a:xfrm>
          <a:prstGeom prst="rect">
            <a:avLst/>
          </a:prstGeom>
          <a:noFill/>
        </p:spPr>
        <p:txBody>
          <a:bodyPr wrap="square">
            <a:spAutoFit/>
          </a:bodyPr>
          <a:lstStyle/>
          <a:p>
            <a:r>
              <a:rPr lang="ru-RU" b="1" dirty="0"/>
              <a:t>Но, природата, уште од падот на Адам и Ева, има и последици од гревот (предација, земјотреси,...)</a:t>
            </a:r>
            <a:endParaRPr lang="es-ES" sz="1600"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721213"/>
            <a:ext cx="7421470" cy="1477328"/>
          </a:xfrm>
          <a:prstGeom prst="rect">
            <a:avLst/>
          </a:prstGeom>
          <a:noFill/>
        </p:spPr>
        <p:txBody>
          <a:bodyPr wrap="square">
            <a:spAutoFit/>
          </a:bodyPr>
          <a:lstStyle/>
          <a:p>
            <a:pPr lvl="0">
              <a:spcBef>
                <a:spcPts val="600"/>
              </a:spcBef>
              <a:defRPr/>
            </a:pPr>
            <a:r>
              <a:rPr lang="ru-RU" b="1" dirty="0">
                <a:solidFill>
                  <a:prstClr val="black"/>
                </a:solidFill>
              </a:rPr>
              <a:t>Можеме да видиме како Бог го предвидел влегувањето на гревот во регенеративната моќ што ја имплементирал во живите суштества. Кога сме повредени, се активираат механизми што ја затвораат раната и го регенерираат ткивото. А тие механизми веќе постоеле пред да се случи повредата!</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mk-MK" sz="4400" b="1" dirty="0">
                <a:ln w="19050">
                  <a:solidFill>
                    <a:srgbClr val="996600"/>
                  </a:solidFill>
                  <a:prstDash val="solid"/>
                </a:ln>
                <a:solidFill>
                  <a:schemeClr val="bg1"/>
                </a:solidFill>
                <a:effectLst>
                  <a:outerShdw dist="38100" dir="2700000" algn="bl" rotWithShape="0">
                    <a:srgbClr val="7E5400"/>
                  </a:outerShdw>
                </a:effectLst>
              </a:rPr>
              <a:t>ПРОЦЕСОТ НА ИНСПИРАЦИЈА</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accent3">
                    <a:lumMod val="75000"/>
                  </a:schemeClr>
                </a:solidFill>
                <a:latin typeface="Comic Sans MS" panose="030F0702030302020204" pitchFamily="66" charset="0"/>
              </a:rPr>
              <a:t>„Целото Писмо е од Бога вдахновено и корисно за поука, за укор, за исправка и за воспитување во праведност“ (2. Тимотеј 3:16)</a:t>
            </a:r>
            <a:endParaRPr lang="es-ES" sz="1400"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pPr>
              <a:spcBef>
                <a:spcPts val="600"/>
              </a:spcBef>
            </a:pPr>
            <a:r>
              <a:rPr lang="ru-RU" sz="2000" b="1" dirty="0"/>
              <a:t>Со векови, Божјите дела и пораки се пренесувале усно, сè додека Бог не го инспирирал Мојсеј да ги запише овие дела и изреки во писмена форма.</a:t>
            </a:r>
            <a:endParaRPr lang="es-ES" sz="2000" b="1" dirty="0"/>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227663231"/>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ru-RU" sz="2000" b="1" dirty="0"/>
              <a:t>Од тој момент, пораките што Бог сакал да ги зачува биле напишани од „инспирирани“ луѓе, односно водени од Светиот Дух (2. Петрово 1:21). Ова ја прави Библијата единствена книга, која го содржи целосното божествено откровение.</a:t>
            </a:r>
            <a:endParaRPr lang="es-ES" sz="2000" b="1" dirty="0"/>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spcBef>
                <a:spcPts val="600"/>
              </a:spcBef>
              <a:defRPr/>
            </a:pPr>
            <a:r>
              <a:rPr lang="ru-RU" sz="2000" b="1" dirty="0">
                <a:solidFill>
                  <a:prstClr val="black"/>
                </a:solidFill>
              </a:rPr>
              <a:t>Каков беше овој процес на инспирација?</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mk-MK"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ВИДОВИ НА ПРОРОЧНА КОМУНИКАЦИЈА</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algn="ctr"/>
            <a:r>
              <a:rPr lang="mk-MK"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УСНИ ПОРАКИ</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192000" cy="923330"/>
          </a:xfrm>
          <a:prstGeom prst="rect">
            <a:avLst/>
          </a:prstGeom>
          <a:noFill/>
        </p:spPr>
        <p:txBody>
          <a:bodyPr wrap="square">
            <a:spAutoFit/>
          </a:bodyPr>
          <a:lstStyle/>
          <a:p>
            <a:pPr algn="ctr"/>
            <a:r>
              <a:rPr lang="ru-RU" b="1" dirty="0">
                <a:solidFill>
                  <a:srgbClr val="FFFF99"/>
                </a:solidFill>
                <a:effectLst>
                  <a:outerShdw blurRad="38100" dist="38100" dir="2700000" algn="tl">
                    <a:srgbClr val="000000">
                      <a:alpha val="43137"/>
                    </a:srgbClr>
                  </a:outerShdw>
                </a:effectLst>
                <a:latin typeface="Comic Sans MS" panose="030F0702030302020204" pitchFamily="66" charset="0"/>
              </a:rPr>
              <a:t>„И постави левити во домот Господов со чинели, харфи и лири, според заповедта на Давид, на Гад, царевиот гледач, и на пророкот Натан, зашто таа заповед дојде од Господ преку Неговите пророци“ (2 Летописи 29:25)</a:t>
            </a:r>
            <a:endParaRPr lang="es-ES"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ru-RU" sz="2000" b="1" dirty="0"/>
              <a:t>Од своја страна, пророците усно ги пренесувале зборовите што ги пренел Бог, јасно наведувајќи: „Така вели Господ“ (Суд. 6:8). Овие пораки — како во случајот на Ное — не биле секогаш запишани во писмена форма.</a:t>
            </a:r>
            <a:endParaRPr lang="es-ES" sz="2000" b="1" dirty="0"/>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2662023933"/>
              </p:ext>
            </p:extLst>
          </p:nvPr>
        </p:nvGraphicFramePr>
        <p:xfrm>
          <a:off x="197126" y="1878731"/>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ru-RU" sz="2000" b="1" dirty="0"/>
              <a:t>Бог им зборувал директно на луѓето во четири наврати:</a:t>
            </a:r>
            <a:endParaRPr lang="es-ES" dirty="0"/>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ru-RU" sz="2000" b="1" dirty="0"/>
              <a:t>Зборовите на многу пророци ги знаеме само преку списите на други, но тие имале ист авторитет како и оние што ги оставиле своите пораки во писмена форма. Меѓу нив се Натан, Илија, Елисеј и Јован Крстител.</a:t>
            </a:r>
            <a:endParaRPr lang="es-ES" sz="2000" b="1" dirty="0"/>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mk-MK" sz="4400" b="1" spc="600" dirty="0">
                <a:ln w="22225">
                  <a:noFill/>
                  <a:prstDash val="solid"/>
                </a:ln>
                <a:solidFill>
                  <a:srgbClr val="FFFFAF"/>
                </a:solidFill>
                <a:effectLst>
                  <a:outerShdw blurRad="50800" dist="50800" dir="5400000" algn="ctr" rotWithShape="0">
                    <a:schemeClr val="tx1"/>
                  </a:outerShdw>
                </a:effectLst>
              </a:rPr>
              <a:t>ПИШАНИ ПОРАКИ</a:t>
            </a:r>
            <a:endParaRPr lang="es-ES" sz="44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ru-RU" b="1" dirty="0">
                <a:solidFill>
                  <a:srgbClr val="EEC3F5"/>
                </a:solidFill>
                <a:effectLst>
                  <a:outerShdw blurRad="38100" dist="38100" dir="2700000" algn="tl">
                    <a:srgbClr val="000000">
                      <a:alpha val="43137"/>
                    </a:srgbClr>
                  </a:outerShdw>
                </a:effectLst>
                <a:latin typeface="Comic Sans MS" panose="030F0702030302020204" pitchFamily="66" charset="0"/>
              </a:rPr>
              <a:t>„И му рече Господ на Мојсеј: „Запиши го ова за спомен во книга“ (Излез 17:14а)</a:t>
            </a:r>
            <a:endParaRPr lang="es-E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ru-RU" sz="2000" b="1" dirty="0"/>
              <a:t>Кои беа некои од причините зошто Бог одлучи да ја остави Својата порака во писмена форма?</a:t>
            </a:r>
            <a:endParaRPr lang="es-ES" sz="2000" b="1" dirty="0"/>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358127922"/>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ru-RU" sz="2000" b="1" dirty="0"/>
              <a:t>Во Библијата, пророците ги изразувале своите човечки реакции, како и реакциите на другите. Таа содржи поезија, историски извештаи и пишани проповеди. Понекогаш вклучува цитати од небиблиски автори или декрети од пагански кралеви.</a:t>
            </a:r>
            <a:endParaRPr lang="es-ES" sz="2000" b="1" dirty="0"/>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spcBef>
                <a:spcPts val="600"/>
              </a:spcBef>
              <a:defRPr/>
            </a:pPr>
            <a:r>
              <a:rPr lang="ru-RU" sz="2000" b="1" dirty="0">
                <a:solidFill>
                  <a:prstClr val="black"/>
                </a:solidFill>
              </a:rPr>
              <a:t>Сепак, во Библијата нема степени на инспирација. Без разлика дали е запишана проповед, настан или пророштво, сè е инспирирано од Бога и верно ни ги пренесува Неговите пораки низ времето (2. Тим. 3:16-17).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4000" b="1" dirty="0">
                <a:ln/>
                <a:solidFill>
                  <a:schemeClr val="accent1">
                    <a:lumMod val="75000"/>
                  </a:schemeClr>
                </a:solidFill>
              </a:rPr>
              <a:t>ПРЕТСТАВУВАЊА, СИМБОЛИ И ПАРАБОЛИ</a:t>
            </a:r>
            <a:endParaRPr lang="es-ES" sz="4000" b="1" dirty="0">
              <a:ln/>
              <a:solidFill>
                <a:schemeClr val="accent1">
                  <a:lumMod val="75000"/>
                </a:schemeClr>
              </a:solidFill>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accent3">
                    <a:lumMod val="75000"/>
                  </a:schemeClr>
                </a:solidFill>
                <a:latin typeface="Comic Sans MS" panose="030F0702030302020204" pitchFamily="66" charset="0"/>
              </a:rPr>
              <a:t>„Им зборував на пророците и го зголемив пророштвото, и преку пророците користев параболи“ (Осија 12:10)</a:t>
            </a:r>
            <a:endParaRPr lang="es-ES" sz="1400"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323439"/>
          </a:xfrm>
          <a:prstGeom prst="rect">
            <a:avLst/>
          </a:prstGeom>
          <a:noFill/>
        </p:spPr>
        <p:txBody>
          <a:bodyPr wrap="square" rtlCol="0">
            <a:spAutoFit/>
          </a:bodyPr>
          <a:lstStyle/>
          <a:p>
            <a:pPr>
              <a:spcBef>
                <a:spcPts val="600"/>
              </a:spcBef>
            </a:pPr>
            <a:r>
              <a:rPr lang="ru-RU" sz="2000" b="1" dirty="0"/>
              <a:t>Покрај историските записи, пословичните изреки, песните или говорите, Библијата содржи многу пораки пренесени преку претстави, симболи и параболи.</a:t>
            </a:r>
            <a:endParaRPr lang="es-ES" sz="2000" b="1" dirty="0"/>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REPRESENTACIONES</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74200"/>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err="1">
                <a:solidFill>
                  <a:schemeClr val="accent3"/>
                </a:solidFill>
              </a:rPr>
              <a:t>Езекиел</a:t>
            </a:r>
            <a:r>
              <a:rPr lang="es-ES" sz="2000" b="1" dirty="0">
                <a:solidFill>
                  <a:schemeClr val="accent3"/>
                </a:solidFill>
              </a:rPr>
              <a:t> 4:1-</a:t>
            </a:r>
            <a:r>
              <a:rPr lang="mk-MK" sz="2000" b="1" dirty="0">
                <a:solidFill>
                  <a:schemeClr val="accent3"/>
                </a:solidFill>
              </a:rPr>
              <a:t>8. </a:t>
            </a:r>
            <a:r>
              <a:rPr lang="ru-RU" sz="2000" b="1" dirty="0"/>
              <a:t>Бог го замолил Езекиел да направи модел на Ерусалим што ќе ја претстави опсадата и падот на градот.</a:t>
            </a:r>
            <a:endParaRPr lang="es-ES" sz="2000" b="1" dirty="0"/>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535383"/>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a:t>
            </a:r>
            <a:r>
              <a:rPr lang="mk-MK" sz="2000" b="1" dirty="0">
                <a:solidFill>
                  <a:schemeClr val="accent1"/>
                </a:solidFill>
              </a:rPr>
              <a:t>.Цареви</a:t>
            </a:r>
            <a:r>
              <a:rPr lang="es-ES" sz="2000" b="1" dirty="0">
                <a:solidFill>
                  <a:schemeClr val="accent1"/>
                </a:solidFill>
              </a:rPr>
              <a:t> 20:37-4</a:t>
            </a:r>
            <a:r>
              <a:rPr lang="mk-MK" sz="2000" b="1" dirty="0">
                <a:solidFill>
                  <a:schemeClr val="accent1"/>
                </a:solidFill>
              </a:rPr>
              <a:t>2.</a:t>
            </a:r>
            <a:r>
              <a:rPr lang="es-ES" sz="2000" b="1" dirty="0"/>
              <a:t> </a:t>
            </a:r>
            <a:r>
              <a:rPr lang="ru-RU" sz="2000" b="1" dirty="0"/>
              <a:t>Еден пророк бара од друг да го удри и се преправа дека е ранет во битка за да го укори гревот на Ахав.</a:t>
            </a:r>
            <a:endParaRPr lang="es-ES" sz="2000" b="1" dirty="0"/>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575991"/>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mk-MK" sz="2000" b="1" dirty="0" err="1">
                <a:solidFill>
                  <a:srgbClr val="CC9900">
                    <a:lumMod val="75000"/>
                  </a:srgbClr>
                </a:solidFill>
                <a:latin typeface="Aptos" panose="02110004020202020204"/>
              </a:rPr>
              <a:t>Осија</a:t>
            </a: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 1:2-</a:t>
            </a:r>
            <a:r>
              <a:rPr kumimoji="0" lang="mk-MK"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9.</a:t>
            </a:r>
            <a:r>
              <a:rPr kumimoji="0" lang="mk-MK" sz="2000" b="1" i="0" u="none" strike="noStrike" kern="1200" cap="none" spc="0" normalizeH="0" noProof="0" dirty="0">
                <a:ln>
                  <a:noFill/>
                </a:ln>
                <a:solidFill>
                  <a:srgbClr val="CC9900">
                    <a:lumMod val="75000"/>
                  </a:srgbClr>
                </a:solidFill>
                <a:effectLst/>
                <a:uLnTx/>
                <a:uFillTx/>
                <a:latin typeface="Aptos" panose="02110004020202020204"/>
                <a:ea typeface="+mn-ea"/>
                <a:cs typeface="+mn-cs"/>
              </a:rPr>
              <a:t> </a:t>
            </a:r>
            <a:r>
              <a:rPr lang="ru-RU" sz="2000" b="1" dirty="0">
                <a:solidFill>
                  <a:prstClr val="black"/>
                </a:solidFill>
              </a:rPr>
              <a:t>Бог му заповедал на Осија да се ожени со прељубничка жена за да ја претстави неверноста на Израел.</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mk-MK" sz="2000" b="1" noProof="0" dirty="0">
                <a:solidFill>
                  <a:srgbClr val="0099CC"/>
                </a:solidFill>
                <a:latin typeface="Aptos" panose="02110004020202020204"/>
              </a:rPr>
              <a:t>Еремија</a:t>
            </a: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 13:1-1</a:t>
            </a:r>
            <a:r>
              <a:rPr kumimoji="0" lang="mk-MK" sz="2000" b="1" i="0" u="none" strike="noStrike" kern="1200" cap="none" spc="0" normalizeH="0" baseline="0" noProof="0" dirty="0">
                <a:ln>
                  <a:noFill/>
                </a:ln>
                <a:solidFill>
                  <a:srgbClr val="0099CC"/>
                </a:solidFill>
                <a:effectLst/>
                <a:uLnTx/>
                <a:uFillTx/>
                <a:latin typeface="Aptos" panose="02110004020202020204"/>
                <a:ea typeface="+mn-ea"/>
                <a:cs typeface="+mn-cs"/>
              </a:rPr>
              <a:t>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ru-RU" sz="2000" b="1" dirty="0">
                <a:solidFill>
                  <a:prstClr val="black"/>
                </a:solidFill>
              </a:rPr>
              <a:t>По Божја заповед, Еремија купил појас и го скрил. Подоцна, Бог му рекол да се врати по него за да ја покаже моралната состојба на Ерусалим.</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mk-MK" dirty="0"/>
              <a:t>ПРЕТСТАВУВАЊА, СИМБОЛИ И ПАРАБОЛИ</a:t>
            </a:r>
            <a:endParaRPr lang="es-ES" dirty="0"/>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00179" y="742469"/>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mk-MK" dirty="0"/>
              <a:t>СИМБОЛИ</a:t>
            </a:r>
            <a:endParaRPr lang="es-ES" dirty="0"/>
          </a:p>
        </p:txBody>
      </p:sp>
      <p:sp>
        <p:nvSpPr>
          <p:cNvPr id="19" name="CuadroTexto 18">
            <a:extLst>
              <a:ext uri="{FF2B5EF4-FFF2-40B4-BE49-F238E27FC236}">
                <a16:creationId xmlns:a16="http://schemas.microsoft.com/office/drawing/2014/main" id="{FFCAFF92-6C09-08BA-8DE1-68961E69B926}"/>
              </a:ext>
            </a:extLst>
          </p:cNvPr>
          <p:cNvSpPr txBox="1"/>
          <p:nvPr/>
        </p:nvSpPr>
        <p:spPr>
          <a:xfrm>
            <a:off x="0" y="1279818"/>
            <a:ext cx="5485498"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a:solidFill>
                  <a:srgbClr val="2F3195"/>
                </a:solidFill>
              </a:rPr>
              <a:t>Излез 25:8.</a:t>
            </a:r>
            <a:r>
              <a:rPr lang="ru-RU" sz="2000" b="1" dirty="0"/>
              <a:t> Свештениците, светилиштето и неговите служби се симболи за детално објаснување на Планот на искупувањето.</a:t>
            </a:r>
            <a:endParaRPr lang="es-ES" sz="2000" b="1" dirty="0"/>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mk-MK" dirty="0"/>
              <a:t>ПАРАБОЛИ</a:t>
            </a:r>
            <a:endParaRPr lang="es-ES" dirty="0"/>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41903"/>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err="1">
                <a:solidFill>
                  <a:schemeClr val="accent1">
                    <a:lumMod val="75000"/>
                  </a:schemeClr>
                </a:solidFill>
              </a:rPr>
              <a:t>Исаија</a:t>
            </a:r>
            <a:r>
              <a:rPr lang="mk-MK" sz="2000" b="1" dirty="0">
                <a:solidFill>
                  <a:schemeClr val="accent1">
                    <a:lumMod val="75000"/>
                  </a:schemeClr>
                </a:solidFill>
              </a:rPr>
              <a:t> 5:1-7.</a:t>
            </a:r>
            <a:r>
              <a:rPr lang="es-ES" sz="2000" b="1" dirty="0"/>
              <a:t> </a:t>
            </a:r>
            <a:r>
              <a:rPr lang="ru-RU" sz="2000" b="1" dirty="0"/>
              <a:t>Пророците користеле параболи за да ги повикаат луѓето да размислат за својата духовна состојба.</a:t>
            </a:r>
            <a:endParaRPr lang="es-ES" sz="2000" b="1" dirty="0"/>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0" y="3597079"/>
            <a:ext cx="5485498"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mk-MK" sz="2000" b="1" dirty="0">
                <a:solidFill>
                  <a:srgbClr val="BEA60B"/>
                </a:solidFill>
              </a:rPr>
              <a:t>Јован 15:1.</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lang="ru-RU" sz="2000" b="1" dirty="0">
                <a:solidFill>
                  <a:prstClr val="black"/>
                </a:solidFill>
              </a:rPr>
              <a:t>Исус користел симболи за да ја објасни својата мисија, како што се светлината, лозата, добриот пастир…</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0" y="2308285"/>
            <a:ext cx="5485498"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mk-MK" sz="2000" b="1" dirty="0">
                <a:solidFill>
                  <a:srgbClr val="CC0000"/>
                </a:solidFill>
              </a:rPr>
              <a:t>Откровение 13:</a:t>
            </a:r>
            <a:r>
              <a:rPr lang="de-DE" sz="2000" b="1" dirty="0">
                <a:solidFill>
                  <a:srgbClr val="CC0000"/>
                </a:solidFill>
              </a:rPr>
              <a:t>2.</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lang="ru-RU" sz="2000" b="1" dirty="0">
                <a:solidFill>
                  <a:prstClr val="black"/>
                </a:solidFill>
              </a:rPr>
              <a:t>Даниел и Откровение користат симболи (како што се ѕверови, рогови...) за да ги претстават историските реалности.</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mk-MK" sz="2000" b="1" dirty="0">
                <a:solidFill>
                  <a:srgbClr val="339933"/>
                </a:solidFill>
              </a:rPr>
              <a:t>Матеј 13:</a:t>
            </a:r>
            <a:r>
              <a:rPr lang="de-DE" sz="2000" b="1" dirty="0">
                <a:solidFill>
                  <a:srgbClr val="339933"/>
                </a:solidFill>
              </a:rPr>
              <a:t>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ru-RU" sz="2000" b="1" dirty="0">
                <a:solidFill>
                  <a:prstClr val="black"/>
                </a:solidFill>
              </a:rPr>
              <a:t>Исус обилно користел параболи за да поучува духовни вистини.</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797510"/>
            <a:ext cx="9044299" cy="5262979"/>
          </a:xfrm>
          <a:prstGeom prst="rect">
            <a:avLst/>
          </a:prstGeom>
          <a:noFill/>
        </p:spPr>
        <p:txBody>
          <a:bodyPr wrap="square">
            <a:spAutoFit/>
          </a:bodyPr>
          <a:lstStyle/>
          <a:p>
            <a:pPr>
              <a:spcBef>
                <a:spcPts val="600"/>
              </a:spcBef>
            </a:pPr>
            <a:r>
              <a:rPr lang="ru-RU" sz="2400" b="1" dirty="0">
                <a:latin typeface="Constantia" panose="02030602050306030303" pitchFamily="18" charset="0"/>
              </a:rPr>
              <a:t>„Писмото ја претставува вистината со таква едноставност и таква совршена адаптација на потребите и желбите на човечкото срце што ги воодушевило и воодушевило и најкултивираните умови, а во исто време им овозможило на најскромните и најневнимателните да го распознаат патот на спасението. […] Така, планот за искупување е откриен пред нас, за секоја душа да може да ги види чекорите што мора да ги преземе за да се покае пред Бога и да има вера во нашиот Господ Исус Христос и да биде спасена на начин што го одредил Бог. […] Колку повеќе човек ја истражува Библијата, толку подлабоко станува неговото убедување дека таа е Словото на живиот Бог, а човечкиот разум се поклонува пред величието на божественото откровение.“</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DF74B97E-82DB-E081-25EE-00B5D738F947}"/>
              </a:ext>
            </a:extLst>
          </p:cNvPr>
          <p:cNvSpPr txBox="1"/>
          <p:nvPr/>
        </p:nvSpPr>
        <p:spPr>
          <a:xfrm>
            <a:off x="7041234" y="5891212"/>
            <a:ext cx="3746218" cy="338554"/>
          </a:xfrm>
          <a:prstGeom prst="rect">
            <a:avLst/>
          </a:prstGeom>
          <a:noFill/>
        </p:spPr>
        <p:txBody>
          <a:bodyPr wrap="none" rtlCol="0">
            <a:spAutoFit/>
          </a:bodyPr>
          <a:lstStyle/>
          <a:p>
            <a:pPr algn="r"/>
            <a:r>
              <a:rPr lang="ru-RU" sz="1600" b="1" dirty="0"/>
              <a:t>Е. Г. В. (Чекори кон Христос, стр. 107)</a:t>
            </a:r>
            <a:endParaRPr lang="es-ES" sz="1600" b="1" dirty="0"/>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583376"/>
            <a:ext cx="1938313" cy="1938313"/>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473" y="794861"/>
            <a:ext cx="3099504" cy="3099504"/>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114550" y="4467071"/>
            <a:ext cx="5395203" cy="1938992"/>
          </a:xfrm>
          <a:prstGeom prst="rect">
            <a:avLst/>
          </a:prstGeom>
          <a:noFill/>
        </p:spPr>
        <p:txBody>
          <a:bodyPr wrap="square">
            <a:spAutoFit/>
          </a:bodyPr>
          <a:lstStyle/>
          <a:p>
            <a:pPr>
              <a:spcBef>
                <a:spcPts val="600"/>
              </a:spcBef>
            </a:pPr>
            <a:r>
              <a:rPr lang="ru-RU" sz="2000" b="1" dirty="0"/>
              <a:t>Таа истакна дека не сите човечки искуства и комуникации што ги пренесувала биле инспирирани. Важно е да се има предвид оваа разлика кога се читаат и се ангажираат нејзините дела и искуства, особено нејзината преписка и дневници.</a:t>
            </a:r>
            <a:endParaRPr lang="es-ES" sz="2000" b="1" dirty="0"/>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mk-MK" sz="3200" dirty="0">
                <a:ln w="6600">
                  <a:solidFill>
                    <a:srgbClr val="78BEFD"/>
                  </a:solidFill>
                  <a:prstDash val="solid"/>
                </a:ln>
                <a:effectLst>
                  <a:outerShdw dist="38100" dir="2700000" algn="tl" rotWithShape="0">
                    <a:srgbClr val="78BEFD"/>
                  </a:outerShdw>
                </a:effectLst>
              </a:rPr>
              <a:t>ИЗЛОЖБА: </a:t>
            </a:r>
            <a:r>
              <a:rPr lang="ru-RU" sz="3200" dirty="0"/>
              <a:t>ОТКРИТИЕ И ИНСПИРАЦИЈА ВО ЕЛЕН Г. ВАЈТ</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546977" y="2555296"/>
            <a:ext cx="8403454" cy="1938992"/>
          </a:xfrm>
          <a:prstGeom prst="rect">
            <a:avLst/>
          </a:prstGeom>
          <a:noFill/>
        </p:spPr>
        <p:txBody>
          <a:bodyPr wrap="square">
            <a:spAutoFit/>
          </a:bodyPr>
          <a:lstStyle/>
          <a:p>
            <a:pPr lvl="0">
              <a:spcBef>
                <a:spcPts val="600"/>
              </a:spcBef>
              <a:defRPr/>
            </a:pPr>
            <a:r>
              <a:rPr lang="ru-RU" sz="2000" b="1" dirty="0">
                <a:solidFill>
                  <a:prstClr val="black"/>
                </a:solidFill>
              </a:rPr>
              <a:t>Тој препознал дека процесот на инспирација вклучува интеракција помеѓу божественото и човечкото. Бог ги соопштувал своите пораки, но потоа пророкот ги пренесувал божествените упатства користејќи ги своите зборови. Тој ја разбирал божествената инспирација на човечките мисли како соединување помеѓу божественото откровение и човечкото искуство.</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
        <p:nvSpPr>
          <p:cNvPr id="4" name="CuadroTexto 3">
            <a:extLst>
              <a:ext uri="{FF2B5EF4-FFF2-40B4-BE49-F238E27FC236}">
                <a16:creationId xmlns:a16="http://schemas.microsoft.com/office/drawing/2014/main" id="{67E6B1D4-018E-61AE-007E-513B3629D7F8}"/>
              </a:ext>
            </a:extLst>
          </p:cNvPr>
          <p:cNvSpPr txBox="1"/>
          <p:nvPr/>
        </p:nvSpPr>
        <p:spPr>
          <a:xfrm>
            <a:off x="3546977" y="693638"/>
            <a:ext cx="8403453" cy="1938992"/>
          </a:xfrm>
          <a:prstGeom prst="rect">
            <a:avLst/>
          </a:prstGeom>
          <a:noFill/>
        </p:spPr>
        <p:txBody>
          <a:bodyPr wrap="square">
            <a:spAutoFit/>
          </a:bodyPr>
          <a:lstStyle/>
          <a:p>
            <a:pPr>
              <a:spcBef>
                <a:spcPts val="600"/>
              </a:spcBef>
            </a:pPr>
            <a:r>
              <a:rPr lang="ru-RU" sz="2000" b="1" dirty="0"/>
              <a:t>Елен Вајт била божествено инспирирана. Нејзините списи, нејзиниот живот и нејзината служба се дела на вистински пророк. Таа поседувала иста инспирација како и пророците од Библијата, иако никогаш не сметала дека нејзините списи се еднакви на оние од Светото писмо. Таа секогаш ја сметала Библијата за авторитативно и непогрешливо откровение на Бога.</a:t>
            </a:r>
            <a:endParaRPr lang="es-ES" sz="2000" b="1" dirty="0"/>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TotalTime>
  <Words>1465</Words>
  <Application>Microsoft Office PowerPoint</Application>
  <PresentationFormat>Panorámica</PresentationFormat>
  <Paragraphs>78</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 Display</vt:lpstr>
      <vt:lpstr>Comic Sans MS</vt:lpstr>
      <vt:lpstr>Constantia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70</cp:revision>
  <dcterms:created xsi:type="dcterms:W3CDTF">2026-10-10T16:05:30Z</dcterms:created>
  <dcterms:modified xsi:type="dcterms:W3CDTF">2026-10-18T13:46:59Z</dcterms:modified>
</cp:coreProperties>
</file>