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7" r:id="rId2"/>
    <p:sldId id="291" r:id="rId3"/>
    <p:sldId id="258" r:id="rId4"/>
    <p:sldId id="259" r:id="rId5"/>
    <p:sldId id="300" r:id="rId6"/>
    <p:sldId id="301" r:id="rId7"/>
    <p:sldId id="298" r:id="rId8"/>
    <p:sldId id="263" r:id="rId9"/>
    <p:sldId id="264" r:id="rId10"/>
    <p:sldId id="299" r:id="rId11"/>
    <p:sldId id="297" r:id="rId12"/>
    <p:sldId id="294" r:id="rId13"/>
    <p:sldId id="295"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mk-MK"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Прогонуван како Давид</a:t>
          </a:r>
          <a:endParaRPr lang="es-ES" sz="16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mk-MK"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Во палата како Соломон</a:t>
          </a:r>
          <a:endParaRPr lang="es-ES" sz="16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mk-MK"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Во странство како Даниел</a:t>
          </a:r>
          <a:endParaRPr lang="es-ES" sz="16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mk-MK"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Во затвор како  Павле</a:t>
          </a:r>
          <a:endParaRPr lang="es-ES" sz="16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mk-MK" sz="1600" b="1" dirty="0">
              <a:solidFill>
                <a:srgbClr val="E5F5FF"/>
              </a:solidFill>
              <a:effectLst>
                <a:glow rad="101600">
                  <a:schemeClr val="tx1"/>
                </a:glow>
                <a:outerShdw blurRad="38100" dist="38100" dir="2700000" algn="tl">
                  <a:srgbClr val="000000">
                    <a:alpha val="43137"/>
                  </a:srgbClr>
                </a:outerShdw>
              </a:effectLst>
            </a:rPr>
            <a:t>Во прогонство како Јован</a:t>
          </a:r>
          <a:endParaRPr lang="es-ES" sz="1600" b="1"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ru-RU" sz="2000" b="1" dirty="0">
              <a:solidFill>
                <a:schemeClr val="accent3">
                  <a:lumMod val="40000"/>
                  <a:lumOff val="60000"/>
                </a:schemeClr>
              </a:solidFill>
              <a:effectLst>
                <a:outerShdw blurRad="38100" dist="38100" dir="2700000" algn="tl">
                  <a:srgbClr val="000000"/>
                </a:outerShdw>
              </a:effectLst>
            </a:rPr>
            <a:t>Историски извештаи (1. Мојсеева 37:2)</a:t>
          </a:r>
          <a:endParaRPr lang="es-ES" sz="2000" b="1" dirty="0">
            <a:solidFill>
              <a:schemeClr val="accent3">
                <a:lumMod val="40000"/>
                <a:lumOff val="60000"/>
              </a:schemeClr>
            </a:solidFill>
            <a:effectLst>
              <a:outerShdw blurRad="38100" dist="38100" dir="2700000" algn="tl">
                <a:srgbClr val="000000"/>
              </a:outerShdw>
            </a:effectLst>
          </a:endParaRP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mk-MK" sz="2000" b="1" dirty="0" err="1">
              <a:solidFill>
                <a:schemeClr val="bg1"/>
              </a:solidFill>
              <a:effectLst>
                <a:outerShdw blurRad="38100" dist="38100" dir="2700000" algn="tl">
                  <a:srgbClr val="000000"/>
                </a:outerShdw>
              </a:effectLst>
            </a:rPr>
            <a:t>Генеалогии</a:t>
          </a:r>
          <a:r>
            <a:rPr lang="mk-MK" sz="2000" b="1" dirty="0">
              <a:solidFill>
                <a:schemeClr val="bg1"/>
              </a:solidFill>
              <a:effectLst>
                <a:outerShdw blurRad="38100" dist="38100" dir="2700000" algn="tl">
                  <a:srgbClr val="000000"/>
                </a:outerShdw>
              </a:effectLst>
            </a:rPr>
            <a:t> (1. Мојсеева 5:1)</a:t>
          </a:r>
          <a:endParaRPr lang="es-ES" sz="2000" b="1" dirty="0">
            <a:solidFill>
              <a:schemeClr val="bg1"/>
            </a:solidFill>
            <a:effectLst>
              <a:outerShdw blurRad="38100" dist="38100" dir="2700000" algn="tl">
                <a:srgbClr val="000000"/>
              </a:outerShdw>
            </a:effectLst>
          </a:endParaRP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mk-MK" sz="2000" b="1" dirty="0">
              <a:solidFill>
                <a:schemeClr val="accent3">
                  <a:lumMod val="40000"/>
                  <a:lumOff val="60000"/>
                </a:schemeClr>
              </a:solidFill>
              <a:effectLst>
                <a:outerShdw blurRad="38100" dist="38100" dir="2700000" algn="tl">
                  <a:srgbClr val="000000"/>
                </a:outerShdw>
              </a:effectLst>
            </a:rPr>
            <a:t>Пророштва (</a:t>
          </a:r>
          <a:r>
            <a:rPr lang="mk-MK" sz="2000" b="1" dirty="0" err="1">
              <a:solidFill>
                <a:schemeClr val="accent3">
                  <a:lumMod val="40000"/>
                  <a:lumOff val="60000"/>
                </a:schemeClr>
              </a:solidFill>
              <a:effectLst>
                <a:outerShdw blurRad="38100" dist="38100" dir="2700000" algn="tl">
                  <a:srgbClr val="000000"/>
                </a:outerShdw>
              </a:effectLst>
            </a:rPr>
            <a:t>Исаија</a:t>
          </a:r>
          <a:r>
            <a:rPr lang="mk-MK" sz="2000" b="1" dirty="0">
              <a:solidFill>
                <a:schemeClr val="accent3">
                  <a:lumMod val="40000"/>
                  <a:lumOff val="60000"/>
                </a:schemeClr>
              </a:solidFill>
              <a:effectLst>
                <a:outerShdw blurRad="38100" dist="38100" dir="2700000" algn="tl">
                  <a:srgbClr val="000000"/>
                </a:outerShdw>
              </a:effectLst>
            </a:rPr>
            <a:t> 13:1)</a:t>
          </a:r>
          <a:endParaRPr lang="es-ES" sz="2000" b="1" dirty="0">
            <a:solidFill>
              <a:schemeClr val="accent3">
                <a:lumMod val="40000"/>
                <a:lumOff val="60000"/>
              </a:schemeClr>
            </a:solidFill>
            <a:effectLst>
              <a:outerShdw blurRad="38100" dist="38100" dir="2700000" algn="tl">
                <a:srgbClr val="000000"/>
              </a:outerShdw>
            </a:effectLst>
          </a:endParaRP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mk-MK" sz="2000" b="1" dirty="0">
              <a:solidFill>
                <a:schemeClr val="bg1"/>
              </a:solidFill>
              <a:effectLst>
                <a:outerShdw blurRad="38100" dist="38100" dir="2700000" algn="tl">
                  <a:srgbClr val="000000"/>
                </a:outerShdw>
              </a:effectLst>
            </a:rPr>
            <a:t>Апокалиптични </a:t>
          </a:r>
          <a:r>
            <a:rPr lang="mk-MK" sz="2000" b="1" dirty="0" err="1">
              <a:solidFill>
                <a:schemeClr val="bg1"/>
              </a:solidFill>
              <a:effectLst>
                <a:outerShdw blurRad="38100" dist="38100" dir="2700000" algn="tl">
                  <a:srgbClr val="000000"/>
                </a:outerShdw>
              </a:effectLst>
            </a:rPr>
            <a:t>виденија</a:t>
          </a:r>
          <a:r>
            <a:rPr lang="mk-MK" sz="2000" b="1" dirty="0">
              <a:solidFill>
                <a:schemeClr val="bg1"/>
              </a:solidFill>
              <a:effectLst>
                <a:outerShdw blurRad="38100" dist="38100" dir="2700000" algn="tl">
                  <a:srgbClr val="000000"/>
                </a:outerShdw>
              </a:effectLst>
            </a:rPr>
            <a:t> (</a:t>
          </a:r>
          <a:r>
            <a:rPr lang="mk-MK" sz="2000" b="1" dirty="0" err="1">
              <a:solidFill>
                <a:schemeClr val="bg1"/>
              </a:solidFill>
              <a:effectLst>
                <a:outerShdw blurRad="38100" dist="38100" dir="2700000" algn="tl">
                  <a:srgbClr val="000000"/>
                </a:outerShdw>
              </a:effectLst>
            </a:rPr>
            <a:t>Отк</a:t>
          </a:r>
          <a:r>
            <a:rPr lang="mk-MK" sz="2000" b="1" dirty="0">
              <a:solidFill>
                <a:schemeClr val="bg1"/>
              </a:solidFill>
              <a:effectLst>
                <a:outerShdw blurRad="38100" dist="38100" dir="2700000" algn="tl">
                  <a:srgbClr val="000000"/>
                </a:outerShdw>
              </a:effectLst>
            </a:rPr>
            <a:t>. 12:1)</a:t>
          </a:r>
          <a:endParaRPr lang="es-ES" sz="2000" b="1" dirty="0">
            <a:solidFill>
              <a:schemeClr val="bg1"/>
            </a:solidFill>
            <a:effectLst>
              <a:outerShdw blurRad="38100" dist="38100" dir="2700000" algn="tl">
                <a:srgbClr val="000000"/>
              </a:outerShdw>
            </a:effectLst>
          </a:endParaRP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ru-RU" sz="2000" b="1" dirty="0">
              <a:solidFill>
                <a:schemeClr val="accent3">
                  <a:lumMod val="40000"/>
                  <a:lumOff val="60000"/>
                </a:schemeClr>
              </a:solidFill>
              <a:effectLst>
                <a:outerShdw blurRad="38100" dist="38100" dir="2700000" algn="tl">
                  <a:srgbClr val="000000"/>
                </a:outerShdw>
              </a:effectLst>
            </a:rPr>
            <a:t>Поезија (голем дел од Исаија)</a:t>
          </a:r>
          <a:endParaRPr lang="es-ES" sz="2000" b="1" dirty="0">
            <a:solidFill>
              <a:schemeClr val="accent3">
                <a:lumMod val="40000"/>
                <a:lumOff val="60000"/>
              </a:schemeClr>
            </a:solidFill>
            <a:effectLst>
              <a:outerShdw blurRad="38100" dist="38100" dir="2700000" algn="tl">
                <a:srgbClr val="000000"/>
              </a:outerShdw>
            </a:effectLst>
          </a:endParaRP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ru-RU" sz="2000" b="1" dirty="0">
              <a:solidFill>
                <a:schemeClr val="bg1"/>
              </a:solidFill>
              <a:effectLst>
                <a:outerShdw blurRad="38100" dist="38100" dir="2700000" algn="tl">
                  <a:srgbClr val="000000"/>
                </a:outerShdw>
              </a:effectLst>
            </a:rPr>
            <a:t>Песни (Песна над песните 1:1)</a:t>
          </a:r>
          <a:endParaRPr lang="es-ES" sz="2000" b="1" dirty="0">
            <a:solidFill>
              <a:schemeClr val="bg1"/>
            </a:solidFill>
            <a:effectLst>
              <a:outerShdw blurRad="38100" dist="38100" dir="2700000" algn="tl">
                <a:srgbClr val="000000"/>
              </a:outerShdw>
            </a:effectLst>
          </a:endParaRP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mk-MK" sz="2000" b="1" dirty="0">
              <a:solidFill>
                <a:schemeClr val="accent3">
                  <a:lumMod val="40000"/>
                  <a:lumOff val="60000"/>
                </a:schemeClr>
              </a:solidFill>
              <a:effectLst>
                <a:outerShdw blurRad="38100" dist="38100" dir="2700000" algn="tl">
                  <a:srgbClr val="000000"/>
                </a:outerShdw>
              </a:effectLst>
            </a:rPr>
            <a:t>Паралели (</a:t>
          </a:r>
          <a:r>
            <a:rPr lang="mk-MK" sz="2000" b="1" dirty="0" err="1">
              <a:solidFill>
                <a:schemeClr val="accent3">
                  <a:lumMod val="40000"/>
                  <a:lumOff val="60000"/>
                </a:schemeClr>
              </a:solidFill>
              <a:effectLst>
                <a:outerShdw blurRad="38100" dist="38100" dir="2700000" algn="tl">
                  <a:srgbClr val="000000"/>
                </a:outerShdw>
              </a:effectLst>
            </a:rPr>
            <a:t>Исаија</a:t>
          </a:r>
          <a:r>
            <a:rPr lang="mk-MK" sz="2000" b="1" dirty="0">
              <a:solidFill>
                <a:schemeClr val="accent3">
                  <a:lumMod val="40000"/>
                  <a:lumOff val="60000"/>
                </a:schemeClr>
              </a:solidFill>
              <a:effectLst>
                <a:outerShdw blurRad="38100" dist="38100" dir="2700000" algn="tl">
                  <a:srgbClr val="000000"/>
                </a:outerShdw>
              </a:effectLst>
            </a:rPr>
            <a:t> 17:7)</a:t>
          </a:r>
          <a:endParaRPr lang="es-ES" sz="2000" b="1" dirty="0">
            <a:solidFill>
              <a:schemeClr val="accent3">
                <a:lumMod val="40000"/>
                <a:lumOff val="60000"/>
              </a:schemeClr>
            </a:solidFill>
            <a:effectLst>
              <a:outerShdw blurRad="38100" dist="38100" dir="2700000" algn="tl">
                <a:srgbClr val="000000"/>
              </a:outerShdw>
            </a:effectLst>
          </a:endParaRP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mk-MK" sz="2000" b="1" dirty="0">
              <a:solidFill>
                <a:schemeClr val="bg1"/>
              </a:solidFill>
              <a:effectLst>
                <a:outerShdw blurRad="38100" dist="38100" dir="2700000" algn="tl">
                  <a:srgbClr val="000000"/>
                </a:outerShdw>
              </a:effectLst>
            </a:rPr>
            <a:t>Споредби (Лука 18:1)</a:t>
          </a:r>
          <a:endParaRPr lang="es-ES" sz="2000" b="1" dirty="0">
            <a:solidFill>
              <a:schemeClr val="bg1"/>
            </a:solidFill>
            <a:effectLst>
              <a:outerShdw blurRad="38100" dist="38100" dir="2700000" algn="tl">
                <a:srgbClr val="000000"/>
              </a:outerShdw>
            </a:effectLst>
          </a:endParaRP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mk-MK" sz="2000" b="1" dirty="0">
              <a:solidFill>
                <a:schemeClr val="accent3">
                  <a:lumMod val="40000"/>
                  <a:lumOff val="60000"/>
                </a:schemeClr>
              </a:solidFill>
              <a:effectLst>
                <a:outerShdw blurRad="38100" dist="38100" dir="2700000" algn="tl">
                  <a:srgbClr val="000000"/>
                </a:outerShdw>
              </a:effectLst>
            </a:rPr>
            <a:t>Писма (2. </a:t>
          </a:r>
          <a:r>
            <a:rPr lang="mk-MK" sz="2000" b="1" dirty="0" err="1">
              <a:solidFill>
                <a:schemeClr val="accent3">
                  <a:lumMod val="40000"/>
                  <a:lumOff val="60000"/>
                </a:schemeClr>
              </a:solidFill>
              <a:effectLst>
                <a:outerShdw blurRad="38100" dist="38100" dir="2700000" algn="tl">
                  <a:srgbClr val="000000"/>
                </a:outerShdw>
              </a:effectLst>
            </a:rPr>
            <a:t>Солуњани</a:t>
          </a:r>
          <a:r>
            <a:rPr lang="mk-MK" sz="2000" b="1" dirty="0">
              <a:solidFill>
                <a:schemeClr val="accent3">
                  <a:lumMod val="40000"/>
                  <a:lumOff val="60000"/>
                </a:schemeClr>
              </a:solidFill>
              <a:effectLst>
                <a:outerShdw blurRad="38100" dist="38100" dir="2700000" algn="tl">
                  <a:srgbClr val="000000"/>
                </a:outerShdw>
              </a:effectLst>
            </a:rPr>
            <a:t> 3:17)</a:t>
          </a:r>
          <a:endParaRPr lang="es-ES" sz="2000" b="1" dirty="0">
            <a:solidFill>
              <a:schemeClr val="accent3">
                <a:lumMod val="40000"/>
                <a:lumOff val="60000"/>
              </a:schemeClr>
            </a:solidFill>
            <a:effectLst>
              <a:outerShdw blurRad="38100" dist="38100" dir="2700000" algn="tl">
                <a:srgbClr val="000000"/>
              </a:outerShdw>
            </a:effectLst>
          </a:endParaRP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r>
            <a:rPr lang="ru-RU" sz="1800" b="1" dirty="0"/>
            <a:t>Бог одлучил да користи несовршени луѓе - „земјени садови“ - за да ја пренесе Неговата порака (2. Коринќаните 4:7). Како оваа несовршеност влијаела врз пораката? Дали Библијата е 100% веродостојна?</a:t>
          </a:r>
          <a:endParaRPr lang="es-ES" sz="180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mk-MK" sz="1800" b="1" dirty="0">
              <a:solidFill>
                <a:schemeClr val="accent2">
                  <a:lumMod val="50000"/>
                </a:schemeClr>
              </a:solidFill>
            </a:rPr>
            <a:t>Архаични зборови</a:t>
          </a:r>
          <a:endParaRPr lang="es-ES" sz="1800" b="1" dirty="0">
            <a:solidFill>
              <a:schemeClr val="accent2">
                <a:lumMod val="50000"/>
              </a:schemeClr>
            </a:solidFill>
          </a:endParaRP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pPr>
          <a:r>
            <a:rPr lang="mk-MK" sz="1800" b="1" dirty="0">
              <a:solidFill>
                <a:srgbClr val="8D8A00"/>
              </a:solidFill>
            </a:rPr>
            <a:t>Грешки направени од препишувачи</a:t>
          </a:r>
          <a:endParaRPr lang="es-ES" sz="1800" b="1" dirty="0">
            <a:solidFill>
              <a:srgbClr val="8D8A00"/>
            </a:solidFill>
          </a:endParaRP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buNone/>
          </a:pPr>
          <a:r>
            <a:rPr lang="ru-RU" sz="1800" b="1" dirty="0">
              <a:solidFill>
                <a:schemeClr val="accent4">
                  <a:lumMod val="50000"/>
                </a:schemeClr>
              </a:solidFill>
            </a:rPr>
            <a:t>Грешки направени од самите писатели</a:t>
          </a:r>
          <a:endParaRPr lang="es-ES" sz="1800" b="1" dirty="0">
            <a:solidFill>
              <a:schemeClr val="accent4">
                <a:lumMod val="50000"/>
              </a:schemeClr>
            </a:solidFill>
          </a:endParaRP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ru-RU" sz="1600" b="1" dirty="0"/>
            <a:t>Зборови на хебрејски, арамејски или грчки јазик чие значење не го знаеме или кои се користеле со различно значење во времето на пророкот.</a:t>
          </a:r>
          <a:endParaRPr lang="es-ES" sz="1600" b="1" dirty="0"/>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mk-MK" sz="1600" b="1" dirty="0"/>
            <a:t>Примери: </a:t>
          </a:r>
          <a:r>
            <a:rPr lang="mk-MK" sz="1600" b="1" dirty="0" err="1"/>
            <a:t>Гофер</a:t>
          </a:r>
          <a:r>
            <a:rPr lang="mk-MK" sz="1600" b="1" dirty="0"/>
            <a:t> (</a:t>
          </a:r>
          <a:r>
            <a:rPr lang="he-IL" sz="1600" b="1" dirty="0"/>
            <a:t>גֹּפֶר) (1. </a:t>
          </a:r>
          <a:r>
            <a:rPr lang="mk-MK" sz="1600" b="1" dirty="0"/>
            <a:t>Мој. 6:14); Села (</a:t>
          </a:r>
          <a:r>
            <a:rPr lang="he-IL" sz="1600" b="1" dirty="0"/>
            <a:t>סֶלָה) (</a:t>
          </a:r>
          <a:r>
            <a:rPr lang="mk-MK" sz="1600" b="1" dirty="0"/>
            <a:t>се користи во неколку псалми)</a:t>
          </a:r>
          <a:endParaRPr lang="es-ES" sz="1600" b="1" dirty="0"/>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ru-RU" sz="1600" b="1" dirty="0"/>
            <a:t>При препишување текстови или пишување по диктат, препишувачот може да прави грешки (почести во Новиот завет)</a:t>
          </a:r>
          <a:endParaRPr lang="es-ES" sz="1600" b="1" dirty="0"/>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pPr>
          <a:r>
            <a:rPr lang="ru-RU" sz="1600" b="1" dirty="0"/>
            <a:t>Пример: „Јоханиновата запирка“ (1. Јованово 5:7-8). Тоа е коментар од препишувач кој подоцна бил вклучен во текстот од друг препишувач.</a:t>
          </a:r>
          <a:endParaRPr lang="es-ES" sz="1600" b="1" dirty="0"/>
        </a:p>
      </dgm:t>
    </dgm:pt>
    <dgm:pt modelId="{17CE74F4-E5E7-4141-934F-03E7DD5C3EE8}" type="parTrans" cxnId="{93901C86-EA7A-4876-9721-7497AA13AE41}">
      <dgm:prSet/>
      <dgm:spPr/>
      <dgm:t>
        <a:bodyPr/>
        <a:lstStyle/>
        <a:p>
          <a:endParaRPr lang="es-ES"/>
        </a:p>
      </dgm:t>
    </dgm:pt>
    <dgm:pt modelId="{AE6247F6-E2E7-4331-8AF5-688D104DBB16}" type="sibTrans" cxnId="{93901C86-EA7A-4876-9721-7497AA13AE41}">
      <dgm:prSet/>
      <dgm:spPr/>
      <dgm:t>
        <a:bodyPr/>
        <a:lstStyle/>
        <a:p>
          <a:endParaRPr lang="es-ES"/>
        </a:p>
      </dgm:t>
    </dgm:pt>
    <dgm:pt modelId="{48CFA06D-6389-4D19-922C-3590381705AD}">
      <dgm:prSet phldrT="[Texto]" phldr="0" custT="1"/>
      <dgm:spPr/>
      <dgm:t>
        <a:bodyPr/>
        <a:lstStyle/>
        <a:p>
          <a:pPr>
            <a:buClr>
              <a:schemeClr val="accent4">
                <a:lumMod val="50000"/>
              </a:schemeClr>
            </a:buClr>
            <a:buFont typeface="Wingdings" panose="05000000000000000000" pitchFamily="2" charset="2"/>
            <a:buChar char=""/>
          </a:pPr>
          <a:r>
            <a:rPr lang="ru-RU" sz="1600" b="1" dirty="0"/>
            <a:t>Кога цитирале текст по сеќавање или раскажувале настан на кој не биле сведоци, библиските автори можеле да направат мали, незначителни грешки.</a:t>
          </a:r>
          <a:endParaRPr lang="es-ES" sz="1600" b="1" dirty="0"/>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a:buClr>
              <a:schemeClr val="accent4">
                <a:lumMod val="50000"/>
              </a:schemeClr>
            </a:buClr>
            <a:buFont typeface="Wingdings" panose="05000000000000000000" pitchFamily="2" charset="2"/>
            <a:buChar char=""/>
          </a:pPr>
          <a:r>
            <a:rPr lang="ru-RU" sz="1600" b="1" dirty="0"/>
            <a:t>Пример: Цитатот на Матеј во кој тој го нарекува Захарија, убиен од Јоас, „син на Берехија“ (кој е автор на книгата Захарија) (Матеј 23:35; види Лк. 11:51; 2Летописи 24:22)</a:t>
          </a:r>
          <a:endParaRPr lang="es-ES" sz="1600" b="1" dirty="0"/>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pPr>
          <a:r>
            <a:rPr lang="mk-MK" sz="1800" b="1" dirty="0">
              <a:solidFill>
                <a:schemeClr val="accent5">
                  <a:lumMod val="50000"/>
                </a:schemeClr>
              </a:solidFill>
            </a:rPr>
            <a:t>Грешки во преведувачот</a:t>
          </a:r>
          <a:endParaRPr lang="es-ES" sz="1800" b="1" dirty="0">
            <a:solidFill>
              <a:schemeClr val="accent5">
                <a:lumMod val="50000"/>
              </a:schemeClr>
            </a:solidFill>
          </a:endParaRP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ru-RU" sz="1600" b="1" dirty="0"/>
            <a:t>Преведувачите на Библијата, особено оние што преведуваат на современ јазик, можат да бидат под влијание на идеите на преведувачот.</a:t>
          </a:r>
          <a:endParaRPr lang="es-ES" sz="1600" b="1" dirty="0"/>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ru-RU" sz="1600" b="1" dirty="0"/>
            <a:t>Пример: Некои современи верзии (TLA) го преведуваат текстот што се однесува на Господовиот ден (Отк. 1:10) како „недела“, иако овој израз почнал да се користи по смртта на апостолот.</a:t>
          </a:r>
          <a:endParaRPr lang="es-ES" sz="1600" b="1" dirty="0"/>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mk-MK"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Прогонуван како Давид</a:t>
          </a:r>
          <a:endParaRPr lang="es-ES" sz="1600" kern="12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mk-MK"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Во палата како Соломон</a:t>
          </a:r>
          <a:endParaRPr lang="es-ES" sz="1600" kern="12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mk-MK"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Во странство како Даниел</a:t>
          </a:r>
          <a:endParaRPr lang="es-ES" sz="1600" kern="12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mk-MK"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Во затвор како  Павле</a:t>
          </a:r>
          <a:endParaRPr lang="es-ES" sz="1600" kern="12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mk-MK" sz="1600" b="1" kern="1200" dirty="0">
              <a:solidFill>
                <a:srgbClr val="E5F5FF"/>
              </a:solidFill>
              <a:effectLst>
                <a:glow rad="101600">
                  <a:schemeClr val="tx1"/>
                </a:glow>
                <a:outerShdw blurRad="38100" dist="38100" dir="2700000" algn="tl">
                  <a:srgbClr val="000000">
                    <a:alpha val="43137"/>
                  </a:srgbClr>
                </a:outerShdw>
              </a:effectLst>
            </a:rPr>
            <a:t>Во прогонство како Јован</a:t>
          </a:r>
          <a:endParaRPr lang="es-ES" sz="1600" b="1" kern="120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1036"/>
          <a:ext cx="5728825" cy="305205"/>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1" kern="1200" dirty="0">
              <a:solidFill>
                <a:schemeClr val="accent3">
                  <a:lumMod val="40000"/>
                  <a:lumOff val="60000"/>
                </a:schemeClr>
              </a:solidFill>
              <a:effectLst>
                <a:outerShdw blurRad="38100" dist="38100" dir="2700000" algn="tl">
                  <a:srgbClr val="000000"/>
                </a:outerShdw>
              </a:effectLst>
            </a:rPr>
            <a:t>Историски извештаи (1. Мојсеева 37:2)</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15935"/>
        <a:ext cx="5699027" cy="275407"/>
      </dsp:txXfrm>
    </dsp:sp>
    <dsp:sp modelId="{9CDF292F-7AA4-4C9A-BCA8-216E1731C09F}">
      <dsp:nvSpPr>
        <dsp:cNvPr id="0" name=""/>
        <dsp:cNvSpPr/>
      </dsp:nvSpPr>
      <dsp:spPr>
        <a:xfrm>
          <a:off x="0" y="320416"/>
          <a:ext cx="5728825" cy="305205"/>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mk-MK" sz="2000" b="1" kern="1200" dirty="0" err="1">
              <a:solidFill>
                <a:schemeClr val="bg1"/>
              </a:solidFill>
              <a:effectLst>
                <a:outerShdw blurRad="38100" dist="38100" dir="2700000" algn="tl">
                  <a:srgbClr val="000000"/>
                </a:outerShdw>
              </a:effectLst>
            </a:rPr>
            <a:t>Генеалогии</a:t>
          </a:r>
          <a:r>
            <a:rPr lang="mk-MK" sz="2000" b="1" kern="1200" dirty="0">
              <a:solidFill>
                <a:schemeClr val="bg1"/>
              </a:solidFill>
              <a:effectLst>
                <a:outerShdw blurRad="38100" dist="38100" dir="2700000" algn="tl">
                  <a:srgbClr val="000000"/>
                </a:outerShdw>
              </a:effectLst>
            </a:rPr>
            <a:t> (1. Мојсеева 5:1)</a:t>
          </a:r>
          <a:endParaRPr lang="es-ES" sz="2000" b="1" kern="1200" dirty="0">
            <a:solidFill>
              <a:schemeClr val="bg1"/>
            </a:solidFill>
            <a:effectLst>
              <a:outerShdw blurRad="38100" dist="38100" dir="2700000" algn="tl">
                <a:srgbClr val="000000"/>
              </a:outerShdw>
            </a:effectLst>
          </a:endParaRPr>
        </a:p>
      </dsp:txBody>
      <dsp:txXfrm>
        <a:off x="14899" y="335315"/>
        <a:ext cx="5699027" cy="275407"/>
      </dsp:txXfrm>
    </dsp:sp>
    <dsp:sp modelId="{6A23640A-FE65-4547-8FF1-69CD1665EE7B}">
      <dsp:nvSpPr>
        <dsp:cNvPr id="0" name=""/>
        <dsp:cNvSpPr/>
      </dsp:nvSpPr>
      <dsp:spPr>
        <a:xfrm>
          <a:off x="0" y="639797"/>
          <a:ext cx="5728825" cy="305205"/>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mk-MK" sz="2000" b="1" kern="1200" dirty="0">
              <a:solidFill>
                <a:schemeClr val="accent3">
                  <a:lumMod val="40000"/>
                  <a:lumOff val="60000"/>
                </a:schemeClr>
              </a:solidFill>
              <a:effectLst>
                <a:outerShdw blurRad="38100" dist="38100" dir="2700000" algn="tl">
                  <a:srgbClr val="000000"/>
                </a:outerShdw>
              </a:effectLst>
            </a:rPr>
            <a:t>Пророштва (</a:t>
          </a:r>
          <a:r>
            <a:rPr lang="mk-MK" sz="2000" b="1" kern="1200" dirty="0" err="1">
              <a:solidFill>
                <a:schemeClr val="accent3">
                  <a:lumMod val="40000"/>
                  <a:lumOff val="60000"/>
                </a:schemeClr>
              </a:solidFill>
              <a:effectLst>
                <a:outerShdw blurRad="38100" dist="38100" dir="2700000" algn="tl">
                  <a:srgbClr val="000000"/>
                </a:outerShdw>
              </a:effectLst>
            </a:rPr>
            <a:t>Исаија</a:t>
          </a:r>
          <a:r>
            <a:rPr lang="mk-MK" sz="2000" b="1" kern="1200" dirty="0">
              <a:solidFill>
                <a:schemeClr val="accent3">
                  <a:lumMod val="40000"/>
                  <a:lumOff val="60000"/>
                </a:schemeClr>
              </a:solidFill>
              <a:effectLst>
                <a:outerShdw blurRad="38100" dist="38100" dir="2700000" algn="tl">
                  <a:srgbClr val="000000"/>
                </a:outerShdw>
              </a:effectLst>
            </a:rPr>
            <a:t> 13:1)</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654696"/>
        <a:ext cx="5699027" cy="275407"/>
      </dsp:txXfrm>
    </dsp:sp>
    <dsp:sp modelId="{8D141A1E-82A6-4D75-8D19-3E1D03942BA4}">
      <dsp:nvSpPr>
        <dsp:cNvPr id="0" name=""/>
        <dsp:cNvSpPr/>
      </dsp:nvSpPr>
      <dsp:spPr>
        <a:xfrm>
          <a:off x="0" y="959177"/>
          <a:ext cx="5728825" cy="305205"/>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mk-MK" sz="2000" b="1" kern="1200" dirty="0">
              <a:solidFill>
                <a:schemeClr val="bg1"/>
              </a:solidFill>
              <a:effectLst>
                <a:outerShdw blurRad="38100" dist="38100" dir="2700000" algn="tl">
                  <a:srgbClr val="000000"/>
                </a:outerShdw>
              </a:effectLst>
            </a:rPr>
            <a:t>Апокалиптични </a:t>
          </a:r>
          <a:r>
            <a:rPr lang="mk-MK" sz="2000" b="1" kern="1200" dirty="0" err="1">
              <a:solidFill>
                <a:schemeClr val="bg1"/>
              </a:solidFill>
              <a:effectLst>
                <a:outerShdw blurRad="38100" dist="38100" dir="2700000" algn="tl">
                  <a:srgbClr val="000000"/>
                </a:outerShdw>
              </a:effectLst>
            </a:rPr>
            <a:t>виденија</a:t>
          </a:r>
          <a:r>
            <a:rPr lang="mk-MK" sz="2000" b="1" kern="1200" dirty="0">
              <a:solidFill>
                <a:schemeClr val="bg1"/>
              </a:solidFill>
              <a:effectLst>
                <a:outerShdw blurRad="38100" dist="38100" dir="2700000" algn="tl">
                  <a:srgbClr val="000000"/>
                </a:outerShdw>
              </a:effectLst>
            </a:rPr>
            <a:t> (</a:t>
          </a:r>
          <a:r>
            <a:rPr lang="mk-MK" sz="2000" b="1" kern="1200" dirty="0" err="1">
              <a:solidFill>
                <a:schemeClr val="bg1"/>
              </a:solidFill>
              <a:effectLst>
                <a:outerShdw blurRad="38100" dist="38100" dir="2700000" algn="tl">
                  <a:srgbClr val="000000"/>
                </a:outerShdw>
              </a:effectLst>
            </a:rPr>
            <a:t>Отк</a:t>
          </a:r>
          <a:r>
            <a:rPr lang="mk-MK" sz="2000" b="1" kern="1200" dirty="0">
              <a:solidFill>
                <a:schemeClr val="bg1"/>
              </a:solidFill>
              <a:effectLst>
                <a:outerShdw blurRad="38100" dist="38100" dir="2700000" algn="tl">
                  <a:srgbClr val="000000"/>
                </a:outerShdw>
              </a:effectLst>
            </a:rPr>
            <a:t>. 12:1)</a:t>
          </a:r>
          <a:endParaRPr lang="es-ES" sz="2000" b="1" kern="1200" dirty="0">
            <a:solidFill>
              <a:schemeClr val="bg1"/>
            </a:solidFill>
            <a:effectLst>
              <a:outerShdw blurRad="38100" dist="38100" dir="2700000" algn="tl">
                <a:srgbClr val="000000"/>
              </a:outerShdw>
            </a:effectLst>
          </a:endParaRPr>
        </a:p>
      </dsp:txBody>
      <dsp:txXfrm>
        <a:off x="14899" y="974076"/>
        <a:ext cx="5699027" cy="275407"/>
      </dsp:txXfrm>
    </dsp:sp>
    <dsp:sp modelId="{C40C0A74-EA93-4224-9CBB-D814D4DBD921}">
      <dsp:nvSpPr>
        <dsp:cNvPr id="0" name=""/>
        <dsp:cNvSpPr/>
      </dsp:nvSpPr>
      <dsp:spPr>
        <a:xfrm>
          <a:off x="0" y="1278558"/>
          <a:ext cx="5728825" cy="305205"/>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1" kern="1200" dirty="0">
              <a:solidFill>
                <a:schemeClr val="accent3">
                  <a:lumMod val="40000"/>
                  <a:lumOff val="60000"/>
                </a:schemeClr>
              </a:solidFill>
              <a:effectLst>
                <a:outerShdw blurRad="38100" dist="38100" dir="2700000" algn="tl">
                  <a:srgbClr val="000000"/>
                </a:outerShdw>
              </a:effectLst>
            </a:rPr>
            <a:t>Поезија (голем дел од Исаија)</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1293457"/>
        <a:ext cx="5699027" cy="275407"/>
      </dsp:txXfrm>
    </dsp:sp>
    <dsp:sp modelId="{4776BF43-960A-49BB-8E45-4FA356F856D0}">
      <dsp:nvSpPr>
        <dsp:cNvPr id="0" name=""/>
        <dsp:cNvSpPr/>
      </dsp:nvSpPr>
      <dsp:spPr>
        <a:xfrm>
          <a:off x="0" y="1597938"/>
          <a:ext cx="5728825" cy="305205"/>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1" kern="1200" dirty="0">
              <a:solidFill>
                <a:schemeClr val="bg1"/>
              </a:solidFill>
              <a:effectLst>
                <a:outerShdw blurRad="38100" dist="38100" dir="2700000" algn="tl">
                  <a:srgbClr val="000000"/>
                </a:outerShdw>
              </a:effectLst>
            </a:rPr>
            <a:t>Песни (Песна над песните 1:1)</a:t>
          </a:r>
          <a:endParaRPr lang="es-ES" sz="2000" b="1" kern="1200" dirty="0">
            <a:solidFill>
              <a:schemeClr val="bg1"/>
            </a:solidFill>
            <a:effectLst>
              <a:outerShdw blurRad="38100" dist="38100" dir="2700000" algn="tl">
                <a:srgbClr val="000000"/>
              </a:outerShdw>
            </a:effectLst>
          </a:endParaRPr>
        </a:p>
      </dsp:txBody>
      <dsp:txXfrm>
        <a:off x="14899" y="1612837"/>
        <a:ext cx="5699027" cy="275407"/>
      </dsp:txXfrm>
    </dsp:sp>
    <dsp:sp modelId="{76E3323B-82A1-4772-9243-1FCC891EC0A8}">
      <dsp:nvSpPr>
        <dsp:cNvPr id="0" name=""/>
        <dsp:cNvSpPr/>
      </dsp:nvSpPr>
      <dsp:spPr>
        <a:xfrm>
          <a:off x="0" y="1917319"/>
          <a:ext cx="5728825" cy="305205"/>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mk-MK" sz="2000" b="1" kern="1200" dirty="0">
              <a:solidFill>
                <a:schemeClr val="accent3">
                  <a:lumMod val="40000"/>
                  <a:lumOff val="60000"/>
                </a:schemeClr>
              </a:solidFill>
              <a:effectLst>
                <a:outerShdw blurRad="38100" dist="38100" dir="2700000" algn="tl">
                  <a:srgbClr val="000000"/>
                </a:outerShdw>
              </a:effectLst>
            </a:rPr>
            <a:t>Паралели (</a:t>
          </a:r>
          <a:r>
            <a:rPr lang="mk-MK" sz="2000" b="1" kern="1200" dirty="0" err="1">
              <a:solidFill>
                <a:schemeClr val="accent3">
                  <a:lumMod val="40000"/>
                  <a:lumOff val="60000"/>
                </a:schemeClr>
              </a:solidFill>
              <a:effectLst>
                <a:outerShdw blurRad="38100" dist="38100" dir="2700000" algn="tl">
                  <a:srgbClr val="000000"/>
                </a:outerShdw>
              </a:effectLst>
            </a:rPr>
            <a:t>Исаија</a:t>
          </a:r>
          <a:r>
            <a:rPr lang="mk-MK" sz="2000" b="1" kern="1200" dirty="0">
              <a:solidFill>
                <a:schemeClr val="accent3">
                  <a:lumMod val="40000"/>
                  <a:lumOff val="60000"/>
                </a:schemeClr>
              </a:solidFill>
              <a:effectLst>
                <a:outerShdw blurRad="38100" dist="38100" dir="2700000" algn="tl">
                  <a:srgbClr val="000000"/>
                </a:outerShdw>
              </a:effectLst>
            </a:rPr>
            <a:t> 17:7)</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1932218"/>
        <a:ext cx="5699027" cy="275407"/>
      </dsp:txXfrm>
    </dsp:sp>
    <dsp:sp modelId="{6148C81F-F04F-44BC-8D7A-3C655EE8E6C9}">
      <dsp:nvSpPr>
        <dsp:cNvPr id="0" name=""/>
        <dsp:cNvSpPr/>
      </dsp:nvSpPr>
      <dsp:spPr>
        <a:xfrm>
          <a:off x="0" y="2236699"/>
          <a:ext cx="5728825" cy="305205"/>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mk-MK" sz="2000" b="1" kern="1200" dirty="0">
              <a:solidFill>
                <a:schemeClr val="bg1"/>
              </a:solidFill>
              <a:effectLst>
                <a:outerShdw blurRad="38100" dist="38100" dir="2700000" algn="tl">
                  <a:srgbClr val="000000"/>
                </a:outerShdw>
              </a:effectLst>
            </a:rPr>
            <a:t>Споредби (Лука 18:1)</a:t>
          </a:r>
          <a:endParaRPr lang="es-ES" sz="2000" b="1" kern="1200" dirty="0">
            <a:solidFill>
              <a:schemeClr val="bg1"/>
            </a:solidFill>
            <a:effectLst>
              <a:outerShdw blurRad="38100" dist="38100" dir="2700000" algn="tl">
                <a:srgbClr val="000000"/>
              </a:outerShdw>
            </a:effectLst>
          </a:endParaRPr>
        </a:p>
      </dsp:txBody>
      <dsp:txXfrm>
        <a:off x="14899" y="2251598"/>
        <a:ext cx="5699027" cy="275407"/>
      </dsp:txXfrm>
    </dsp:sp>
    <dsp:sp modelId="{09AFF0BC-71D2-476B-913E-E29D5F954ED2}">
      <dsp:nvSpPr>
        <dsp:cNvPr id="0" name=""/>
        <dsp:cNvSpPr/>
      </dsp:nvSpPr>
      <dsp:spPr>
        <a:xfrm>
          <a:off x="0" y="2556080"/>
          <a:ext cx="5728825" cy="305205"/>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mk-MK" sz="2000" b="1" kern="1200" dirty="0">
              <a:solidFill>
                <a:schemeClr val="accent3">
                  <a:lumMod val="40000"/>
                  <a:lumOff val="60000"/>
                </a:schemeClr>
              </a:solidFill>
              <a:effectLst>
                <a:outerShdw blurRad="38100" dist="38100" dir="2700000" algn="tl">
                  <a:srgbClr val="000000"/>
                </a:outerShdw>
              </a:effectLst>
            </a:rPr>
            <a:t>Писма (2. </a:t>
          </a:r>
          <a:r>
            <a:rPr lang="mk-MK" sz="2000" b="1" kern="1200" dirty="0" err="1">
              <a:solidFill>
                <a:schemeClr val="accent3">
                  <a:lumMod val="40000"/>
                  <a:lumOff val="60000"/>
                </a:schemeClr>
              </a:solidFill>
              <a:effectLst>
                <a:outerShdw blurRad="38100" dist="38100" dir="2700000" algn="tl">
                  <a:srgbClr val="000000"/>
                </a:outerShdw>
              </a:effectLst>
            </a:rPr>
            <a:t>Солуњани</a:t>
          </a:r>
          <a:r>
            <a:rPr lang="mk-MK" sz="2000" b="1" kern="1200" dirty="0">
              <a:solidFill>
                <a:schemeClr val="accent3">
                  <a:lumMod val="40000"/>
                  <a:lumOff val="60000"/>
                </a:schemeClr>
              </a:solidFill>
              <a:effectLst>
                <a:outerShdw blurRad="38100" dist="38100" dir="2700000" algn="tl">
                  <a:srgbClr val="000000"/>
                </a:outerShdw>
              </a:effectLst>
            </a:rPr>
            <a:t> 3:17)</a:t>
          </a:r>
          <a:endParaRPr lang="es-ES" sz="2000" b="1" kern="1200" dirty="0">
            <a:solidFill>
              <a:schemeClr val="accent3">
                <a:lumMod val="40000"/>
                <a:lumOff val="60000"/>
              </a:schemeClr>
            </a:solidFill>
            <a:effectLst>
              <a:outerShdw blurRad="38100" dist="38100" dir="2700000" algn="tl">
                <a:srgbClr val="000000"/>
              </a:outerShdw>
            </a:effectLst>
          </a:endParaRPr>
        </a:p>
      </dsp:txBody>
      <dsp:txXfrm>
        <a:off x="14899" y="2570979"/>
        <a:ext cx="5699027" cy="2754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RU" sz="1800" b="1" kern="1200" dirty="0"/>
            <a:t>Бог одлучил да користи несовршени луѓе - „земјени садови“ - за да ја пренесе Неговата порака (2. Коринќаните 4:7). Како оваа несовршеност влијаела врз пораката? Дали Библијата е 100% веродостојна?</a:t>
          </a:r>
          <a:endParaRPr lang="es-ES" sz="1800" kern="120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mk-MK" sz="1800" b="1" kern="1200" dirty="0">
              <a:solidFill>
                <a:schemeClr val="accent2">
                  <a:lumMod val="50000"/>
                </a:schemeClr>
              </a:solidFill>
            </a:rPr>
            <a:t>Архаични зборови</a:t>
          </a:r>
          <a:endParaRPr lang="es-ES" sz="1800" b="1" kern="1200" dirty="0">
            <a:solidFill>
              <a:schemeClr val="accent2">
                <a:lumMod val="50000"/>
              </a:schemeClr>
            </a:solidFill>
          </a:endParaRPr>
        </a:p>
        <a:p>
          <a:pPr marL="171450" lvl="1" indent="-171450" algn="l" defTabSz="711200">
            <a:lnSpc>
              <a:spcPct val="90000"/>
            </a:lnSpc>
            <a:spcBef>
              <a:spcPct val="0"/>
            </a:spcBef>
            <a:spcAft>
              <a:spcPct val="15000"/>
            </a:spcAft>
            <a:buClr>
              <a:schemeClr val="accent2">
                <a:lumMod val="50000"/>
              </a:schemeClr>
            </a:buClr>
            <a:buFont typeface="Wingdings" panose="05000000000000000000" pitchFamily="2" charset="2"/>
            <a:buChar char="q"/>
          </a:pPr>
          <a:r>
            <a:rPr lang="ru-RU" sz="1600" b="1" kern="1200" dirty="0"/>
            <a:t>Зборови на хебрејски, арамејски или грчки јазик чие значење не го знаеме или кои се користеле со различно значење во времето на пророкот.</a:t>
          </a:r>
          <a:endParaRPr lang="es-ES" sz="1600" b="1" kern="1200" dirty="0"/>
        </a:p>
        <a:p>
          <a:pPr marL="171450" lvl="1" indent="-171450" algn="l" defTabSz="711200">
            <a:lnSpc>
              <a:spcPct val="90000"/>
            </a:lnSpc>
            <a:spcBef>
              <a:spcPct val="0"/>
            </a:spcBef>
            <a:spcAft>
              <a:spcPct val="15000"/>
            </a:spcAft>
            <a:buClr>
              <a:schemeClr val="accent2">
                <a:lumMod val="50000"/>
              </a:schemeClr>
            </a:buClr>
            <a:buFont typeface="Wingdings" panose="05000000000000000000" pitchFamily="2" charset="2"/>
            <a:buChar char="q"/>
          </a:pPr>
          <a:r>
            <a:rPr lang="mk-MK" sz="1600" b="1" kern="1200" dirty="0"/>
            <a:t>Примери: </a:t>
          </a:r>
          <a:r>
            <a:rPr lang="mk-MK" sz="1600" b="1" kern="1200" dirty="0" err="1"/>
            <a:t>Гофер</a:t>
          </a:r>
          <a:r>
            <a:rPr lang="mk-MK" sz="1600" b="1" kern="1200" dirty="0"/>
            <a:t> (</a:t>
          </a:r>
          <a:r>
            <a:rPr lang="he-IL" sz="1600" b="1" kern="1200" dirty="0"/>
            <a:t>גֹּפֶר) (1. </a:t>
          </a:r>
          <a:r>
            <a:rPr lang="mk-MK" sz="1600" b="1" kern="1200" dirty="0"/>
            <a:t>Мој. 6:14); Села (</a:t>
          </a:r>
          <a:r>
            <a:rPr lang="he-IL" sz="1600" b="1" kern="1200" dirty="0"/>
            <a:t>סֶלָה) (</a:t>
          </a:r>
          <a:r>
            <a:rPr lang="mk-MK" sz="1600" b="1" kern="1200" dirty="0"/>
            <a:t>се користи во неколку псалми)</a:t>
          </a:r>
          <a:endParaRPr lang="es-ES" sz="1600" b="1" kern="1200" dirty="0"/>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mk-MK" sz="1800" b="1" kern="1200" dirty="0">
              <a:solidFill>
                <a:srgbClr val="8D8A00"/>
              </a:solidFill>
            </a:rPr>
            <a:t>Грешки направени од препишувачи</a:t>
          </a:r>
          <a:endParaRPr lang="es-ES" sz="1800" b="1" kern="1200" dirty="0">
            <a:solidFill>
              <a:srgbClr val="8D8A00"/>
            </a:solidFill>
          </a:endParaRPr>
        </a:p>
        <a:p>
          <a:pPr marL="171450" lvl="1" indent="-171450" algn="l" defTabSz="711200" rtl="0">
            <a:lnSpc>
              <a:spcPct val="90000"/>
            </a:lnSpc>
            <a:spcBef>
              <a:spcPct val="0"/>
            </a:spcBef>
            <a:spcAft>
              <a:spcPct val="15000"/>
            </a:spcAft>
            <a:buClr>
              <a:srgbClr val="7D7A00"/>
            </a:buClr>
            <a:buFont typeface="Wingdings" panose="05000000000000000000" pitchFamily="2" charset="2"/>
            <a:buChar char="v"/>
          </a:pPr>
          <a:r>
            <a:rPr lang="ru-RU" sz="1600" b="1" kern="1200" dirty="0"/>
            <a:t>При препишување текстови или пишување по диктат, препишувачот може да прави грешки (почести во Новиот завет)</a:t>
          </a:r>
          <a:endParaRPr lang="es-ES" sz="1600" b="1" kern="1200" dirty="0"/>
        </a:p>
        <a:p>
          <a:pPr marL="171450" lvl="1" indent="-171450" algn="l" defTabSz="711200" rtl="0">
            <a:lnSpc>
              <a:spcPct val="90000"/>
            </a:lnSpc>
            <a:spcBef>
              <a:spcPct val="0"/>
            </a:spcBef>
            <a:spcAft>
              <a:spcPct val="15000"/>
            </a:spcAft>
            <a:buClr>
              <a:srgbClr val="7D7A00"/>
            </a:buClr>
            <a:buFont typeface="Wingdings" panose="05000000000000000000" pitchFamily="2" charset="2"/>
            <a:buChar char="v"/>
          </a:pPr>
          <a:r>
            <a:rPr lang="ru-RU" sz="1600" b="1" kern="1200" dirty="0"/>
            <a:t>Пример: „Јоханиновата запирка“ (1. Јованово 5:7-8). Тоа е коментар од препишувач кој подоцна бил вклучен во текстот од друг препишувач.</a:t>
          </a:r>
          <a:endParaRPr lang="es-ES" sz="1600" b="1" kern="1200" dirty="0"/>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ru-RU" sz="1800" b="1" kern="1200" dirty="0">
              <a:solidFill>
                <a:schemeClr val="accent4">
                  <a:lumMod val="50000"/>
                </a:schemeClr>
              </a:solidFill>
            </a:rPr>
            <a:t>Грешки направени од самите писатели</a:t>
          </a:r>
          <a:endParaRPr lang="es-ES" sz="1800" b="1" kern="1200" dirty="0">
            <a:solidFill>
              <a:schemeClr val="accent4">
                <a:lumMod val="50000"/>
              </a:schemeClr>
            </a:solidFill>
          </a:endParaRPr>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ru-RU" sz="1600" b="1" kern="1200" dirty="0"/>
            <a:t>Кога цитирале текст по сеќавање или раскажувале настан на кој не биле сведоци, библиските автори можеле да направат мали, незначителни грешки.</a:t>
          </a:r>
          <a:endParaRPr lang="es-ES" sz="1600" b="1" kern="1200" dirty="0"/>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ru-RU" sz="1600" b="1" kern="1200" dirty="0"/>
            <a:t>Пример: Цитатот на Матеј во кој тој го нарекува Захарија, убиен од Јоас, „син на Берехија“ (кој е автор на книгата Захарија) (Матеј 23:35; види Лк. 11:51; 2Летописи 24:22)</a:t>
          </a:r>
          <a:endParaRPr lang="es-ES" sz="1600" b="1" kern="1200" dirty="0"/>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mk-MK" sz="1800" b="1" kern="1200" dirty="0">
              <a:solidFill>
                <a:schemeClr val="accent5">
                  <a:lumMod val="50000"/>
                </a:schemeClr>
              </a:solidFill>
            </a:rPr>
            <a:t>Грешки во преведувачот</a:t>
          </a:r>
          <a:endParaRPr lang="es-ES" sz="1800" b="1" kern="1200" dirty="0">
            <a:solidFill>
              <a:schemeClr val="accent5">
                <a:lumMod val="50000"/>
              </a:schemeClr>
            </a:solidFill>
          </a:endParaRPr>
        </a:p>
        <a:p>
          <a:pPr marL="171450" lvl="1" indent="-171450" algn="l" defTabSz="711200">
            <a:lnSpc>
              <a:spcPct val="90000"/>
            </a:lnSpc>
            <a:spcBef>
              <a:spcPct val="0"/>
            </a:spcBef>
            <a:spcAft>
              <a:spcPct val="15000"/>
            </a:spcAft>
            <a:buClr>
              <a:schemeClr val="accent5">
                <a:lumMod val="50000"/>
              </a:schemeClr>
            </a:buClr>
            <a:buFont typeface="Wingdings" panose="05000000000000000000" pitchFamily="2" charset="2"/>
            <a:buChar char=""/>
          </a:pPr>
          <a:r>
            <a:rPr lang="ru-RU" sz="1600" b="1" kern="1200" dirty="0"/>
            <a:t>Преведувачите на Библијата, особено оние што преведуваат на современ јазик, можат да бидат под влијание на идеите на преведувачот.</a:t>
          </a:r>
          <a:endParaRPr lang="es-ES" sz="1600" b="1" kern="1200" dirty="0"/>
        </a:p>
        <a:p>
          <a:pPr marL="171450" lvl="1" indent="-171450" algn="l" defTabSz="711200">
            <a:lnSpc>
              <a:spcPct val="90000"/>
            </a:lnSpc>
            <a:spcBef>
              <a:spcPct val="0"/>
            </a:spcBef>
            <a:spcAft>
              <a:spcPct val="15000"/>
            </a:spcAft>
            <a:buClr>
              <a:schemeClr val="accent5">
                <a:lumMod val="50000"/>
              </a:schemeClr>
            </a:buClr>
            <a:buFont typeface="Wingdings" panose="05000000000000000000" pitchFamily="2" charset="2"/>
            <a:buChar char=""/>
          </a:pPr>
          <a:r>
            <a:rPr lang="ru-RU" sz="1600" b="1" kern="1200" dirty="0"/>
            <a:t>Пример: Некои современи верзии (TLA) го преведуваат текстот што се однесува на Господовиот ден (Отк. 1:10) како „недела“, иако овој израз почнал да се користи по смртта на апостолот.</a:t>
          </a:r>
          <a:endParaRPr lang="es-ES" sz="1600" b="1" kern="1200" dirty="0"/>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F7E5DA-D096-4D32-A75A-8B2175F2432D}" type="datetimeFigureOut">
              <a:rPr lang="de-DE" smtClean="0"/>
              <a:t>01.11.2026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1BC762-DFE5-428A-B24B-2AF4CD55E125}" type="slidenum">
              <a:rPr lang="de-DE" smtClean="0"/>
              <a:t>‹Nº›</a:t>
            </a:fld>
            <a:endParaRPr lang="de-DE"/>
          </a:p>
        </p:txBody>
      </p:sp>
    </p:spTree>
    <p:extLst>
      <p:ext uri="{BB962C8B-B14F-4D97-AF65-F5344CB8AC3E}">
        <p14:creationId xmlns:p14="http://schemas.microsoft.com/office/powerpoint/2010/main" val="1021050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51BC762-DFE5-428A-B24B-2AF4CD55E125}" type="slidenum">
              <a:rPr lang="de-DE" smtClean="0"/>
              <a:t>5</a:t>
            </a:fld>
            <a:endParaRPr lang="de-DE"/>
          </a:p>
        </p:txBody>
      </p:sp>
    </p:spTree>
    <p:extLst>
      <p:ext uri="{BB962C8B-B14F-4D97-AF65-F5344CB8AC3E}">
        <p14:creationId xmlns:p14="http://schemas.microsoft.com/office/powerpoint/2010/main" val="4256054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01/11/2026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g"/><Relationship Id="rId23" Type="http://schemas.openxmlformats.org/officeDocument/2006/relationships/image" Target="../media/image39.png"/><Relationship Id="rId10" Type="http://schemas.openxmlformats.org/officeDocument/2006/relationships/image" Target="../media/image26.jp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mk-MK"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ПРОРОЧКИТЕ ПИСА</a:t>
            </a:r>
            <a:endParaRPr lang="es-ES"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endParaRPr>
          </a:p>
        </p:txBody>
      </p:sp>
      <p:sp>
        <p:nvSpPr>
          <p:cNvPr id="23" name="CuadroTexto 22">
            <a:extLst>
              <a:ext uri="{FF2B5EF4-FFF2-40B4-BE49-F238E27FC236}">
                <a16:creationId xmlns:a16="http://schemas.microsoft.com/office/drawing/2014/main" id="{B44F58B3-42F0-BA9E-5B77-D443665229A5}"/>
              </a:ext>
            </a:extLst>
          </p:cNvPr>
          <p:cNvSpPr txBox="1"/>
          <p:nvPr/>
        </p:nvSpPr>
        <p:spPr>
          <a:xfrm>
            <a:off x="7357869" y="6452119"/>
            <a:ext cx="3631122" cy="338554"/>
          </a:xfrm>
          <a:prstGeom prst="rect">
            <a:avLst/>
          </a:prstGeom>
          <a:noFill/>
        </p:spPr>
        <p:txBody>
          <a:bodyPr wrap="none" rtlCol="0">
            <a:spAutoFit/>
          </a:bodyPr>
          <a:lstStyle/>
          <a:p>
            <a:pPr algn="r"/>
            <a:r>
              <a:rPr lang="ru-RU" sz="1600" b="1" dirty="0">
                <a:solidFill>
                  <a:schemeClr val="accent6">
                    <a:lumMod val="50000"/>
                  </a:schemeClr>
                </a:solidFill>
              </a:rPr>
              <a:t>Лекција 6 за 7 ноември 2026 година</a:t>
            </a:r>
            <a:endParaRPr lang="es-ES" sz="1600" b="1" dirty="0">
              <a:solidFill>
                <a:schemeClr val="accent6">
                  <a:lumMod val="50000"/>
                </a:schemeClr>
              </a:solidFill>
            </a:endParaRP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200329"/>
          </a:xfrm>
          <a:prstGeom prst="rect">
            <a:avLst/>
          </a:prstGeom>
          <a:noFill/>
        </p:spPr>
        <p:txBody>
          <a:bodyPr wrap="square">
            <a:spAutoFit/>
          </a:bodyPr>
          <a:lstStyle/>
          <a:p>
            <a:pPr lvl="0" algn="ctr">
              <a:defRPr/>
            </a:pPr>
            <a:r>
              <a:rPr lang="ru-RU" sz="2400" b="1" dirty="0">
                <a:solidFill>
                  <a:srgbClr val="0F9ED5">
                    <a:lumMod val="20000"/>
                    <a:lumOff val="80000"/>
                  </a:srgbClr>
                </a:solidFill>
                <a:latin typeface="Comic Sans MS" panose="030F0702030302020204" pitchFamily="66" charset="0"/>
              </a:rPr>
              <a:t>„Зашто сè што беше напишано во поранешните денови, напишано е за наша поука, та преку трпението и утехата од Писмото да имаме надеж.“ (Римјаните 15:4)</a:t>
            </a:r>
            <a:endPar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31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151664" y="3870834"/>
            <a:ext cx="7026507" cy="2862322"/>
          </a:xfrm>
          <a:prstGeom prst="rect">
            <a:avLst/>
          </a:prstGeom>
          <a:noFill/>
        </p:spPr>
        <p:txBody>
          <a:bodyPr wrap="square" rtlCol="0">
            <a:spAutoFit/>
          </a:bodyPr>
          <a:lstStyle/>
          <a:p>
            <a:r>
              <a:rPr lang="mk-MK" sz="2000" b="1" dirty="0">
                <a:solidFill>
                  <a:srgbClr val="9C00AC"/>
                </a:solidFill>
              </a:rPr>
              <a:t>Пророчки списи</a:t>
            </a:r>
            <a:r>
              <a:rPr lang="es-ES" sz="2000" b="1" dirty="0">
                <a:solidFill>
                  <a:srgbClr val="9C00AC"/>
                </a:solidFill>
              </a:rPr>
              <a:t>:</a:t>
            </a:r>
          </a:p>
          <a:p>
            <a:pPr lvl="1"/>
            <a:r>
              <a:rPr lang="ru-RU" sz="2000" b="1" dirty="0"/>
              <a:t>Каде и зошто беа напишани?</a:t>
            </a:r>
            <a:endParaRPr lang="de-DE" sz="2000" b="1" dirty="0"/>
          </a:p>
          <a:p>
            <a:pPr lvl="1"/>
            <a:r>
              <a:rPr lang="ru-RU" sz="2000" b="1" dirty="0"/>
              <a:t>Во кои стилови биле напишани</a:t>
            </a:r>
            <a:r>
              <a:rPr lang="es-ES" sz="2000" b="1" dirty="0"/>
              <a:t>?</a:t>
            </a:r>
          </a:p>
          <a:p>
            <a:pPr>
              <a:spcBef>
                <a:spcPts val="1200"/>
              </a:spcBef>
            </a:pPr>
            <a:r>
              <a:rPr lang="ru-RU" sz="2000" b="1" dirty="0">
                <a:solidFill>
                  <a:srgbClr val="002FA4"/>
                </a:solidFill>
              </a:rPr>
              <a:t>Употреба на секретарки и надворешен материјал</a:t>
            </a:r>
            <a:r>
              <a:rPr lang="es-ES" sz="2000" b="1" dirty="0">
                <a:solidFill>
                  <a:srgbClr val="002FA4"/>
                </a:solidFill>
              </a:rPr>
              <a:t>:</a:t>
            </a:r>
          </a:p>
          <a:p>
            <a:pPr lvl="1"/>
            <a:r>
              <a:rPr lang="ru-RU" sz="2000" b="1" dirty="0"/>
              <a:t>Зошто се користеле литературни асистенти</a:t>
            </a:r>
            <a:r>
              <a:rPr lang="es-ES" sz="2000" b="1" dirty="0"/>
              <a:t>?</a:t>
            </a:r>
          </a:p>
          <a:p>
            <a:pPr lvl="1"/>
            <a:r>
              <a:rPr lang="ru-RU" sz="2000" b="1" dirty="0"/>
              <a:t>Кој надворешен материјал го користеле пророците</a:t>
            </a:r>
            <a:r>
              <a:rPr lang="es-ES" sz="2000" b="1" dirty="0"/>
              <a:t>?</a:t>
            </a:r>
          </a:p>
          <a:p>
            <a:pPr>
              <a:spcBef>
                <a:spcPts val="1200"/>
              </a:spcBef>
            </a:pPr>
            <a:r>
              <a:rPr lang="mk-MK" sz="2000" b="1" dirty="0">
                <a:solidFill>
                  <a:srgbClr val="A80020"/>
                </a:solidFill>
              </a:rPr>
              <a:t>Човештво измешано со пораката</a:t>
            </a:r>
            <a:r>
              <a:rPr lang="es-ES" sz="2000" b="1" dirty="0">
                <a:solidFill>
                  <a:srgbClr val="A80020"/>
                </a:solidFill>
              </a:rPr>
              <a:t>:</a:t>
            </a:r>
          </a:p>
          <a:p>
            <a:pPr lvl="1"/>
            <a:r>
              <a:rPr lang="mk-MK" sz="2000" b="1" dirty="0"/>
              <a:t>Несовршености во Библијата</a:t>
            </a:r>
            <a:r>
              <a:rPr lang="es-ES" sz="2000" b="1" dirty="0"/>
              <a:t>?</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8" y="86291"/>
            <a:ext cx="6743701" cy="1015663"/>
          </a:xfrm>
          <a:prstGeom prst="rect">
            <a:avLst/>
          </a:prstGeom>
          <a:noFill/>
        </p:spPr>
        <p:txBody>
          <a:bodyPr wrap="square" rtlCol="0">
            <a:spAutoFit/>
          </a:bodyPr>
          <a:lstStyle/>
          <a:p>
            <a:pPr>
              <a:spcBef>
                <a:spcPts val="600"/>
              </a:spcBef>
            </a:pPr>
            <a:r>
              <a:rPr lang="ru-RU" sz="2000" b="1" dirty="0"/>
              <a:t>Иако е Божја Реч, Бог не ја напишал Библијата. Тој користел луѓе инспирирани од Него за да го сторат тоа.</a:t>
            </a:r>
            <a:endParaRPr lang="es-ES" sz="2000" b="1" dirty="0"/>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5816" r="15816"/>
          <a:stretch>
            <a:fillRect/>
          </a:stretch>
        </p:blipFill>
        <p:spPr>
          <a:xfrm>
            <a:off x="199432" y="3238234"/>
            <a:ext cx="4220168"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385599" y="5631610"/>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386222" y="5301995"/>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385599" y="4248947"/>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5394147" y="6380184"/>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5385599" y="4539038"/>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269" y="5033187"/>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42269" y="3956583"/>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42269"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lvl="0">
              <a:spcBef>
                <a:spcPts val="600"/>
              </a:spcBef>
              <a:defRPr/>
            </a:pPr>
            <a:r>
              <a:rPr lang="ru-RU" sz="2000" b="1" dirty="0">
                <a:solidFill>
                  <a:prstClr val="black"/>
                </a:solidFill>
              </a:rPr>
              <a:t>Тој им дал извесна слобода да одлучат кои зборови да ги користат; стилот на пишување; и други детали со кои ќе ја пренесат божествената порака.</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54125"/>
            <a:ext cx="6743699" cy="1015663"/>
          </a:xfrm>
          <a:prstGeom prst="rect">
            <a:avLst/>
          </a:prstGeom>
          <a:noFill/>
        </p:spPr>
        <p:txBody>
          <a:bodyPr wrap="square">
            <a:spAutoFit/>
          </a:bodyPr>
          <a:lstStyle/>
          <a:p>
            <a:pPr lvl="0">
              <a:spcBef>
                <a:spcPts val="600"/>
              </a:spcBef>
              <a:defRPr/>
            </a:pPr>
            <a:r>
              <a:rPr lang="ru-RU" sz="2000" b="1" dirty="0">
                <a:solidFill>
                  <a:prstClr val="black"/>
                </a:solidFill>
              </a:rPr>
              <a:t>Ниту пак им диктирал кои зборови треба да ги напишат. Едноставно им рекол да го напишат она што им го покажува или она што им го става во ум.</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mk-MK" sz="7200" b="1" dirty="0">
                <a:ln/>
                <a:solidFill>
                  <a:srgbClr val="8D42C6"/>
                </a:solidFill>
              </a:rPr>
              <a:t>ПРОРОЧКИТЕ ПИСА</a:t>
            </a:r>
            <a:endParaRPr lang="es-ES" sz="7200" b="1" dirty="0">
              <a:ln/>
              <a:solidFill>
                <a:srgbClr val="8D42C6"/>
              </a:solidFill>
            </a:endParaRP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ru-RU" sz="4400" b="1" dirty="0">
                <a:ln w="6600">
                  <a:solidFill>
                    <a:schemeClr val="accent2"/>
                  </a:solidFill>
                  <a:prstDash val="solid"/>
                </a:ln>
                <a:solidFill>
                  <a:srgbClr val="FFFFFF"/>
                </a:solidFill>
                <a:effectLst>
                  <a:outerShdw dist="38100" dir="2700000" algn="tl" rotWithShape="0">
                    <a:schemeClr val="accent2"/>
                  </a:outerShdw>
                </a:effectLst>
              </a:rPr>
              <a:t>КАДЕ И ЗОШТО БЕА НАПИШАНИ?</a:t>
            </a:r>
            <a:endParaRPr lang="es-ES" sz="4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„Оди сега и напиши го ова видение на плочка пред нив и запиши го во книга, за да остане до последниот ден, за вечни векови.“ (Исаија 30:8)</a:t>
            </a:r>
            <a:endParaRPr lang="es-ES" sz="14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rtlCol="0">
            <a:spAutoFit/>
          </a:bodyPr>
          <a:lstStyle/>
          <a:p>
            <a:pPr>
              <a:spcBef>
                <a:spcPts val="600"/>
              </a:spcBef>
            </a:pPr>
            <a:r>
              <a:rPr lang="ru-RU" sz="2000" b="1" dirty="0"/>
              <a:t>Мојсеј бил првиот човек инспириран од Бога да ја напише Библијата. Во пустината Мадијам, тој ги напишал Јов и Битие. За време на Излезот, тој добил изрична заповед да ги запише настаните (Излез 17:14).</a:t>
            </a:r>
            <a:endParaRPr lang="es-ES" sz="2000" b="1" dirty="0"/>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pPr>
            <a:r>
              <a:rPr lang="ru-RU" sz="2000" b="1" dirty="0"/>
              <a:t>Бог ги избра и луѓето и пораката што требаше да ја запишат со намера дека ништо што Тој сакаше да ни открие за нашето спасение нема да биде изгубено (2. Тим. 3:15).</a:t>
            </a:r>
            <a:endParaRPr lang="es-ES" sz="2000" b="1" dirty="0"/>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3726763907"/>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00110"/>
          </a:xfrm>
          <a:prstGeom prst="rect">
            <a:avLst/>
          </a:prstGeom>
          <a:noFill/>
        </p:spPr>
        <p:txBody>
          <a:bodyPr wrap="square">
            <a:spAutoFit/>
          </a:bodyPr>
          <a:lstStyle/>
          <a:p>
            <a:pPr>
              <a:spcBef>
                <a:spcPts val="600"/>
              </a:spcBef>
            </a:pPr>
            <a:r>
              <a:rPr lang="ru-RU" sz="2000" b="1" dirty="0"/>
              <a:t>Библиските автори пишувале под различни околности:</a:t>
            </a:r>
            <a:endParaRPr lang="es-ES" sz="2000" b="1" dirty="0"/>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lvl="0">
              <a:spcBef>
                <a:spcPts val="600"/>
              </a:spcBef>
              <a:defRPr/>
            </a:pPr>
            <a:r>
              <a:rPr lang="ru-RU" sz="2000" b="1" dirty="0">
                <a:solidFill>
                  <a:prstClr val="black"/>
                </a:solidFill>
              </a:rPr>
              <a:t>Други пророци кои добиле изрична заповед да напишат книга биле Исаија (Исаија 30:8); Еремија (Еремија 36:2); Авакум (Авакум 2:2); и Јован (Откровение 1:11).</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ru-RU"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ВО КОИ СТИЛОВИ БЕА ПИШАНИ?</a:t>
            </a:r>
            <a:endParaRPr lang="es-ES"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endParaRPr>
          </a:p>
        </p:txBody>
      </p:sp>
      <p:sp>
        <p:nvSpPr>
          <p:cNvPr id="7" name="CuadroTexto 6">
            <a:extLst>
              <a:ext uri="{FF2B5EF4-FFF2-40B4-BE49-F238E27FC236}">
                <a16:creationId xmlns:a16="http://schemas.microsoft.com/office/drawing/2014/main" id="{59158C42-54C1-6BBD-436D-4CD750D2F44B}"/>
              </a:ext>
            </a:extLst>
          </p:cNvPr>
          <p:cNvSpPr txBox="1"/>
          <p:nvPr/>
        </p:nvSpPr>
        <p:spPr>
          <a:xfrm>
            <a:off x="1" y="638663"/>
            <a:ext cx="7990752" cy="369332"/>
          </a:xfrm>
          <a:prstGeom prst="rect">
            <a:avLst/>
          </a:prstGeom>
          <a:noFill/>
        </p:spPr>
        <p:txBody>
          <a:bodyPr wrap="square">
            <a:spAutoFit/>
          </a:bodyPr>
          <a:lstStyle/>
          <a:p>
            <a:pPr algn="ctr"/>
            <a:r>
              <a:rPr lang="ru-RU"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„Песна над песните, која е Соломонова“ (Песна над песните 1:1)</a:t>
            </a:r>
            <a:endPar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0FB77A8C-914D-19AF-4F4D-9D508823472C}"/>
              </a:ext>
            </a:extLst>
          </p:cNvPr>
          <p:cNvSpPr txBox="1"/>
          <p:nvPr/>
        </p:nvSpPr>
        <p:spPr>
          <a:xfrm>
            <a:off x="272884" y="1215868"/>
            <a:ext cx="7649936" cy="646331"/>
          </a:xfrm>
          <a:prstGeom prst="rect">
            <a:avLst/>
          </a:prstGeom>
          <a:noFill/>
        </p:spPr>
        <p:txBody>
          <a:bodyPr wrap="square" rtlCol="0">
            <a:spAutoFit/>
          </a:bodyPr>
          <a:lstStyle/>
          <a:p>
            <a:pPr>
              <a:spcBef>
                <a:spcPts val="600"/>
              </a:spcBef>
            </a:pPr>
            <a:r>
              <a:rPr lang="ru-RU" b="1" dirty="0"/>
              <a:t>Пишувана повеќе од 1.500 години од повеќе од 40 различни автори, Библијата содржи широк спектар на стилови. Меѓу другите:</a:t>
            </a:r>
            <a:endParaRPr lang="es-ES" b="1" dirty="0"/>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1883989996"/>
              </p:ext>
            </p:extLst>
          </p:nvPr>
        </p:nvGraphicFramePr>
        <p:xfrm>
          <a:off x="1212751" y="1973193"/>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200024" y="4881622"/>
            <a:ext cx="7790728" cy="1200329"/>
          </a:xfrm>
          <a:prstGeom prst="rect">
            <a:avLst/>
          </a:prstGeom>
          <a:noFill/>
        </p:spPr>
        <p:txBody>
          <a:bodyPr wrap="square" rtlCol="0">
            <a:spAutoFit/>
          </a:bodyPr>
          <a:lstStyle/>
          <a:p>
            <a:pPr>
              <a:spcBef>
                <a:spcPts val="600"/>
              </a:spcBef>
            </a:pPr>
            <a:r>
              <a:rPr lang="ru-RU" b="1" dirty="0"/>
              <a:t>Библијата не прави разлика во однос на авторитетот на различните стилови. Сите тие се корисни за пренесување на божествената мисла, бидејќи секоја личност ја перцепира пораката подобро во еден стил отколку во друг.</a:t>
            </a:r>
            <a:endParaRPr lang="es-ES" b="1" dirty="0"/>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200023" y="6159046"/>
            <a:ext cx="7790729" cy="646331"/>
          </a:xfrm>
          <a:prstGeom prst="rect">
            <a:avLst/>
          </a:prstGeom>
          <a:noFill/>
        </p:spPr>
        <p:txBody>
          <a:bodyPr wrap="square">
            <a:spAutoFit/>
          </a:bodyPr>
          <a:lstStyle/>
          <a:p>
            <a:pPr lvl="0">
              <a:spcBef>
                <a:spcPts val="600"/>
              </a:spcBef>
              <a:defRPr/>
            </a:pPr>
            <a:r>
              <a:rPr lang="ru-RU" b="1" dirty="0">
                <a:solidFill>
                  <a:prstClr val="black"/>
                </a:solidFill>
              </a:rPr>
              <a:t>Петар, исто така, јасно става до знаење дека списите на Новиот завет имаат ист авторитет како и оние од Стариот завет (2П. 3:15-16).</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ru-RU" sz="7200" b="1" dirty="0">
                <a:ln/>
                <a:solidFill>
                  <a:schemeClr val="accent4">
                    <a:lumMod val="75000"/>
                  </a:schemeClr>
                </a:solidFill>
              </a:rPr>
              <a:t>КОРИСТЕЊЕ НА СЕКРЕТАРИ И НАДВОРЕШЕН МАТЕРИЈАЛ</a:t>
            </a:r>
            <a:endParaRPr lang="es-ES" sz="7200" b="1" dirty="0">
              <a:ln/>
              <a:solidFill>
                <a:schemeClr val="accent4">
                  <a:lumMod val="75000"/>
                </a:schemeClr>
              </a:solidFill>
            </a:endParaRP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646331"/>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ru-RU" sz="3600" b="1" dirty="0">
                <a:ln w="12700">
                  <a:noFill/>
                  <a:prstDash val="solid"/>
                </a:ln>
                <a:solidFill>
                  <a:srgbClr val="FFFFFF"/>
                </a:solidFill>
                <a:effectLst>
                  <a:outerShdw blurRad="38100" dist="22860" dir="5400000" algn="tl" rotWithShape="0">
                    <a:srgbClr val="000000"/>
                  </a:outerShdw>
                </a:effectLst>
              </a:rPr>
              <a:t>ЗОШТО СЕ КОРИСТЕА ЛИТЕРАТУРНИ АСИСТЕНТИ?</a:t>
            </a:r>
            <a:endParaRPr lang="es-ES" sz="3600" b="1" dirty="0">
              <a:ln w="12700">
                <a:noFill/>
                <a:prstDash val="solid"/>
              </a:ln>
              <a:solidFill>
                <a:srgbClr val="FFFFFF"/>
              </a:solidFill>
              <a:effectLst>
                <a:outerShdw blurRad="38100" dist="22860" dir="5400000" algn="tl" rotWithShape="0">
                  <a:srgbClr val="000000"/>
                </a:outerShdw>
              </a:effectLst>
            </a:endParaRPr>
          </a:p>
        </p:txBody>
      </p:sp>
      <p:sp>
        <p:nvSpPr>
          <p:cNvPr id="7" name="CuadroTexto 6">
            <a:extLst>
              <a:ext uri="{FF2B5EF4-FFF2-40B4-BE49-F238E27FC236}">
                <a16:creationId xmlns:a16="http://schemas.microsoft.com/office/drawing/2014/main" id="{B5ACF087-5EAC-CF6C-4245-5EC44E08EA53}"/>
              </a:ext>
            </a:extLst>
          </p:cNvPr>
          <p:cNvSpPr txBox="1"/>
          <p:nvPr/>
        </p:nvSpPr>
        <p:spPr>
          <a:xfrm>
            <a:off x="1314450" y="619395"/>
            <a:ext cx="9563100" cy="646331"/>
          </a:xfrm>
          <a:prstGeom prst="rect">
            <a:avLst/>
          </a:prstGeom>
          <a:noFill/>
        </p:spPr>
        <p:txBody>
          <a:bodyPr wrap="square">
            <a:spAutoFit/>
          </a:bodyPr>
          <a:lstStyle/>
          <a:p>
            <a:pPr algn="ctr"/>
            <a:r>
              <a:rPr lang="ru-RU"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„Тогаш Јеремија го повика Варух, синот Нириев, и Варух ги запиша во свиток од устата на Јеремија сите зборови што му ги кажа Господ.“ (Еремија 36:4)</a:t>
            </a:r>
            <a:endParaRPr lang="es-ES" sz="14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477328"/>
          </a:xfrm>
          <a:prstGeom prst="rect">
            <a:avLst/>
          </a:prstGeom>
          <a:noFill/>
        </p:spPr>
        <p:txBody>
          <a:bodyPr wrap="square" rtlCol="0">
            <a:spAutoFit/>
          </a:bodyPr>
          <a:lstStyle/>
          <a:p>
            <a:pPr>
              <a:spcBef>
                <a:spcPts val="600"/>
              </a:spcBef>
            </a:pPr>
            <a:r>
              <a:rPr lang="ru-RU" b="1" dirty="0"/>
              <a:t>Еремија бил свештеник и, како таков, знаел да чита и пишува. Сепак, тој користел помошник - Барух - за да ги напише пораките што Бог го замолил да ги напише (Еремија 36:1-4). Иако Бог го одобрил ова, во негово време било погрешно протолкувано (Еремија 43:2-3).</a:t>
            </a:r>
            <a:endParaRPr lang="es-ES" b="1" dirty="0"/>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7459" y="1427923"/>
            <a:ext cx="2525254" cy="3255314"/>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082143" y="4683236"/>
            <a:ext cx="8109857" cy="2324539"/>
          </a:xfrm>
          <a:prstGeom prst="rect">
            <a:avLst/>
          </a:prstGeom>
          <a:noFill/>
        </p:spPr>
        <p:txBody>
          <a:bodyPr wrap="square">
            <a:spAutoFit/>
          </a:bodyPr>
          <a:lstStyle/>
          <a:p>
            <a:pPr>
              <a:spcBef>
                <a:spcPts val="600"/>
              </a:spcBef>
            </a:pPr>
            <a:r>
              <a:rPr lang="ru-RU" sz="2000" b="1" dirty="0"/>
              <a:t>Петар ги пишувал своите писма во прекрасен грчки стил, нешто што тешко може да се припише на овој рибар што зборувал арамејски. Употребата на помошници му помогнала прецизно да ја пренесе својата порака на јазик што не го владеел. Но, фактот дека помошниците ги избрале зборовите што најдобро ги изразувале идеите на Петар во никој случај не ја намалува божествената инспирација на неговите посланија.</a:t>
            </a:r>
            <a:endParaRPr lang="es-ES" sz="2000" b="1" dirty="0"/>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51051" y="2882611"/>
            <a:ext cx="7276407" cy="1200329"/>
          </a:xfrm>
          <a:prstGeom prst="rect">
            <a:avLst/>
          </a:prstGeom>
          <a:noFill/>
        </p:spPr>
        <p:txBody>
          <a:bodyPr wrap="square">
            <a:spAutoFit/>
          </a:bodyPr>
          <a:lstStyle/>
          <a:p>
            <a:pPr lvl="0">
              <a:spcBef>
                <a:spcPts val="600"/>
              </a:spcBef>
              <a:defRPr/>
            </a:pPr>
            <a:r>
              <a:rPr lang="ru-RU" b="1" dirty="0">
                <a:solidFill>
                  <a:prstClr val="black"/>
                </a:solidFill>
              </a:rPr>
              <a:t>Павле, кој течно зборувал грчки, користел помошници за пишување на своите писма (Рим. 16:22). За да ги спречи другите да пишуваат фалсификувани писма во негово име, тој морал да ги потпишува оние што ги диктирал со свој ракопис (2. Сол. 3:17).</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584775"/>
          </a:xfrm>
          <a:prstGeom prst="rect">
            <a:avLst/>
          </a:prstGeom>
          <a:noFill/>
        </p:spPr>
        <p:txBody>
          <a:bodyPr wrap="square">
            <a:spAutoFit/>
          </a:bodyPr>
          <a:lstStyle/>
          <a:p>
            <a:pPr algn="ctr"/>
            <a:r>
              <a:rPr lang="ru-RU"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КОЈ НАДВОРЕШЕН МАТЕРИЈАЛ ГО КОРИСТЕЛЕ ПРОРОЦИТЕ?</a:t>
            </a:r>
            <a:endParaRPr lang="es-ES"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698261"/>
            <a:ext cx="10568538" cy="646331"/>
          </a:xfrm>
          <a:prstGeom prst="rect">
            <a:avLst/>
          </a:prstGeom>
          <a:noFill/>
        </p:spPr>
        <p:txBody>
          <a:bodyPr wrap="square">
            <a:spAutoFit/>
          </a:bodyPr>
          <a:lstStyle/>
          <a:p>
            <a:pPr algn="ct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„И мене ми се чинеше добро, откако внимателно испитав сè од почетокот, да ти го запишам по ред, честити Теофиле“ (Лука 1:3)</a:t>
            </a:r>
            <a:endParaRPr lang="es-ES" sz="14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3FEEDFFB-1DB8-06F8-BA1E-BF7BDE0FE65F}"/>
              </a:ext>
            </a:extLst>
          </p:cNvPr>
          <p:cNvSpPr txBox="1"/>
          <p:nvPr/>
        </p:nvSpPr>
        <p:spPr>
          <a:xfrm>
            <a:off x="48476" y="1463822"/>
            <a:ext cx="10044112" cy="1015663"/>
          </a:xfrm>
          <a:prstGeom prst="rect">
            <a:avLst/>
          </a:prstGeom>
          <a:noFill/>
        </p:spPr>
        <p:txBody>
          <a:bodyPr wrap="square" rtlCol="0">
            <a:spAutoFit/>
          </a:bodyPr>
          <a:lstStyle/>
          <a:p>
            <a:pPr>
              <a:spcBef>
                <a:spcPts val="600"/>
              </a:spcBef>
            </a:pPr>
            <a:r>
              <a:rPr lang="ru-RU" sz="2000" b="1" dirty="0"/>
              <a:t>Езра користел историски записи и препишувал декрети и преписки од персиски цареви кога ги пишувал книгите Летописи и Езра. Неемија, од своја страна, вклучил во својата книга генеалошки запис препишан од друг постоечки.</a:t>
            </a:r>
            <a:endParaRPr lang="es-ES" sz="2000" b="1" dirty="0"/>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479485"/>
            <a:ext cx="5464727" cy="1631216"/>
          </a:xfrm>
          <a:prstGeom prst="rect">
            <a:avLst/>
          </a:prstGeom>
          <a:noFill/>
        </p:spPr>
        <p:txBody>
          <a:bodyPr wrap="square">
            <a:spAutoFit/>
          </a:bodyPr>
          <a:lstStyle/>
          <a:p>
            <a:pPr>
              <a:spcBef>
                <a:spcPts val="600"/>
              </a:spcBef>
            </a:pPr>
            <a:r>
              <a:rPr lang="ru-RU" sz="2000" b="1" dirty="0"/>
              <a:t>Бидејќи Лука не бил сведок на настаните што ги раскажува, тој го напишал своето евангелие и дел од книгата Дела врз основа на историски записи и интервјуа со очевидци (Лука 1:3).</a:t>
            </a:r>
            <a:endParaRPr lang="es-ES" sz="2000" b="1" dirty="0"/>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0" y="5226784"/>
            <a:ext cx="6098848" cy="1631216"/>
          </a:xfrm>
          <a:prstGeom prst="rect">
            <a:avLst/>
          </a:prstGeom>
          <a:noFill/>
        </p:spPr>
        <p:txBody>
          <a:bodyPr wrap="square">
            <a:spAutoFit/>
          </a:bodyPr>
          <a:lstStyle/>
          <a:p>
            <a:pPr>
              <a:spcBef>
                <a:spcPts val="600"/>
              </a:spcBef>
            </a:pPr>
            <a:r>
              <a:rPr lang="ru-RU" sz="2000" b="1" dirty="0"/>
              <a:t>Сите тие беа водени од Светиот Дух во користењето на овој надворешен материјал. Тие препознаа дека ја опишуваат вистината и, според тоа, го пренесуваат она што Бог сакал да го изрази.</a:t>
            </a:r>
            <a:endParaRPr lang="es-ES" sz="2000" b="1" dirty="0"/>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11481"/>
            <a:ext cx="7760253" cy="1015663"/>
          </a:xfrm>
          <a:prstGeom prst="rect">
            <a:avLst/>
          </a:prstGeom>
          <a:noFill/>
        </p:spPr>
        <p:txBody>
          <a:bodyPr wrap="square">
            <a:spAutoFit/>
          </a:bodyPr>
          <a:lstStyle/>
          <a:p>
            <a:pPr>
              <a:spcBef>
                <a:spcPts val="600"/>
              </a:spcBef>
            </a:pPr>
            <a:r>
              <a:rPr lang="ru-RU" sz="2000" b="1" dirty="0"/>
              <a:t>Павле цитира од Епименид и Арат, класични грчки автори (Дела 17:28; Тит 1:12). Јуда, од своја страна, црпи цитати од неканонска книга што содржи пророштва за Енох (Јуда 1:14).</a:t>
            </a:r>
            <a:endParaRPr lang="es-ES" sz="2000" b="1" dirty="0"/>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mk-MK" sz="1200" b="1" dirty="0" err="1"/>
                <a:t>Епименид</a:t>
              </a:r>
              <a:endParaRPr lang="es-ES" sz="1200" b="1"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mk-MK" sz="1200" b="1" dirty="0" err="1"/>
                <a:t>Арато</a:t>
              </a:r>
              <a:endParaRPr lang="es-ES" sz="1200" b="1" dirty="0"/>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79936"/>
              <a:ext cx="1415721"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mk-MK" sz="1200" b="1" dirty="0"/>
                <a:t>Книгата на </a:t>
              </a:r>
              <a:r>
                <a:rPr lang="mk-MK" sz="1200" b="1" dirty="0" err="1"/>
                <a:t>Енох</a:t>
              </a:r>
              <a:endParaRPr lang="es-ES" sz="1200" b="1" dirty="0"/>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58952"/>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mk-MK" sz="7200" b="1" dirty="0">
                <a:ln/>
                <a:solidFill>
                  <a:schemeClr val="accent3">
                    <a:lumMod val="50000"/>
                  </a:schemeClr>
                </a:solidFill>
              </a:rPr>
              <a:t>ЧОВЕШТВОТО ИЗМЕШАНО СО ПОРАКАТА</a:t>
            </a:r>
            <a:endParaRPr lang="es-ES" sz="7200" b="1" dirty="0">
              <a:ln/>
              <a:solidFill>
                <a:schemeClr val="accent3">
                  <a:lumMod val="50000"/>
                </a:schemeClr>
              </a:solidFill>
            </a:endParaRP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1873559803"/>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mk-MK"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НЕСОВРШЕНОСТИ ВО БИБЛИЈАТА?</a:t>
            </a:r>
            <a:endParaRPr lang="es-ES"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„Но, ова богатство го имаме во земјени садови, та преголемата сила да биде од Бога, а не од нас.“ (2 Коринтјаните 4:7)</a:t>
            </a:r>
            <a:endParaRPr lang="es-ES"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923330"/>
          </a:xfrm>
          <a:prstGeom prst="rect">
            <a:avLst/>
          </a:prstGeom>
          <a:noFill/>
        </p:spPr>
        <p:txBody>
          <a:bodyPr wrap="square" rtlCol="0">
            <a:spAutoFit/>
          </a:bodyPr>
          <a:lstStyle/>
          <a:p>
            <a:pPr>
              <a:spcBef>
                <a:spcPts val="600"/>
              </a:spcBef>
            </a:pPr>
            <a:r>
              <a:rPr lang="ru-RU" b="1" dirty="0"/>
              <a:t>Овие несовршености или несовпаѓања се многу малку и генерално можат да се разберат преку длабинско проучување. Можеме да веруваме дека божествените вистини ни се верно пренесени низ вековите, исто како што се запишани на страниците на Библијата.</a:t>
            </a:r>
            <a:endParaRPr lang="es-ES" b="1" dirty="0"/>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20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4970591"/>
          </a:xfrm>
          <a:prstGeom prst="rect">
            <a:avLst/>
          </a:prstGeom>
          <a:solidFill>
            <a:schemeClr val="bg1">
              <a:alpha val="51000"/>
            </a:schemeClr>
          </a:solidFill>
        </p:spPr>
        <p:txBody>
          <a:bodyPr wrap="square">
            <a:spAutoFit/>
          </a:bodyPr>
          <a:lstStyle/>
          <a:p>
            <a:pPr>
              <a:spcBef>
                <a:spcPts val="600"/>
              </a:spcBef>
            </a:pPr>
            <a:r>
              <a:rPr lang="ru-RU" sz="2400" b="1" dirty="0">
                <a:latin typeface="Constantia" panose="02030602050306030303" pitchFamily="18" charset="0"/>
              </a:rPr>
              <a:t>„Бог се удостоил да ја соопшти вистината на светот преку човечки инструменти, и Тој самиот, преку Својот Свети Дух, ги овластил луѓето и ги направил способни да ја извршат оваа работа. Тој го водеше нивниот ум во изборот што треба да кажат и напишат. Богатството им било доверено на земјени садови, но сепак е од небото. Иако го носи секој ветер во несовршеното возило на човечкиот јазик, тоа сепак е сведоштво Божјо; и послушното и верно Божјо дете во него ја гледа славата на божествената сила, полна со благодат и вистина„Во Својата Реч, Бог им го соопшти на луѓето знаењето потребно за спасение. Светото писмо мора да се прифати како обдарено со апсолутен авторитет и како непогрешливо откровение на Неговата волја.“</a:t>
            </a:r>
            <a:endParaRPr lang="es-E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29C91019-A6D3-5D46-F66D-9B9E70BBAA36}"/>
              </a:ext>
            </a:extLst>
          </p:cNvPr>
          <p:cNvSpPr txBox="1"/>
          <p:nvPr/>
        </p:nvSpPr>
        <p:spPr>
          <a:xfrm>
            <a:off x="8551715" y="6519446"/>
            <a:ext cx="3485826" cy="338554"/>
          </a:xfrm>
          <a:prstGeom prst="rect">
            <a:avLst/>
          </a:prstGeom>
          <a:noFill/>
        </p:spPr>
        <p:txBody>
          <a:bodyPr wrap="none" rtlCol="0">
            <a:spAutoFit/>
          </a:bodyPr>
          <a:lstStyle/>
          <a:p>
            <a:pPr algn="r"/>
            <a:r>
              <a:rPr lang="ru-RU" sz="1600" b="1" dirty="0">
                <a:solidFill>
                  <a:srgbClr val="E6DCD9"/>
                </a:solidFill>
                <a:effectLst>
                  <a:outerShdw blurRad="38100" dist="38100" dir="2700000" algn="tl">
                    <a:srgbClr val="000000">
                      <a:alpha val="43137"/>
                    </a:srgbClr>
                  </a:outerShdw>
                </a:effectLst>
              </a:rPr>
              <a:t>Е. Г. В. (Големата борба, стр. 10-11)</a:t>
            </a:r>
            <a:endParaRPr lang="es-ES" sz="1600" b="1" dirty="0">
              <a:solidFill>
                <a:srgbClr val="E6DCD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mk-MK" sz="3200" dirty="0">
                <a:effectLst>
                  <a:outerShdw dist="38100" dir="2700000" algn="tl" rotWithShape="0">
                    <a:srgbClr val="29FFFF"/>
                  </a:outerShdw>
                </a:effectLst>
              </a:rPr>
              <a:t>ДОДАТОК:</a:t>
            </a:r>
            <a:r>
              <a:rPr lang="ru-RU" sz="3200" dirty="0">
                <a:effectLst>
                  <a:outerShdw dist="38100" dir="2700000" algn="tl" rotWithShape="0">
                    <a:srgbClr val="FFCC00"/>
                  </a:outerShdw>
                </a:effectLst>
              </a:rPr>
              <a:t>НЕПОГРЕШНОСТ НА ПИСМИТЕ НА ЕЛЕН Г. ВАЈТ</a:t>
            </a:r>
            <a:endParaRPr lang="es-ES" sz="3200" dirty="0">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477328"/>
          </a:xfrm>
          <a:prstGeom prst="rect">
            <a:avLst/>
          </a:prstGeom>
          <a:noFill/>
        </p:spPr>
        <p:txBody>
          <a:bodyPr wrap="square" rtlCol="0">
            <a:spAutoFit/>
          </a:bodyPr>
          <a:lstStyle/>
          <a:p>
            <a:pPr>
              <a:spcBef>
                <a:spcPts val="600"/>
              </a:spcBef>
            </a:pPr>
            <a:r>
              <a:rPr lang="ru-RU" b="1" dirty="0"/>
              <a:t>Кога Бог ѝ заповедал на Елена да ги напише своите пораки, таа одговорила: „Не можам да пишувам“. Но, Бог ја зајакнал и таа почнала да пишува. Со текот на времето, таа користела асистенти за пишување кои ги исправиле нејзините правописни грешки и го подобриле фразирањето на некои реченици.</a:t>
            </a:r>
            <a:endParaRPr lang="es-ES" b="1" dirty="0"/>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72402" y="823164"/>
            <a:ext cx="2076450" cy="2618859"/>
            <a:chOff x="9810751" y="1120237"/>
            <a:chExt cx="2076450" cy="2618859"/>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a:extLst>
                <a:ext uri="{28A0092B-C50C-407E-A947-70E740481C1C}">
                  <a14:useLocalDpi xmlns:a14="http://schemas.microsoft.com/office/drawing/2010/main" val="0"/>
                </a:ext>
              </a:extLst>
            </a:blip>
            <a:srcRect t="15449" b="14192"/>
            <a:stretch>
              <a:fillRect/>
            </a:stretch>
          </p:blipFill>
          <p:spPr>
            <a:xfrm>
              <a:off x="10021029"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810751" y="2538767"/>
              <a:ext cx="2076450" cy="1200329"/>
            </a:xfrm>
            <a:prstGeom prst="rect">
              <a:avLst/>
            </a:prstGeom>
            <a:noFill/>
          </p:spPr>
          <p:txBody>
            <a:bodyPr wrap="square" rtlCol="0">
              <a:spAutoFit/>
            </a:bodyPr>
            <a:lstStyle/>
            <a:p>
              <a:pPr algn="ctr"/>
              <a:r>
                <a:rPr lang="ru-RU" sz="1200" b="1" dirty="0"/>
                <a:t>Мери Ан „Маријан“ Дејвис (1847-1904), литературен асистент. Фотографијата е со љубезна дозвола од „Елен Г. Вајт Естејт, Инк.“</a:t>
              </a:r>
              <a:endParaRPr lang="es-ES" sz="1200" b="1" noProof="0" dirty="0"/>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314003"/>
            <a:chOff x="9571899" y="3499075"/>
            <a:chExt cx="2076450" cy="3314003"/>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1200329"/>
            </a:xfrm>
            <a:prstGeom prst="rect">
              <a:avLst/>
            </a:prstGeom>
            <a:noFill/>
          </p:spPr>
          <p:txBody>
            <a:bodyPr wrap="square" rtlCol="0">
              <a:spAutoFit/>
            </a:bodyPr>
            <a:lstStyle/>
            <a:p>
              <a:pPr algn="ctr"/>
              <a:r>
                <a:rPr lang="ru-RU" sz="1200" b="1" dirty="0"/>
                <a:t>Сара Е. Пек, 1880-ти. Фотографијата е објавена со љубезна дозвола од „Центарот за адвентистички истражувања“.</a:t>
              </a:r>
              <a:endParaRPr lang="es-ES" sz="1200" b="1" noProof="0" dirty="0"/>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6" y="3514447"/>
            <a:ext cx="7539716" cy="923330"/>
          </a:xfrm>
          <a:prstGeom prst="rect">
            <a:avLst/>
          </a:prstGeom>
          <a:noFill/>
        </p:spPr>
        <p:txBody>
          <a:bodyPr wrap="square">
            <a:spAutoFit/>
          </a:bodyPr>
          <a:lstStyle/>
          <a:p>
            <a:pPr>
              <a:spcBef>
                <a:spcPts val="600"/>
              </a:spcBef>
            </a:pPr>
            <a:r>
              <a:rPr lang="ru-RU" b="1" dirty="0"/>
              <a:t>Во врска со нејзината непогрешливост како пророк, Елена изјавила: „Во врска со непогрешливоста, никогаш не тврдев дека ја имам. Само Бог е непогрешлив“ (Избрани пораки, том 1, стр. 42).</a:t>
            </a:r>
            <a:endParaRPr lang="es-ES" b="1" dirty="0"/>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344896"/>
            <a:ext cx="7334256" cy="923330"/>
          </a:xfrm>
          <a:prstGeom prst="rect">
            <a:avLst/>
          </a:prstGeom>
          <a:noFill/>
        </p:spPr>
        <p:txBody>
          <a:bodyPr wrap="square">
            <a:spAutoFit/>
          </a:bodyPr>
          <a:lstStyle/>
          <a:p>
            <a:pPr lvl="0">
              <a:spcBef>
                <a:spcPts val="600"/>
              </a:spcBef>
              <a:defRPr/>
            </a:pPr>
            <a:r>
              <a:rPr lang="ru-RU" b="1" dirty="0">
                <a:solidFill>
                  <a:prstClr val="black"/>
                </a:solidFill>
              </a:rPr>
              <a:t>Тие никогаш не го менуваа значењето на пораката, ниту додаваа нешто свое. Конечните текстови секогаш ги прегледуваше Елена.</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6" y="4594733"/>
            <a:ext cx="7686673" cy="2031325"/>
          </a:xfrm>
          <a:prstGeom prst="rect">
            <a:avLst/>
          </a:prstGeom>
          <a:noFill/>
        </p:spPr>
        <p:txBody>
          <a:bodyPr wrap="square">
            <a:spAutoFit/>
          </a:bodyPr>
          <a:lstStyle/>
          <a:p>
            <a:pPr lvl="0">
              <a:spcBef>
                <a:spcPts val="600"/>
              </a:spcBef>
              <a:defRPr/>
            </a:pPr>
            <a:r>
              <a:rPr lang="ru-RU" b="1" dirty="0">
                <a:solidFill>
                  <a:prstClr val="black"/>
                </a:solidFill>
              </a:rPr>
              <a:t>Во врска со непогрешливоста на нејзините дела, таа самата напишала: „Постојат моменти кога мора да се искажат вообичаени работи, кога умот мора да биде зафатен од заеднички мисли, кога мора да се напишат вообичаени писма и кога мора да се дадат информации што се пренесуваат од еден работник на друг. Таквите зборови, таквите информации не се дадени под посебна инспирација на Божјиот Дух“ (Избрани пораки, том 3, стр. 64).</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1664</Words>
  <Application>Microsoft Office PowerPoint</Application>
  <PresentationFormat>Panorámica</PresentationFormat>
  <Paragraphs>82</Paragraphs>
  <Slides>13</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Aptos</vt:lpstr>
      <vt:lpstr>Constantia</vt:lpstr>
      <vt:lpstr>Wingdings</vt:lpstr>
      <vt:lpstr>Aptos Display</vt:lpstr>
      <vt:lpstr>Arial</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74</cp:revision>
  <dcterms:created xsi:type="dcterms:W3CDTF">2026-10-17T14:52:34Z</dcterms:created>
  <dcterms:modified xsi:type="dcterms:W3CDTF">2026-11-01T15:41:44Z</dcterms:modified>
</cp:coreProperties>
</file>