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292"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mk-MK" sz="2000" b="1" dirty="0">
              <a:effectLst>
                <a:outerShdw blurRad="38100" dist="38100" dir="2700000" algn="tl">
                  <a:srgbClr val="000000"/>
                </a:outerShdw>
              </a:effectLst>
            </a:rPr>
            <a:t>Одбивањето на гласникот</a:t>
          </a:r>
          <a:endParaRPr lang="es-ES" sz="200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mk-MK" sz="2000" b="1" dirty="0">
              <a:effectLst>
                <a:outerShdw blurRad="38100" dist="38100" dir="2700000" algn="tl">
                  <a:srgbClr val="000000"/>
                </a:outerShdw>
              </a:effectLst>
            </a:rPr>
            <a:t>Одбивањето на пораката</a:t>
          </a:r>
          <a:endParaRPr lang="es-ES" sz="200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mk-MK" sz="2000" b="1" dirty="0">
              <a:effectLst>
                <a:outerShdw blurRad="38100" dist="38100" dir="2700000" algn="tl">
                  <a:srgbClr val="000000"/>
                </a:outerShdw>
              </a:effectLst>
            </a:rPr>
            <a:t>Презир</a:t>
          </a:r>
          <a:endParaRPr lang="es-ES" sz="200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mk-MK" sz="1800" b="1" dirty="0">
              <a:effectLst>
                <a:outerShdw blurRad="38100" dist="38100" dir="2700000" algn="tl">
                  <a:srgbClr val="000000"/>
                </a:outerShdw>
              </a:effectLst>
            </a:rPr>
            <a:t>Тврдоглавост</a:t>
          </a:r>
          <a:endParaRPr lang="es-ES" sz="180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mk-MK" sz="2000" b="1" dirty="0">
              <a:effectLst>
                <a:outerShdw blurRad="38100" dist="38100" dir="2700000" algn="tl">
                  <a:srgbClr val="000000"/>
                </a:outerShdw>
              </a:effectLst>
            </a:rPr>
            <a:t>Лицемерие</a:t>
          </a:r>
          <a:endParaRPr lang="es-ES" sz="200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mk-MK" sz="2000" b="1" dirty="0">
              <a:effectLst>
                <a:outerShdw blurRad="38100" dist="38100" dir="2700000" algn="tl">
                  <a:srgbClr val="000000"/>
                </a:outerShdw>
              </a:effectLst>
            </a:rPr>
            <a:t>Практична примена</a:t>
          </a:r>
          <a:endParaRPr lang="es-ES" sz="200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ru-RU" sz="2000" b="1" i="0" baseline="0" dirty="0"/>
            <a:t>Затоа што едно проповедаа, а друго правеа (Матеј 23:3)</a:t>
          </a:r>
          <a:endParaRPr lang="es-ES" sz="2000" dirty="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ru-RU" sz="2000" b="1" dirty="0"/>
            <a:t>Затоа што им наметнуваа тешки товари на другите, а самите не сакаа да ги носат (Матеј 23:4)</a:t>
          </a:r>
          <a:endParaRPr lang="es-ES" sz="2000"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ru-RU" sz="2000" b="1" i="0" baseline="0" dirty="0"/>
            <a:t>Затоа што сè што правеа беше фасада, само за да го видат другите (Мт. 23:5).</a:t>
          </a:r>
          <a:endParaRPr lang="es-ES" sz="2000" dirty="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ru-RU" sz="2000" b="1" dirty="0"/>
            <a:t>Затоа што сакаа да примаат почести, а не ги почитуваа другите.</a:t>
          </a:r>
          <a:endParaRPr lang="de-DE" sz="2000" b="1" dirty="0"/>
        </a:p>
        <a:p>
          <a:r>
            <a:rPr lang="mk-MK" sz="2000" b="1" dirty="0"/>
            <a:t>(Матеј 23:6-7, 11-12)</a:t>
          </a:r>
          <a:endParaRPr lang="es-ES" sz="200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ru-RU" sz="2000" b="1" i="0" baseline="0" dirty="0"/>
            <a:t>Затоа што ги фалеа пророците, но не сакаа да ги послушаат нивните пораки (Матеј 23:29-31)</a:t>
          </a:r>
          <a:endParaRPr lang="es-ES" sz="200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ru-RU" sz="2000" b="1" i="0" baseline="0" dirty="0"/>
            <a:t>Затоа што тврдеа дека му служат на Бога, но сакаа да ги убијат оние што им зборуваа во Негово име (Матеј 23:34)</a:t>
          </a:r>
          <a:endParaRPr lang="es-ES" sz="200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Одбивањето на гласникот</a:t>
          </a:r>
          <a:endParaRPr lang="es-ES" sz="2000" kern="120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Одбивањето на пораката</a:t>
          </a:r>
          <a:endParaRPr lang="es-ES" sz="2000" kern="1200" dirty="0">
            <a:effectLst>
              <a:outerShdw blurRad="38100" dist="38100" dir="2700000" algn="tl">
                <a:srgbClr val="000000"/>
              </a:outerShdw>
            </a:effectLst>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Презир</a:t>
          </a:r>
          <a:endParaRPr lang="es-ES" sz="2000" kern="1200" dirty="0">
            <a:effectLst>
              <a:outerShdw blurRad="38100" dist="38100" dir="2700000" algn="tl">
                <a:srgbClr val="000000"/>
              </a:outerShdw>
            </a:effectLst>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outerShdw>
              </a:effectLst>
            </a:rPr>
            <a:t>Тврдоглавост</a:t>
          </a:r>
          <a:endParaRPr lang="es-ES" sz="1800" kern="1200" dirty="0">
            <a:effectLst>
              <a:outerShdw blurRad="38100" dist="38100" dir="2700000" algn="tl">
                <a:srgbClr val="000000"/>
              </a:outerShdw>
            </a:effectLst>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Лицемерие</a:t>
          </a:r>
          <a:endParaRPr lang="es-ES" sz="2000" kern="1200" dirty="0">
            <a:effectLst>
              <a:outerShdw blurRad="38100" dist="38100" dir="2700000" algn="tl">
                <a:srgbClr val="000000"/>
              </a:outerShdw>
            </a:effectLst>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mk-MK" sz="2000" b="1" kern="1200" dirty="0">
              <a:effectLst>
                <a:outerShdw blurRad="38100" dist="38100" dir="2700000" algn="tl">
                  <a:srgbClr val="000000"/>
                </a:outerShdw>
              </a:effectLst>
            </a:rPr>
            <a:t>Практична примена</a:t>
          </a:r>
          <a:endParaRPr lang="es-ES" sz="2000" kern="120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i="0" kern="1200" baseline="0" dirty="0"/>
            <a:t>Затоа што едно проповедаа, а друго правеа (Матеј 23:3)</a:t>
          </a:r>
          <a:endParaRPr lang="es-ES" sz="2000" kern="1200" dirty="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t>Затоа што им наметнуваа тешки товари на другите, а самите не сакаа да ги носат (Матеј 23:4)</a:t>
          </a:r>
          <a:endParaRPr lang="es-ES" sz="2000" kern="120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i="0" kern="1200" baseline="0" dirty="0"/>
            <a:t>Затоа што сè што правеа беше фасада, само за да го видат другите (Мт. 23:5).</a:t>
          </a:r>
          <a:endParaRPr lang="es-ES" sz="2000" kern="1200" dirty="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t>Затоа што сакаа да примаат почести, а не ги почитуваа другите.</a:t>
          </a:r>
          <a:endParaRPr lang="de-DE" sz="2000" b="1" kern="1200" dirty="0"/>
        </a:p>
        <a:p>
          <a:pPr marL="0" lvl="0" indent="0" algn="ctr" defTabSz="889000">
            <a:lnSpc>
              <a:spcPct val="90000"/>
            </a:lnSpc>
            <a:spcBef>
              <a:spcPct val="0"/>
            </a:spcBef>
            <a:spcAft>
              <a:spcPct val="35000"/>
            </a:spcAft>
            <a:buNone/>
          </a:pPr>
          <a:r>
            <a:rPr lang="mk-MK" sz="2000" b="1" kern="1200" dirty="0"/>
            <a:t>(Матеј 23:6-7, 11-12)</a:t>
          </a:r>
          <a:endParaRPr lang="es-ES" sz="2000" kern="120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i="0" kern="1200" baseline="0" dirty="0"/>
            <a:t>Затоа што ги фалеа пророците, но не сакаа да ги послушаат нивните пораки (Матеј 23:29-31)</a:t>
          </a:r>
          <a:endParaRPr lang="es-ES" sz="2000" kern="120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i="0" kern="1200" baseline="0" dirty="0"/>
            <a:t>Затоа што тврдеа дека му служат на Бога, но сакаа да ги убијат оние што им зборуваа во Негово име (Матеј 23:34)</a:t>
          </a:r>
          <a:endParaRPr lang="es-ES" sz="2000" kern="120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01/11/2026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01/11/2026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01/11/2026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3740126" cy="338554"/>
          </a:xfrm>
          <a:prstGeom prst="rect">
            <a:avLst/>
          </a:prstGeom>
          <a:noFill/>
        </p:spPr>
        <p:txBody>
          <a:bodyPr wrap="none" rtlCol="0">
            <a:spAutoFit/>
          </a:bodyPr>
          <a:lstStyle/>
          <a:p>
            <a:r>
              <a:rPr lang="ru-RU" sz="1600" b="1" dirty="0">
                <a:solidFill>
                  <a:srgbClr val="FFD1D1"/>
                </a:solidFill>
                <a:effectLst>
                  <a:outerShdw blurRad="38100" dist="38100" dir="2700000" algn="tl">
                    <a:srgbClr val="000000"/>
                  </a:outerShdw>
                </a:effectLst>
              </a:rPr>
              <a:t>Лекција 7 за 14 ноември 2026 година</a:t>
            </a:r>
            <a:endParaRPr lang="es-ES" sz="1600" b="1" dirty="0">
              <a:solidFill>
                <a:srgbClr val="FFD1D1"/>
              </a:solidFill>
              <a:effectLst>
                <a:outerShdw blurRad="38100" dist="38100" dir="2700000" algn="tl">
                  <a:srgbClr val="000000"/>
                </a:outerShdw>
              </a:effectLst>
            </a:endParaRPr>
          </a:p>
        </p:txBody>
      </p:sp>
      <p:sp>
        <p:nvSpPr>
          <p:cNvPr id="6" name="CuadroTexto 5">
            <a:extLst>
              <a:ext uri="{FF2B5EF4-FFF2-40B4-BE49-F238E27FC236}">
                <a16:creationId xmlns:a16="http://schemas.microsoft.com/office/drawing/2014/main" id="{C7A9E193-80B5-D428-0E27-6C09C7283269}"/>
              </a:ext>
            </a:extLst>
          </p:cNvPr>
          <p:cNvSpPr txBox="1"/>
          <p:nvPr/>
        </p:nvSpPr>
        <p:spPr>
          <a:xfrm>
            <a:off x="249858" y="-152539"/>
            <a:ext cx="7639050"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mk-MK" sz="8800" b="1" spc="600" baseline="120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СЛУШАЈ ГО ОВА!</a:t>
            </a:r>
            <a:endParaRPr lang="es-ES" sz="5400" b="1" spc="6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lvl="0" algn="ctr">
              <a:defRPr/>
            </a:pPr>
            <a:r>
              <a:rPr lang="ru-RU" sz="2800" b="1" dirty="0">
                <a:solidFill>
                  <a:srgbClr val="F4642A">
                    <a:lumMod val="20000"/>
                    <a:lumOff val="80000"/>
                  </a:srgbClr>
                </a:solidFill>
                <a:effectLst>
                  <a:outerShdw blurRad="38100" dist="38100" dir="2700000" algn="tl">
                    <a:srgbClr val="000000">
                      <a:alpha val="97000"/>
                    </a:srgbClr>
                  </a:outerShdw>
                </a:effectLst>
                <a:latin typeface="Comic Sans MS" panose="030F0702030302020204" pitchFamily="66" charset="0"/>
              </a:rPr>
              <a:t>„А овие работи им се случуваа како примери, и беа напишани за наша поука, за кои дојдоа краевите на вековите.“ </a:t>
            </a:r>
            <a:r>
              <a:rPr lang="de-DE" sz="2800" b="1" dirty="0">
                <a:solidFill>
                  <a:srgbClr val="F4642A">
                    <a:lumMod val="20000"/>
                    <a:lumOff val="80000"/>
                  </a:srgbClr>
                </a:solidFill>
                <a:effectLst>
                  <a:outerShdw blurRad="38100" dist="38100" dir="2700000" algn="tl">
                    <a:srgbClr val="000000">
                      <a:alpha val="97000"/>
                    </a:srgbClr>
                  </a:outerShdw>
                </a:effectLst>
                <a:latin typeface="Comic Sans MS" panose="030F0702030302020204" pitchFamily="66" charset="0"/>
              </a:rPr>
              <a:t>         </a:t>
            </a:r>
            <a:r>
              <a:rPr lang="ru-RU" sz="2800" b="1" dirty="0">
                <a:solidFill>
                  <a:srgbClr val="F4642A">
                    <a:lumMod val="20000"/>
                    <a:lumOff val="80000"/>
                  </a:srgbClr>
                </a:solidFill>
                <a:effectLst>
                  <a:outerShdw blurRad="38100" dist="38100" dir="2700000" algn="tl">
                    <a:srgbClr val="000000">
                      <a:alpha val="97000"/>
                    </a:srgbClr>
                  </a:outerShdw>
                </a:effectLst>
                <a:latin typeface="Comic Sans MS" panose="030F0702030302020204" pitchFamily="66" charset="0"/>
              </a:rPr>
              <a:t>(1. Коринќаните 10:11)</a:t>
            </a:r>
            <a:endParaRPr kumimoji="0" lang="es-E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52524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454896630"/>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14403"/>
            <a:ext cx="4075828" cy="1754326"/>
          </a:xfrm>
          <a:prstGeom prst="rect">
            <a:avLst/>
          </a:prstGeom>
          <a:noFill/>
        </p:spPr>
        <p:txBody>
          <a:bodyPr wrap="square" rtlCol="0">
            <a:spAutoFit/>
          </a:bodyPr>
          <a:lstStyle/>
          <a:p>
            <a:pPr>
              <a:spcBef>
                <a:spcPts val="600"/>
              </a:spcBef>
            </a:pPr>
            <a:r>
              <a:rPr lang="ru-RU" b="1" dirty="0"/>
              <a:t>Библиските пророци ги одржувале највисоките морални стандарди, ги воделе луѓето кон поголема посветеност на Бога, ги предупредувале против гревот и им давале утеха и сила.</a:t>
            </a:r>
            <a:endParaRPr lang="es-ES" b="1" dirty="0"/>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059606"/>
            <a:ext cx="4075828" cy="646331"/>
          </a:xfrm>
          <a:prstGeom prst="rect">
            <a:avLst/>
          </a:prstGeom>
          <a:noFill/>
        </p:spPr>
        <p:txBody>
          <a:bodyPr wrap="square">
            <a:spAutoFit/>
          </a:bodyPr>
          <a:lstStyle/>
          <a:p>
            <a:pPr lvl="0">
              <a:spcBef>
                <a:spcPts val="600"/>
              </a:spcBef>
              <a:defRPr/>
            </a:pPr>
            <a:r>
              <a:rPr lang="ru-RU" b="1" dirty="0">
                <a:solidFill>
                  <a:srgbClr val="000000"/>
                </a:solidFill>
              </a:rPr>
              <a:t>Како да реагирам на вашата порака?</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390163"/>
            <a:ext cx="4075828" cy="1477328"/>
          </a:xfrm>
          <a:prstGeom prst="rect">
            <a:avLst/>
          </a:prstGeom>
          <a:noFill/>
        </p:spPr>
        <p:txBody>
          <a:bodyPr wrap="square">
            <a:spAutoFit/>
          </a:bodyPr>
          <a:lstStyle/>
          <a:p>
            <a:pPr lvl="0">
              <a:spcBef>
                <a:spcPts val="600"/>
              </a:spcBef>
              <a:defRPr/>
            </a:pPr>
            <a:r>
              <a:rPr lang="ru-RU" b="1" dirty="0">
                <a:solidFill>
                  <a:srgbClr val="000000"/>
                </a:solidFill>
              </a:rPr>
              <a:t>Но, за жал, тоа не беше општ тренд кај народот на Израел. Многу често пораката на пророците беше отфрлена. Денес, Бог продолжува да зборува преку своите пророци.</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1" y="3050314"/>
            <a:ext cx="4075828" cy="1200329"/>
          </a:xfrm>
          <a:prstGeom prst="rect">
            <a:avLst/>
          </a:prstGeom>
          <a:noFill/>
        </p:spPr>
        <p:txBody>
          <a:bodyPr wrap="square">
            <a:spAutoFit/>
          </a:bodyPr>
          <a:lstStyle/>
          <a:p>
            <a:pPr lvl="0">
              <a:spcBef>
                <a:spcPts val="600"/>
              </a:spcBef>
              <a:defRPr/>
            </a:pPr>
            <a:r>
              <a:rPr lang="ru-RU" b="1" dirty="0">
                <a:solidFill>
                  <a:srgbClr val="000000"/>
                </a:solidFill>
              </a:rPr>
              <a:t>Ова се случило, на пример, со Аса (2Летописи 15:1-8); Јосафат (2Летописи 20:14-23); или Амасиј (2Летописи 25:7-10).</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987464"/>
            <a:ext cx="4075828" cy="923330"/>
          </a:xfrm>
          <a:prstGeom prst="rect">
            <a:avLst/>
          </a:prstGeom>
          <a:noFill/>
        </p:spPr>
        <p:txBody>
          <a:bodyPr wrap="square">
            <a:spAutoFit/>
          </a:bodyPr>
          <a:lstStyle/>
          <a:p>
            <a:pPr lvl="0">
              <a:spcBef>
                <a:spcPts val="600"/>
              </a:spcBef>
              <a:defRPr/>
            </a:pPr>
            <a:r>
              <a:rPr lang="ru-RU" b="1" dirty="0">
                <a:solidFill>
                  <a:srgbClr val="000000"/>
                </a:solidFill>
              </a:rPr>
              <a:t>Оние што ги слушаа и ја прифатија нивната порака имаа голема корист.</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mk-MK" sz="4400" b="1" dirty="0">
                <a:ln w="9525">
                  <a:solidFill>
                    <a:schemeClr val="bg1"/>
                  </a:solidFill>
                  <a:prstDash val="solid"/>
                </a:ln>
                <a:solidFill>
                  <a:srgbClr val="814600"/>
                </a:solidFill>
                <a:effectLst>
                  <a:outerShdw blurRad="12700" dist="38100" dir="2700000" algn="tl" rotWithShape="0">
                    <a:srgbClr val="C00000"/>
                  </a:outerShdw>
                </a:effectLst>
              </a:rPr>
              <a:t>ОДБИВАЊЕТО НА ВРАБОТНИКОТ</a:t>
            </a:r>
            <a:endParaRPr lang="es-ES" sz="4400" b="1" dirty="0">
              <a:ln w="9525">
                <a:solidFill>
                  <a:schemeClr val="bg1"/>
                </a:solidFill>
                <a:prstDash val="solid"/>
              </a:ln>
              <a:solidFill>
                <a:srgbClr val="814600"/>
              </a:solidFill>
              <a:effectLst>
                <a:outerShdw blurRad="12700" dist="38100" dir="2700000" algn="tl" rotWithShape="0">
                  <a:srgbClr val="C00000"/>
                </a:outerShdw>
              </a:effectLst>
            </a:endParaRP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0" y="28467"/>
            <a:ext cx="12191999" cy="1200329"/>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rgbClr val="7030A0"/>
                </a:solidFill>
                <a:latin typeface="Comic Sans MS" panose="030F0702030302020204" pitchFamily="66" charset="0"/>
              </a:rPr>
              <a:t>„И сите синови Израилеви негодуваа против Мојсеј и против Арон […] И Исус, синот Навинов, и Халев, синот Јефониев, кои беа меѓу оние што ја извидуваа земјата, ги раскинаа своите облеки и му проговорија на целото општество […] Тогаш целото општество почна да зборува за каменување“ (Броеви 14:2-10)</a:t>
            </a:r>
            <a:endParaRPr lang="es-ES" sz="1400" b="1" dirty="0">
              <a:solidFill>
                <a:srgbClr val="7030A0"/>
              </a:solidFill>
              <a:latin typeface="Comic Sans MS" panose="030F0702030302020204" pitchFamily="66" charset="0"/>
            </a:endParaRP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407480"/>
            <a:ext cx="9229725" cy="1200329"/>
          </a:xfrm>
          <a:prstGeom prst="rect">
            <a:avLst/>
          </a:prstGeom>
          <a:noFill/>
        </p:spPr>
        <p:txBody>
          <a:bodyPr wrap="square" rtlCol="0">
            <a:spAutoFit/>
          </a:bodyPr>
          <a:lstStyle/>
          <a:p>
            <a:pPr>
              <a:spcBef>
                <a:spcPts val="600"/>
              </a:spcBef>
            </a:pPr>
            <a:r>
              <a:rPr lang="ru-RU" b="1" dirty="0"/>
              <a:t>На портите на ветената земја, биле испратени шпиони да ја извидат. Нивниот извештај рекол дека земјата е добра како што рекол Бог (Броеви 13:27). Но, била додадена и обесхрабрувачка порака (Броеви 13:28, 31). Потоа Бог проговорил преку Халев за да ги охрабри да ја освојат (Броеви 13:30).</a:t>
            </a:r>
            <a:endParaRPr lang="es-ES" b="1" dirty="0"/>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7" y="4081855"/>
            <a:ext cx="4343400" cy="923330"/>
          </a:xfrm>
          <a:prstGeom prst="rect">
            <a:avLst/>
          </a:prstGeom>
          <a:noFill/>
        </p:spPr>
        <p:txBody>
          <a:bodyPr wrap="square">
            <a:spAutoFit/>
          </a:bodyPr>
          <a:lstStyle/>
          <a:p>
            <a:pPr>
              <a:spcBef>
                <a:spcPts val="600"/>
              </a:spcBef>
            </a:pPr>
            <a:r>
              <a:rPr lang="ru-RU" b="1" dirty="0"/>
              <a:t>Последователно, многу други гласници исто така биле отфрлени (2Летописи 25:15-16; Амос 7:10-13).</a:t>
            </a:r>
            <a:endParaRPr lang="es-ES" b="1" dirty="0"/>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823059"/>
            <a:ext cx="9229725" cy="923330"/>
          </a:xfrm>
          <a:prstGeom prst="rect">
            <a:avLst/>
          </a:prstGeom>
          <a:noFill/>
        </p:spPr>
        <p:txBody>
          <a:bodyPr wrap="square">
            <a:spAutoFit/>
          </a:bodyPr>
          <a:lstStyle/>
          <a:p>
            <a:pPr lvl="0">
              <a:spcBef>
                <a:spcPts val="600"/>
              </a:spcBef>
              <a:defRPr/>
            </a:pPr>
            <a:r>
              <a:rPr lang="ru-RU" b="1" dirty="0">
                <a:solidFill>
                  <a:srgbClr val="000000"/>
                </a:solidFill>
              </a:rPr>
              <a:t>По една ноќ медитација, народот донел одлука: да ги отфрлат Божјите гласници кои ги воделе (4. Мојсеева 14:1-4). Кога Исус Навин и Халев им повториле зборови на охрабрување, тие решиле да ги каменуваат (4. Мојсеева 14:6-10).</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86300"/>
            <a:ext cx="4458601" cy="1477328"/>
          </a:xfrm>
          <a:prstGeom prst="rect">
            <a:avLst/>
          </a:prstGeom>
          <a:noFill/>
        </p:spPr>
        <p:txBody>
          <a:bodyPr wrap="square">
            <a:spAutoFit/>
          </a:bodyPr>
          <a:lstStyle/>
          <a:p>
            <a:pPr lvl="0">
              <a:spcBef>
                <a:spcPts val="600"/>
              </a:spcBef>
              <a:defRPr/>
            </a:pPr>
            <a:r>
              <a:rPr lang="ru-RU" b="1" dirty="0">
                <a:solidFill>
                  <a:srgbClr val="000000"/>
                </a:solidFill>
              </a:rPr>
              <a:t>Која беше причината за одбивањето? Пораката што ја донесоа од Бога не ги исполни нивните очекувања, ниту пак сакаа да го напуштат својот грешен начин на живот.</a:t>
            </a:r>
            <a:endParaRPr kumimoji="0" lang="es-ES" b="1" i="0" u="none" strike="noStrike" kern="1200" cap="none" spc="0" normalizeH="0" baseline="0" noProof="0" dirty="0">
              <a:ln>
                <a:noFill/>
              </a:ln>
              <a:solidFill>
                <a:srgbClr val="000000"/>
              </a:solidFill>
              <a:effectLst/>
              <a:uLnTx/>
              <a:uFillTx/>
              <a:latin typeface="Aptos" panose="02110004020202020204"/>
            </a:endParaRP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mk-MK"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ОТФРЛАЊЕТО НА ПОРАКАТА</a:t>
            </a:r>
            <a:endParaRPr lang="es-ES"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endParaRP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mk-MK"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ПРЕЗИР</a:t>
            </a:r>
            <a:endParaRPr lang="es-ES"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4F8F2FF5-5ECC-61AE-F3AF-F074A85A01CD}"/>
              </a:ext>
            </a:extLst>
          </p:cNvPr>
          <p:cNvSpPr txBox="1"/>
          <p:nvPr/>
        </p:nvSpPr>
        <p:spPr>
          <a:xfrm>
            <a:off x="320735" y="545960"/>
            <a:ext cx="11472705" cy="923330"/>
          </a:xfrm>
          <a:prstGeom prst="rect">
            <a:avLst/>
          </a:prstGeom>
          <a:noFill/>
        </p:spPr>
        <p:txBody>
          <a:bodyPr wrap="square">
            <a:spAutoFit/>
          </a:bodyPr>
          <a:lstStyle/>
          <a:p>
            <a:pPr algn="ctr"/>
            <a:r>
              <a:rPr lang="ru-RU"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„Кога Јехуди прочита три или четири страници, царот ги искина со писарен нож и ги фрли во огнот што беше во ложилот, сè додека целиот свиток не го изгоре огнот што беше во ложилот“ (Еремија 36:23)</a:t>
            </a:r>
            <a:endParaRPr lang="es-ES" sz="14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210145" cy="1323439"/>
          </a:xfrm>
          <a:prstGeom prst="rect">
            <a:avLst/>
          </a:prstGeom>
          <a:noFill/>
        </p:spPr>
        <p:txBody>
          <a:bodyPr wrap="square" rtlCol="0">
            <a:spAutoFit/>
          </a:bodyPr>
          <a:lstStyle/>
          <a:p>
            <a:pPr>
              <a:spcBef>
                <a:spcPts val="600"/>
              </a:spcBef>
            </a:pPr>
            <a:r>
              <a:rPr lang="ru-RU" sz="2000" b="1" dirty="0"/>
              <a:t>Во времето на царот Јоаким, народот бил вмешан во сериозни гревови. Бог му заповедал на Еремија да напише свиток со пророчката порака, за царот и неговите советници да бидат предупредени и да се покаат за своите зли патишта (Ер. 36:1-3).</a:t>
            </a:r>
            <a:endParaRPr lang="es-ES" sz="2000" b="1" dirty="0"/>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191965" y="4239280"/>
            <a:ext cx="3865123" cy="2554545"/>
          </a:xfrm>
          <a:prstGeom prst="rect">
            <a:avLst/>
          </a:prstGeom>
          <a:noFill/>
        </p:spPr>
        <p:txBody>
          <a:bodyPr wrap="square">
            <a:spAutoFit/>
          </a:bodyPr>
          <a:lstStyle/>
          <a:p>
            <a:pPr>
              <a:spcBef>
                <a:spcPts val="600"/>
              </a:spcBef>
            </a:pPr>
            <a:r>
              <a:rPr lang="ru-RU" sz="2000" b="1" dirty="0"/>
              <a:t>Можеби мислиме дека ако не ја читаме Библијата, можеме да правиме што сакаме и да живееме мирно. Но, ако ги игнорираме Божјите предупредувања, ќе ги пожнееме последиците од нашиот грев и злоба.</a:t>
            </a:r>
            <a:endParaRPr lang="es-ES" sz="2000" b="1" dirty="0"/>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89" y="3546782"/>
            <a:ext cx="8233334" cy="707886"/>
          </a:xfrm>
          <a:prstGeom prst="rect">
            <a:avLst/>
          </a:prstGeom>
          <a:noFill/>
        </p:spPr>
        <p:txBody>
          <a:bodyPr wrap="square">
            <a:spAutoFit/>
          </a:bodyPr>
          <a:lstStyle/>
          <a:p>
            <a:pPr lvl="0">
              <a:spcBef>
                <a:spcPts val="600"/>
              </a:spcBef>
              <a:defRPr/>
            </a:pPr>
            <a:r>
              <a:rPr lang="ru-RU" sz="2000" b="1" dirty="0">
                <a:solidFill>
                  <a:srgbClr val="000000"/>
                </a:solidFill>
              </a:rPr>
              <a:t>Како одговор, против Јоаким било изречено сурово пророштво, а уништената порака била препишана и проширена (Ер. 36:27-31).</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853272"/>
            <a:ext cx="8210145" cy="707886"/>
          </a:xfrm>
          <a:prstGeom prst="rect">
            <a:avLst/>
          </a:prstGeom>
          <a:noFill/>
        </p:spPr>
        <p:txBody>
          <a:bodyPr wrap="square">
            <a:spAutoFit/>
          </a:bodyPr>
          <a:lstStyle/>
          <a:p>
            <a:pPr lvl="0">
              <a:spcBef>
                <a:spcPts val="600"/>
              </a:spcBef>
              <a:defRPr/>
            </a:pPr>
            <a:r>
              <a:rPr lang="ru-RU" sz="2000" b="1" dirty="0">
                <a:solidFill>
                  <a:srgbClr val="000000"/>
                </a:solidFill>
              </a:rPr>
              <a:t>Но Јоаким ја презрел пораката и ја уништил фрлајќи ја во оган, иако неколкумина го молеле да не го прави тоа (Ер. 36:21-25).</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0"/>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mk-MK"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ТВРДОГЛАВОСТ</a:t>
            </a:r>
            <a:endParaRPr lang="es-ES"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5" name="CuadroTexto 4">
            <a:extLst>
              <a:ext uri="{FF2B5EF4-FFF2-40B4-BE49-F238E27FC236}">
                <a16:creationId xmlns:a16="http://schemas.microsoft.com/office/drawing/2014/main" id="{F4DA636F-1729-A74B-2B41-1142E461B181}"/>
              </a:ext>
            </a:extLst>
          </p:cNvPr>
          <p:cNvSpPr txBox="1"/>
          <p:nvPr/>
        </p:nvSpPr>
        <p:spPr>
          <a:xfrm>
            <a:off x="212270" y="691894"/>
            <a:ext cx="11911693" cy="646331"/>
          </a:xfrm>
          <a:prstGeom prst="rect">
            <a:avLst/>
          </a:prstGeom>
          <a:noFill/>
        </p:spPr>
        <p:txBody>
          <a:bodyPr wrap="square">
            <a:spAutoFit/>
          </a:bodyPr>
          <a:lstStyle/>
          <a:p>
            <a:pPr algn="ctr"/>
            <a:r>
              <a:rPr lang="ru-RU"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„Тој се побуни и против Навуходоносор, на кого му се беше заколнал во Бога; се тврдоглави и го закорави срцето, одбивајќи да се обрати кон Господа, Бога Израилев.“ (2 Летописи 36:13)</a:t>
            </a:r>
            <a:endParaRPr lang="es-ES" sz="14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FA1A683C-907E-A210-BCEF-ADF18D5C2E66}"/>
              </a:ext>
            </a:extLst>
          </p:cNvPr>
          <p:cNvSpPr txBox="1"/>
          <p:nvPr/>
        </p:nvSpPr>
        <p:spPr>
          <a:xfrm>
            <a:off x="2237014" y="1506170"/>
            <a:ext cx="5775738" cy="1938992"/>
          </a:xfrm>
          <a:prstGeom prst="rect">
            <a:avLst/>
          </a:prstGeom>
          <a:noFill/>
        </p:spPr>
        <p:txBody>
          <a:bodyPr wrap="square" rtlCol="0">
            <a:spAutoFit/>
          </a:bodyPr>
          <a:lstStyle/>
          <a:p>
            <a:pPr>
              <a:spcBef>
                <a:spcPts val="600"/>
              </a:spcBef>
            </a:pPr>
            <a:r>
              <a:rPr lang="ru-RU" sz="2000" b="1" dirty="0"/>
              <a:t>Последниот цар на Јуда, Седекија, се заколнал на верност кон Вавилон, но го прекршил својот завет. Тој постојано одбивал да ги прифати предупредувачките пораки што Бог му ги дал преку Еремија (2. Летописи 36:12).</a:t>
            </a:r>
            <a:endParaRPr lang="es-ES" sz="2000" b="1" dirty="0"/>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a:extLst>
              <a:ext uri="{28A0092B-C50C-407E-A947-70E740481C1C}">
                <a14:useLocalDpi xmlns:a14="http://schemas.microsoft.com/office/drawing/2010/main" val="0"/>
              </a:ext>
            </a:extLst>
          </a:blip>
          <a:srcRect l="1745" r="1745"/>
          <a:stretch>
            <a:fillRect/>
          </a:stretch>
        </p:blipFill>
        <p:spPr>
          <a:xfrm>
            <a:off x="148754" y="1662661"/>
            <a:ext cx="2197888" cy="2590510"/>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0" y="4469195"/>
            <a:ext cx="8012752" cy="1323439"/>
          </a:xfrm>
          <a:prstGeom prst="rect">
            <a:avLst/>
          </a:prstGeom>
          <a:noFill/>
        </p:spPr>
        <p:txBody>
          <a:bodyPr wrap="square">
            <a:spAutoFit/>
          </a:bodyPr>
          <a:lstStyle/>
          <a:p>
            <a:pPr>
              <a:spcBef>
                <a:spcPts val="600"/>
              </a:spcBef>
            </a:pPr>
            <a:r>
              <a:rPr lang="ru-RU" sz="2000" b="1" dirty="0"/>
              <a:t>Пораката беше јасна: предај му се на Вавилон и ќе го спасиш својот живот и Ерусалим (Еремија 38:17-23). ​​Но, Седекија ја отфрли пораката. Неговата тврдоглавост доведе до конечно уништување на Ерусалим (2. Лет. 36:13).</a:t>
            </a:r>
            <a:endParaRPr lang="es-ES" sz="2000" b="1" dirty="0"/>
          </a:p>
        </p:txBody>
      </p:sp>
      <p:sp>
        <p:nvSpPr>
          <p:cNvPr id="7" name="CuadroTexto 6">
            <a:extLst>
              <a:ext uri="{FF2B5EF4-FFF2-40B4-BE49-F238E27FC236}">
                <a16:creationId xmlns:a16="http://schemas.microsoft.com/office/drawing/2014/main" id="{1510ED35-3611-6AFE-C4F6-609E1C24DDF6}"/>
              </a:ext>
            </a:extLst>
          </p:cNvPr>
          <p:cNvSpPr txBox="1"/>
          <p:nvPr/>
        </p:nvSpPr>
        <p:spPr>
          <a:xfrm>
            <a:off x="2237014" y="3344458"/>
            <a:ext cx="5775738" cy="1015663"/>
          </a:xfrm>
          <a:prstGeom prst="rect">
            <a:avLst/>
          </a:prstGeom>
          <a:noFill/>
        </p:spPr>
        <p:txBody>
          <a:bodyPr wrap="square">
            <a:spAutoFit/>
          </a:bodyPr>
          <a:lstStyle/>
          <a:p>
            <a:pPr lvl="0">
              <a:spcBef>
                <a:spcPts val="600"/>
              </a:spcBef>
              <a:defRPr/>
            </a:pPr>
            <a:r>
              <a:rPr lang="ru-RU" sz="2000" b="1" dirty="0">
                <a:solidFill>
                  <a:srgbClr val="000000"/>
                </a:solidFill>
              </a:rPr>
              <a:t>Кога Ерусалим бил опколен од вавилонската војска, Седекија го повикал Еремија да му пренесе порака од Бога (Ер. 38:14).</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31696EC3-54EB-9D77-A80D-FF7DBF9EF46C}"/>
              </a:ext>
            </a:extLst>
          </p:cNvPr>
          <p:cNvSpPr txBox="1"/>
          <p:nvPr/>
        </p:nvSpPr>
        <p:spPr>
          <a:xfrm>
            <a:off x="-1" y="5739639"/>
            <a:ext cx="8139793" cy="1015663"/>
          </a:xfrm>
          <a:prstGeom prst="rect">
            <a:avLst/>
          </a:prstGeom>
          <a:noFill/>
        </p:spPr>
        <p:txBody>
          <a:bodyPr wrap="square">
            <a:spAutoFit/>
          </a:bodyPr>
          <a:lstStyle/>
          <a:p>
            <a:pPr lvl="0">
              <a:spcBef>
                <a:spcPts val="600"/>
              </a:spcBef>
              <a:defRPr/>
            </a:pPr>
            <a:r>
              <a:rPr lang="ru-RU" sz="2000" b="1" dirty="0">
                <a:solidFill>
                  <a:srgbClr val="000000"/>
                </a:solidFill>
              </a:rPr>
              <a:t>Единаесет години Бог му пренесувал пораки на надеж доколку се покае и го промени своето однесување. Понекогаш дури и реагирал позитивно, но не направил трајни реформи (Ер. 34:8-11).</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0" y="-797"/>
            <a:ext cx="3927021" cy="769441"/>
          </a:xfrm>
          <a:prstGeom prst="rect">
            <a:avLst/>
          </a:prstGeom>
          <a:noFill/>
        </p:spPr>
        <p:txBody>
          <a:bodyPr wrap="square">
            <a:spAutoFit/>
          </a:bodyPr>
          <a:lstStyle/>
          <a:p>
            <a:pPr algn="ctr"/>
            <a:r>
              <a:rPr lang="mk-MK"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ЛИЦЕМЕРИЕ</a:t>
            </a:r>
            <a:endParaRPr lang="es-E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endParaRPr>
          </a:p>
        </p:txBody>
      </p:sp>
      <p:sp>
        <p:nvSpPr>
          <p:cNvPr id="5" name="CuadroTexto 4">
            <a:extLst>
              <a:ext uri="{FF2B5EF4-FFF2-40B4-BE49-F238E27FC236}">
                <a16:creationId xmlns:a16="http://schemas.microsoft.com/office/drawing/2014/main" id="{16762D6E-721D-785B-4975-B6E5075C48B6}"/>
              </a:ext>
            </a:extLst>
          </p:cNvPr>
          <p:cNvSpPr txBox="1"/>
          <p:nvPr/>
        </p:nvSpPr>
        <p:spPr>
          <a:xfrm>
            <a:off x="3779775" y="-21460"/>
            <a:ext cx="8224157" cy="830997"/>
          </a:xfrm>
          <a:prstGeom prst="rect">
            <a:avLst/>
          </a:prstGeom>
          <a:noFill/>
        </p:spPr>
        <p:txBody>
          <a:bodyPr wrap="square">
            <a:spAutoFit/>
          </a:bodyPr>
          <a:lstStyle/>
          <a:p>
            <a:pPr algn="ctr"/>
            <a:r>
              <a:rPr lang="ru-RU" sz="1600" b="1" dirty="0">
                <a:solidFill>
                  <a:schemeClr val="bg1"/>
                </a:solidFill>
                <a:effectLst>
                  <a:outerShdw blurRad="38100" dist="38100" dir="2700000" algn="tl">
                    <a:srgbClr val="000000">
                      <a:alpha val="43137"/>
                    </a:srgbClr>
                  </a:outerShdw>
                </a:effectLst>
                <a:latin typeface="Comic Sans MS" panose="030F0702030302020204" pitchFamily="66" charset="0"/>
              </a:rPr>
              <a:t>„Затоа, внимавајте да правите сè што ви кажуваат. Но, не правете го она што го прават тие, зашто тие не го практикуваат она што го проповедаат.“ (Матеј 23:3)</a:t>
            </a:r>
            <a:endParaRPr lang="es-ES" sz="1200" b="1"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ru-RU" sz="2000" b="1" dirty="0"/>
              <a:t>Зошто Исус ги нарекол фарисеите лицемери?</a:t>
            </a:r>
            <a:endParaRPr lang="es-ES" sz="2000" b="1" dirty="0"/>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893620611"/>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323439"/>
          </a:xfrm>
          <a:prstGeom prst="rect">
            <a:avLst/>
          </a:prstGeom>
          <a:noFill/>
        </p:spPr>
        <p:txBody>
          <a:bodyPr wrap="square" rtlCol="0">
            <a:spAutoFit/>
          </a:bodyPr>
          <a:lstStyle/>
          <a:p>
            <a:pPr>
              <a:spcBef>
                <a:spcPts val="600"/>
              </a:spcBef>
            </a:pPr>
            <a:r>
              <a:rPr lang="ru-RU" sz="2000" b="1" dirty="0"/>
              <a:t>Исусовите зборови против лицемерните фарисеи беа напишани за да избегнеме да го следиме нивниот пример и да го напуштиме секој став или мисла што нè води кон отфрлање на пораката што ни ја дава Бог.</a:t>
            </a:r>
            <a:endParaRPr lang="es-ES" sz="2000" b="1" dirty="0"/>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mk-MK" sz="4400" b="1" dirty="0">
                <a:ln w="9525">
                  <a:solidFill>
                    <a:srgbClr val="7030A0"/>
                  </a:solidFill>
                  <a:prstDash val="solid"/>
                </a:ln>
                <a:solidFill>
                  <a:srgbClr val="FFFF75"/>
                </a:solidFill>
                <a:effectLst>
                  <a:outerShdw blurRad="12700" dist="38100" dir="2700000" algn="tl" rotWithShape="0">
                    <a:srgbClr val="7030A0"/>
                  </a:outerShdw>
                </a:effectLst>
              </a:rPr>
              <a:t>ПРАКТИЧНА ПРИМЕНА</a:t>
            </a:r>
            <a:endParaRPr lang="es-ES" sz="4400" b="1" dirty="0">
              <a:ln w="9525">
                <a:solidFill>
                  <a:srgbClr val="7030A0"/>
                </a:solidFill>
                <a:prstDash val="solid"/>
              </a:ln>
              <a:solidFill>
                <a:srgbClr val="FFFF75"/>
              </a:solidFill>
              <a:effectLst>
                <a:outerShdw blurRad="12700" dist="38100" dir="2700000" algn="tl" rotWithShape="0">
                  <a:srgbClr val="7030A0"/>
                </a:outerShdw>
              </a:effectLst>
            </a:endParaRP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923330"/>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accent6">
                    <a:lumMod val="50000"/>
                  </a:schemeClr>
                </a:solidFill>
                <a:latin typeface="Comic Sans MS" panose="030F0702030302020204" pitchFamily="66" charset="0"/>
              </a:rPr>
              <a:t>„А овие работи им се случуваа како примери, и беа напишани за наша поука, за кои дојдоа краевите на вековите“                       (1. Коринќаните 10:11)</a:t>
            </a:r>
            <a:endParaRPr lang="es-ES" b="1"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pPr>
            <a:r>
              <a:rPr lang="ru-RU" sz="2000" b="1" dirty="0"/>
              <a:t>„Оние кои не можат да се сетат на минатото се осудени да го повторат“ (Џорџ Сантајана).</a:t>
            </a:r>
            <a:endParaRPr lang="es-ES" sz="2000" b="1" dirty="0"/>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777812" y="5062574"/>
            <a:ext cx="4221804" cy="1708160"/>
          </a:xfrm>
          <a:custGeom>
            <a:avLst/>
            <a:gdLst>
              <a:gd name="csX0" fmla="*/ 0 w 4221804"/>
              <a:gd name="csY0" fmla="*/ 0 h 1708160"/>
              <a:gd name="csX1" fmla="*/ 485507 w 4221804"/>
              <a:gd name="csY1" fmla="*/ 0 h 1708160"/>
              <a:gd name="csX2" fmla="*/ 928797 w 4221804"/>
              <a:gd name="csY2" fmla="*/ 0 h 1708160"/>
              <a:gd name="csX3" fmla="*/ 1372086 w 4221804"/>
              <a:gd name="csY3" fmla="*/ 0 h 1708160"/>
              <a:gd name="csX4" fmla="*/ 1942030 w 4221804"/>
              <a:gd name="csY4" fmla="*/ 0 h 1708160"/>
              <a:gd name="csX5" fmla="*/ 2343101 w 4221804"/>
              <a:gd name="csY5" fmla="*/ 0 h 1708160"/>
              <a:gd name="csX6" fmla="*/ 2870827 w 4221804"/>
              <a:gd name="csY6" fmla="*/ 0 h 1708160"/>
              <a:gd name="csX7" fmla="*/ 3440770 w 4221804"/>
              <a:gd name="csY7" fmla="*/ 0 h 1708160"/>
              <a:gd name="csX8" fmla="*/ 4221804 w 4221804"/>
              <a:gd name="csY8" fmla="*/ 0 h 1708160"/>
              <a:gd name="csX9" fmla="*/ 4221804 w 4221804"/>
              <a:gd name="csY9" fmla="*/ 603550 h 1708160"/>
              <a:gd name="csX10" fmla="*/ 4221804 w 4221804"/>
              <a:gd name="csY10" fmla="*/ 1121692 h 1708160"/>
              <a:gd name="csX11" fmla="*/ 4221804 w 4221804"/>
              <a:gd name="csY11" fmla="*/ 1708160 h 1708160"/>
              <a:gd name="csX12" fmla="*/ 3694079 w 4221804"/>
              <a:gd name="csY12" fmla="*/ 1708160 h 1708160"/>
              <a:gd name="csX13" fmla="*/ 3166353 w 4221804"/>
              <a:gd name="csY13" fmla="*/ 1708160 h 1708160"/>
              <a:gd name="csX14" fmla="*/ 2596409 w 4221804"/>
              <a:gd name="csY14" fmla="*/ 1708160 h 1708160"/>
              <a:gd name="csX15" fmla="*/ 2195338 w 4221804"/>
              <a:gd name="csY15" fmla="*/ 1708160 h 1708160"/>
              <a:gd name="csX16" fmla="*/ 1583177 w 4221804"/>
              <a:gd name="csY16" fmla="*/ 1708160 h 1708160"/>
              <a:gd name="csX17" fmla="*/ 1182105 w 4221804"/>
              <a:gd name="csY17" fmla="*/ 1708160 h 1708160"/>
              <a:gd name="csX18" fmla="*/ 738816 w 4221804"/>
              <a:gd name="csY18" fmla="*/ 1708160 h 1708160"/>
              <a:gd name="csX19" fmla="*/ 0 w 4221804"/>
              <a:gd name="csY19" fmla="*/ 1708160 h 1708160"/>
              <a:gd name="csX20" fmla="*/ 0 w 4221804"/>
              <a:gd name="csY20" fmla="*/ 1121692 h 1708160"/>
              <a:gd name="csX21" fmla="*/ 0 w 4221804"/>
              <a:gd name="csY21" fmla="*/ 535223 h 1708160"/>
              <a:gd name="csX22" fmla="*/ 0 w 4221804"/>
              <a:gd name="csY22" fmla="*/ 0 h 17081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708160"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70873" y="129273"/>
                  <a:pt x="4208376" y="398470"/>
                  <a:pt x="4221804" y="603550"/>
                </a:cubicBezTo>
                <a:cubicBezTo>
                  <a:pt x="4235232" y="808630"/>
                  <a:pt x="4202471" y="942754"/>
                  <a:pt x="4221804" y="1121692"/>
                </a:cubicBezTo>
                <a:cubicBezTo>
                  <a:pt x="4241137" y="1300630"/>
                  <a:pt x="4198474" y="1541998"/>
                  <a:pt x="4221804" y="1708160"/>
                </a:cubicBezTo>
                <a:cubicBezTo>
                  <a:pt x="3991621" y="1708348"/>
                  <a:pt x="3808864" y="1698579"/>
                  <a:pt x="3694079" y="1708160"/>
                </a:cubicBezTo>
                <a:cubicBezTo>
                  <a:pt x="3579295" y="1717741"/>
                  <a:pt x="3281106" y="1672584"/>
                  <a:pt x="3166353" y="1708160"/>
                </a:cubicBezTo>
                <a:cubicBezTo>
                  <a:pt x="3051600" y="1743736"/>
                  <a:pt x="2864491" y="1684550"/>
                  <a:pt x="2596409" y="1708160"/>
                </a:cubicBezTo>
                <a:cubicBezTo>
                  <a:pt x="2328327" y="1731770"/>
                  <a:pt x="2383419" y="1700689"/>
                  <a:pt x="2195338" y="1708160"/>
                </a:cubicBezTo>
                <a:cubicBezTo>
                  <a:pt x="2007257" y="1715631"/>
                  <a:pt x="1726067" y="1647337"/>
                  <a:pt x="1583177" y="1708160"/>
                </a:cubicBezTo>
                <a:cubicBezTo>
                  <a:pt x="1440287" y="1768983"/>
                  <a:pt x="1361809" y="1697426"/>
                  <a:pt x="1182105" y="1708160"/>
                </a:cubicBezTo>
                <a:cubicBezTo>
                  <a:pt x="1002401" y="1718894"/>
                  <a:pt x="918538" y="1673619"/>
                  <a:pt x="738816" y="1708160"/>
                </a:cubicBezTo>
                <a:cubicBezTo>
                  <a:pt x="559094" y="1742701"/>
                  <a:pt x="165575" y="1704802"/>
                  <a:pt x="0" y="1708160"/>
                </a:cubicBezTo>
                <a:cubicBezTo>
                  <a:pt x="-53337" y="1447170"/>
                  <a:pt x="66869" y="1292793"/>
                  <a:pt x="0" y="1121692"/>
                </a:cubicBezTo>
                <a:cubicBezTo>
                  <a:pt x="-66869" y="950591"/>
                  <a:pt x="13230" y="791846"/>
                  <a:pt x="0" y="535223"/>
                </a:cubicBezTo>
                <a:cubicBezTo>
                  <a:pt x="-13230" y="278600"/>
                  <a:pt x="25025" y="184409"/>
                  <a:pt x="0" y="0"/>
                </a:cubicBezTo>
                <a:close/>
              </a:path>
              <a:path w="4221804" h="1708160"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42261" y="200448"/>
                  <a:pt x="4216336" y="394942"/>
                  <a:pt x="4221804" y="552305"/>
                </a:cubicBezTo>
                <a:cubicBezTo>
                  <a:pt x="4227272" y="709669"/>
                  <a:pt x="4178700" y="909045"/>
                  <a:pt x="4221804" y="1138773"/>
                </a:cubicBezTo>
                <a:cubicBezTo>
                  <a:pt x="4264908" y="1368501"/>
                  <a:pt x="4172916" y="1538331"/>
                  <a:pt x="4221804" y="1708160"/>
                </a:cubicBezTo>
                <a:cubicBezTo>
                  <a:pt x="3974530" y="1719981"/>
                  <a:pt x="3861736" y="1699407"/>
                  <a:pt x="3651860" y="1708160"/>
                </a:cubicBezTo>
                <a:cubicBezTo>
                  <a:pt x="3441984" y="1716913"/>
                  <a:pt x="3303796" y="1677509"/>
                  <a:pt x="3039699" y="1708160"/>
                </a:cubicBezTo>
                <a:cubicBezTo>
                  <a:pt x="2775602" y="1738811"/>
                  <a:pt x="2760264" y="1661847"/>
                  <a:pt x="2554191" y="1708160"/>
                </a:cubicBezTo>
                <a:cubicBezTo>
                  <a:pt x="2348118" y="1754473"/>
                  <a:pt x="2267783" y="1660574"/>
                  <a:pt x="2153120" y="1708160"/>
                </a:cubicBezTo>
                <a:cubicBezTo>
                  <a:pt x="2038457" y="1755746"/>
                  <a:pt x="1800730" y="1657273"/>
                  <a:pt x="1709831" y="1708160"/>
                </a:cubicBezTo>
                <a:cubicBezTo>
                  <a:pt x="1618932" y="1759047"/>
                  <a:pt x="1485791" y="1686837"/>
                  <a:pt x="1266541" y="1708160"/>
                </a:cubicBezTo>
                <a:cubicBezTo>
                  <a:pt x="1047291" y="1729483"/>
                  <a:pt x="956901" y="1669411"/>
                  <a:pt x="738816" y="1708160"/>
                </a:cubicBezTo>
                <a:cubicBezTo>
                  <a:pt x="520732" y="1746909"/>
                  <a:pt x="244372" y="1643039"/>
                  <a:pt x="0" y="1708160"/>
                </a:cubicBezTo>
                <a:cubicBezTo>
                  <a:pt x="-38936" y="1560175"/>
                  <a:pt x="47807" y="1315035"/>
                  <a:pt x="0" y="1121692"/>
                </a:cubicBezTo>
                <a:cubicBezTo>
                  <a:pt x="-47807" y="928349"/>
                  <a:pt x="25129" y="790565"/>
                  <a:pt x="0" y="603550"/>
                </a:cubicBezTo>
                <a:cubicBezTo>
                  <a:pt x="-25129" y="416535"/>
                  <a:pt x="4240" y="209730"/>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ru-RU" sz="2000" b="1" dirty="0">
                <a:solidFill>
                  <a:srgbClr val="23066A"/>
                </a:solidFill>
              </a:rPr>
              <a:t>„Надевај се на Господа, твојот Бог, и ќе бидеш безбедна; верувај им на своите пророци, и сè ќе ти биде добро.“</a:t>
            </a:r>
            <a:endParaRPr lang="es-ES" sz="2000" b="1" dirty="0">
              <a:solidFill>
                <a:srgbClr val="23066A"/>
              </a:solidFill>
            </a:endParaRPr>
          </a:p>
          <a:p>
            <a:pPr algn="ctr">
              <a:spcBef>
                <a:spcPts val="600"/>
              </a:spcBef>
            </a:pPr>
            <a:r>
              <a:rPr lang="ru-RU" sz="2000" b="1" dirty="0">
                <a:solidFill>
                  <a:srgbClr val="23066A"/>
                </a:solidFill>
              </a:rPr>
              <a:t>(2 Летописи 20:20)</a:t>
            </a:r>
            <a:endParaRPr lang="es-ES" sz="2000" b="1"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23478" y="3703227"/>
            <a:ext cx="7996394" cy="1323439"/>
          </a:xfrm>
          <a:prstGeom prst="rect">
            <a:avLst/>
          </a:prstGeom>
          <a:noFill/>
        </p:spPr>
        <p:txBody>
          <a:bodyPr wrap="square">
            <a:spAutoFit/>
          </a:bodyPr>
          <a:lstStyle/>
          <a:p>
            <a:pPr lvl="0">
              <a:spcBef>
                <a:spcPts val="600"/>
              </a:spcBef>
              <a:defRPr/>
            </a:pPr>
            <a:r>
              <a:rPr lang="ru-RU" sz="2000" b="1" dirty="0">
                <a:solidFill>
                  <a:srgbClr val="000000"/>
                </a:solidFill>
              </a:rPr>
              <a:t>Не сме осудени да ги повторуваме грешките на минатите генерации ако обрнеме внимание на предупредувањата од Светото писмо и на пораките што Бог ни ги испраќа преку своите пророци (1. Кор. 10:11).</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714632"/>
            <a:ext cx="7996394" cy="1015663"/>
          </a:xfrm>
          <a:prstGeom prst="rect">
            <a:avLst/>
          </a:prstGeom>
          <a:noFill/>
        </p:spPr>
        <p:txBody>
          <a:bodyPr wrap="square">
            <a:spAutoFit/>
          </a:bodyPr>
          <a:lstStyle/>
          <a:p>
            <a:pPr lvl="0">
              <a:spcBef>
                <a:spcPts val="600"/>
              </a:spcBef>
              <a:defRPr/>
            </a:pPr>
            <a:r>
              <a:rPr lang="ru-RU" sz="2000" b="1" dirty="0">
                <a:solidFill>
                  <a:srgbClr val="000000"/>
                </a:solidFill>
              </a:rPr>
              <a:t>Минатото е често пролог на иднината и често служи како контекст за тоа што се случува во сегашноста и што ќе се случи во иднина.</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10456"/>
            <a:ext cx="7996393" cy="707886"/>
          </a:xfrm>
          <a:prstGeom prst="rect">
            <a:avLst/>
          </a:prstGeom>
          <a:noFill/>
        </p:spPr>
        <p:txBody>
          <a:bodyPr wrap="square">
            <a:spAutoFit/>
          </a:bodyPr>
          <a:lstStyle/>
          <a:p>
            <a:pPr lvl="0">
              <a:spcBef>
                <a:spcPts val="600"/>
              </a:spcBef>
              <a:defRPr/>
            </a:pPr>
            <a:r>
              <a:rPr lang="ru-RU" sz="2000" b="1" dirty="0">
                <a:solidFill>
                  <a:srgbClr val="000000"/>
                </a:solidFill>
              </a:rPr>
              <a:t>Искуствата на човештвото со Бога, без разлика дали се добри или лоши, не треба да се занемаруваат или омаловажуваат.</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28567" y="1906782"/>
            <a:ext cx="10962364" cy="4154984"/>
          </a:xfrm>
          <a:prstGeom prst="rect">
            <a:avLst/>
          </a:prstGeom>
          <a:noFill/>
        </p:spPr>
        <p:txBody>
          <a:bodyPr wrap="square">
            <a:spAutoFit/>
          </a:bodyPr>
          <a:lstStyle/>
          <a:p>
            <a:pPr>
              <a:spcBef>
                <a:spcPts val="600"/>
              </a:spcBef>
            </a:pPr>
            <a:r>
              <a:rPr lang="ru-RU" sz="2400" b="1" dirty="0">
                <a:latin typeface="Constantia" panose="02030602050306030303" pitchFamily="18" charset="0"/>
              </a:rPr>
              <a:t>„Духот на отпор кон укорот, кој доведе до прогонство и затворање на Еремија, постои и денес. Многумина одбиваат да ги послушаат повторените опомени, претпочитајќи да ги слушаат лажните учители кои им ласкаат на нивната суета и ги превидуваат нивните лоши дела. Во денот на неволја, таквите луѓе нема да имаат безбедно засолниште или помош од небото. Божјите избрани слуги мораат храбро и трпеливо да се соочат со искушенијата и страдањата што им се нанесени од прекор, занемарување и клевета. Тие мора верно да ја продолжат работата што им ја дал Бог и да се сетат дека во античко време пророците, Спасителот на човештвото и Неговите апостоли исто така претрпеле навреди и прогонства за Неговата Реч.“</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B10E0542-0571-637F-6ABA-4727C5276625}"/>
              </a:ext>
            </a:extLst>
          </p:cNvPr>
          <p:cNvSpPr txBox="1"/>
          <p:nvPr/>
        </p:nvSpPr>
        <p:spPr>
          <a:xfrm>
            <a:off x="8609288" y="6061766"/>
            <a:ext cx="3582712" cy="338554"/>
          </a:xfrm>
          <a:prstGeom prst="rect">
            <a:avLst/>
          </a:prstGeom>
          <a:noFill/>
        </p:spPr>
        <p:txBody>
          <a:bodyPr wrap="none" rtlCol="0">
            <a:spAutoFit/>
          </a:bodyPr>
          <a:lstStyle/>
          <a:p>
            <a:pPr algn="r"/>
            <a:r>
              <a:rPr lang="ru-RU" sz="1600" b="1" dirty="0"/>
              <a:t>Е. Г. В. (Пророци и цареви, стр. 322)</a:t>
            </a:r>
            <a:endParaRPr lang="es-ES" sz="1600" b="1" dirty="0"/>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mk-MK" sz="4400" b="1" dirty="0">
                <a:ln w="6600">
                  <a:solidFill>
                    <a:srgbClr val="FF66F9"/>
                  </a:solidFill>
                  <a:prstDash val="solid"/>
                </a:ln>
                <a:solidFill>
                  <a:srgbClr val="FFFFFF"/>
                </a:solidFill>
                <a:effectLst>
                  <a:outerShdw dist="38100" dir="2700000" algn="tl" rotWithShape="0">
                    <a:srgbClr val="FF66F9"/>
                  </a:outerShdw>
                </a:effectLst>
              </a:rPr>
              <a:t>ИЗЛОЖБА: </a:t>
            </a:r>
            <a:r>
              <a:rPr lang="es-ES" sz="4400" b="1" dirty="0"/>
              <a:t> </a:t>
            </a:r>
            <a:r>
              <a:rPr lang="ru-RU" sz="4400" b="1" dirty="0">
                <a:ln w="6600">
                  <a:solidFill>
                    <a:srgbClr val="CCCC00"/>
                  </a:solidFill>
                  <a:prstDash val="solid"/>
                </a:ln>
                <a:solidFill>
                  <a:srgbClr val="FFFFFF"/>
                </a:solidFill>
                <a:effectLst>
                  <a:outerShdw dist="38100" dir="2700000" algn="tl" rotWithShape="0">
                    <a:srgbClr val="CCCC00"/>
                  </a:outerShdw>
                </a:effectLst>
              </a:rPr>
              <a:t>ВИЗИИТЕ НА ЕЛЕН Г. ВАЈТ</a:t>
            </a:r>
            <a:endParaRPr lang="es-ES" sz="4400" b="1" dirty="0">
              <a:ln w="6600">
                <a:solidFill>
                  <a:srgbClr val="CCCC00"/>
                </a:solidFill>
                <a:prstDash val="solid"/>
              </a:ln>
              <a:solidFill>
                <a:srgbClr val="FFFFFF"/>
              </a:solidFill>
              <a:effectLst>
                <a:outerShdw dist="38100" dir="2700000" algn="tl" rotWithShape="0">
                  <a:srgbClr val="CCCC00"/>
                </a:outerShdw>
              </a:effectLst>
            </a:endParaRP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2246769"/>
          </a:xfrm>
          <a:prstGeom prst="rect">
            <a:avLst/>
          </a:prstGeom>
          <a:noFill/>
        </p:spPr>
        <p:txBody>
          <a:bodyPr wrap="square" rtlCol="0">
            <a:spAutoFit/>
          </a:bodyPr>
          <a:lstStyle/>
          <a:p>
            <a:pPr>
              <a:spcBef>
                <a:spcPts val="600"/>
              </a:spcBef>
            </a:pPr>
            <a:r>
              <a:rPr lang="ru-RU" sz="2000" b="1" dirty="0"/>
              <a:t>Визиите што Елен Г. Вајт ги добивала јавно биле придружени со извонредни феномени: таа не дишела; очите ѝ останале отворени; се движела сосема несвесна за тоа што се случува околу неа; ...</a:t>
            </a:r>
            <a:endParaRPr lang="es-ES" sz="2000" b="1" dirty="0"/>
          </a:p>
        </p:txBody>
      </p:sp>
      <p:pic>
        <p:nvPicPr>
          <p:cNvPr id="5" name="Imagen 4">
            <a:extLst>
              <a:ext uri="{FF2B5EF4-FFF2-40B4-BE49-F238E27FC236}">
                <a16:creationId xmlns:a16="http://schemas.microsoft.com/office/drawing/2014/main" id="{64A0EA81-5C25-6873-79ED-AE7ACE759F5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26298" y="2931133"/>
            <a:ext cx="4960452" cy="1323439"/>
          </a:xfrm>
          <a:prstGeom prst="rect">
            <a:avLst/>
          </a:prstGeom>
          <a:noFill/>
        </p:spPr>
        <p:txBody>
          <a:bodyPr wrap="square">
            <a:spAutoFit/>
          </a:bodyPr>
          <a:lstStyle/>
          <a:p>
            <a:pPr>
              <a:spcBef>
                <a:spcPts val="600"/>
              </a:spcBef>
            </a:pPr>
            <a:r>
              <a:rPr lang="ru-RU" sz="2000" b="1" dirty="0"/>
              <a:t>Иако некои ја обвинуваа за самохипнотизација (месмеризам), таа не контролираше кога влегуваше во визија, ниту кога излегуваше од неа.</a:t>
            </a:r>
            <a:endParaRPr lang="es-ES" sz="2000" b="1" dirty="0"/>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300739"/>
            <a:ext cx="8550614" cy="1323439"/>
          </a:xfrm>
          <a:prstGeom prst="rect">
            <a:avLst/>
          </a:prstGeom>
          <a:noFill/>
        </p:spPr>
        <p:txBody>
          <a:bodyPr wrap="square">
            <a:spAutoFit/>
          </a:bodyPr>
          <a:lstStyle/>
          <a:p>
            <a:pPr>
              <a:spcBef>
                <a:spcPts val="600"/>
              </a:spcBef>
            </a:pPr>
            <a:r>
              <a:rPr lang="ru-RU" sz="2000" b="1" dirty="0"/>
              <a:t>Кога Елена се појавила во визија, Џејми Вајт ги поканил присутните да ја испитаат за да отстранат секаков сомнеж во врска со нејзиното натприродно потекло што можеби го имале нејзините антагонисти и да ги зајакнат оние што верувале во неа.</a:t>
            </a:r>
            <a:endParaRPr lang="es-ES" sz="2000" b="1" dirty="0"/>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lvl="0">
              <a:spcBef>
                <a:spcPts val="600"/>
              </a:spcBef>
              <a:defRPr/>
            </a:pPr>
            <a:r>
              <a:rPr lang="ru-RU" sz="2000" b="1" dirty="0">
                <a:solidFill>
                  <a:srgbClr val="000000"/>
                </a:solidFill>
              </a:rPr>
              <a:t>Оние што ја обвинија за месмеризам беа изненадени кога видоа дека таа навистина не дише и избегаа во ужас од местото каде што се случуваше визијата.</a:t>
            </a:r>
            <a:endParaRPr kumimoji="0" lang="es-ES" sz="2000" b="1"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1</TotalTime>
  <Words>1366</Words>
  <Application>Microsoft Office PowerPoint</Application>
  <PresentationFormat>Panorámica</PresentationFormat>
  <Paragraphs>61</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Constantia</vt:lpstr>
      <vt:lpstr>Arial</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90</cp:revision>
  <dcterms:created xsi:type="dcterms:W3CDTF">2026-10-24T16:41:53Z</dcterms:created>
  <dcterms:modified xsi:type="dcterms:W3CDTF">2026-11-01T16:06:32Z</dcterms:modified>
</cp:coreProperties>
</file>