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endParaRPr lang="en-US" sz="300" b="1" spc="300" dirty="0">
            <a:solidFill>
              <a:schemeClr val="tx1"/>
            </a:solidFill>
            <a:latin typeface="Arial" panose="020B0604020202020204" pitchFamily="34" charset="0"/>
            <a:cs typeface="Arial" panose="020B0604020202020204" pitchFamily="34" charset="0"/>
          </a:endParaRPr>
        </a:p>
        <a:p>
          <a:pPr algn="ctr"/>
          <a:r>
            <a:rPr lang="ml-IN" sz="1600" b="1" spc="300" dirty="0">
              <a:solidFill>
                <a:schemeClr val="tx1"/>
              </a:solidFill>
              <a:latin typeface="Arial" panose="020B0604020202020204" pitchFamily="34" charset="0"/>
              <a:cs typeface="Gayathri" panose="00000503000000000000" pitchFamily="2" charset="0"/>
            </a:rPr>
            <a:t>മുഴുവൻ പദ്ധതിയും നയിച്ച ബെസലേൽ (പുറ. 31:2</a:t>
          </a:r>
          <a:endParaRPr lang="es-ES" sz="1600" spc="300" dirty="0">
            <a:solidFill>
              <a:schemeClr val="tx1"/>
            </a:solidFill>
            <a:latin typeface="Arial" panose="020B0604020202020204" pitchFamily="34" charset="0"/>
            <a:cs typeface="Arial" panose="020B0604020202020204" pitchFamily="34" charset="0"/>
          </a:endParaRPr>
        </a:p>
      </dgm:t>
    </dgm:pt>
    <dgm:pt modelId="{8827E636-BAFE-4A27-A96B-1CF0686885AD}" type="parTrans" cxnId="{28AD7E05-29FF-4CB0-AA1B-77DEDBC41147}">
      <dgm:prSet/>
      <dgm:spPr/>
      <dgm:t>
        <a:bodyPr/>
        <a:lstStyle/>
        <a:p>
          <a:pPr algn="ctr"/>
          <a:endParaRPr lang="es-ES" sz="1600" spc="300">
            <a:solidFill>
              <a:schemeClr val="tx1"/>
            </a:solidFill>
          </a:endParaRPr>
        </a:p>
      </dgm:t>
    </dgm:pt>
    <dgm:pt modelId="{3711C13F-4E87-4C60-87BB-44E9FF527167}" type="sibTrans" cxnId="{28AD7E05-29FF-4CB0-AA1B-77DEDBC41147}">
      <dgm:prSet/>
      <dgm:spPr/>
      <dgm:t>
        <a:bodyPr/>
        <a:lstStyle/>
        <a:p>
          <a:pPr algn="ctr"/>
          <a:endParaRPr lang="es-ES" sz="1600" spc="300">
            <a:solidFill>
              <a:schemeClr val="tx1"/>
            </a:solidFill>
          </a:endParaRPr>
        </a:p>
      </dgm:t>
    </dgm:pt>
    <dgm:pt modelId="{47E52302-5134-4ABF-995A-9B513047F2C3}">
      <dgm:prSet custT="1"/>
      <dgm:spPr/>
      <dgm:t>
        <a:bodyPr/>
        <a:lstStyle/>
        <a:p>
          <a:pPr algn="ctr"/>
          <a:endParaRPr lang="en-US" sz="100" b="1" spc="300" dirty="0">
            <a:solidFill>
              <a:schemeClr val="tx1"/>
            </a:solidFill>
            <a:latin typeface="Arial" panose="020B0604020202020204" pitchFamily="34" charset="0"/>
            <a:cs typeface="Arial" panose="020B0604020202020204" pitchFamily="34" charset="0"/>
          </a:endParaRPr>
        </a:p>
        <a:p>
          <a:pPr algn="ctr"/>
          <a:r>
            <a:rPr lang="ml-IN" sz="1600" b="1" spc="300" dirty="0">
              <a:solidFill>
                <a:schemeClr val="tx1"/>
              </a:solidFill>
              <a:latin typeface="Arial" panose="020B0604020202020204" pitchFamily="34" charset="0"/>
              <a:cs typeface="Gayathri" panose="00000503000000000000" pitchFamily="2" charset="0"/>
            </a:rPr>
            <a:t>അവന്റെ മുഖ്യ സഹായിയായിരുന്ന ഒഹൊലിയാബ് (പുറ. 31:6</a:t>
          </a:r>
          <a:r>
            <a:rPr lang="en-IN" sz="1600" b="1" spc="300" dirty="0">
              <a:solidFill>
                <a:schemeClr val="tx1"/>
              </a:solidFill>
              <a:latin typeface="Arial" panose="020B0604020202020204" pitchFamily="34" charset="0"/>
              <a:cs typeface="Arial" panose="020B0604020202020204" pitchFamily="34" charset="0"/>
            </a:rPr>
            <a:t>a)</a:t>
          </a:r>
          <a:endParaRPr lang="es-ES" sz="1600" spc="300" dirty="0">
            <a:solidFill>
              <a:schemeClr val="tx1"/>
            </a:solidFill>
            <a:latin typeface="Arial" panose="020B0604020202020204" pitchFamily="34" charset="0"/>
            <a:cs typeface="Arial" panose="020B0604020202020204" pitchFamily="34" charset="0"/>
          </a:endParaRPr>
        </a:p>
      </dgm:t>
    </dgm:pt>
    <dgm:pt modelId="{70D9CC7D-FAFC-49BE-AA4B-4D907069844F}" type="parTrans" cxnId="{67586FCE-D54A-4ACF-A1E0-26018836EDB3}">
      <dgm:prSet/>
      <dgm:spPr/>
      <dgm:t>
        <a:bodyPr/>
        <a:lstStyle/>
        <a:p>
          <a:pPr algn="ctr"/>
          <a:endParaRPr lang="es-ES" sz="1600" spc="300">
            <a:solidFill>
              <a:schemeClr val="tx1"/>
            </a:solidFill>
          </a:endParaRPr>
        </a:p>
      </dgm:t>
    </dgm:pt>
    <dgm:pt modelId="{763641A1-741A-46DD-ACF3-22F72472B809}" type="sibTrans" cxnId="{67586FCE-D54A-4ACF-A1E0-26018836EDB3}">
      <dgm:prSet/>
      <dgm:spPr/>
      <dgm:t>
        <a:bodyPr/>
        <a:lstStyle/>
        <a:p>
          <a:pPr algn="ctr"/>
          <a:endParaRPr lang="es-ES" sz="16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endParaRPr lang="en-US" sz="100" b="1" spc="300" dirty="0">
            <a:solidFill>
              <a:schemeClr val="tx1"/>
            </a:solidFill>
            <a:latin typeface="Arial" panose="020B0604020202020204" pitchFamily="34" charset="0"/>
            <a:cs typeface="Arial" panose="020B0604020202020204" pitchFamily="34" charset="0"/>
          </a:endParaRPr>
        </a:p>
        <a:p>
          <a:pPr algn="ctr"/>
          <a:r>
            <a:rPr lang="ml-IN" sz="1600" b="1" spc="300" dirty="0">
              <a:solidFill>
                <a:schemeClr val="tx1"/>
              </a:solidFill>
              <a:latin typeface="Arial" panose="020B0604020202020204" pitchFamily="34" charset="0"/>
              <a:cs typeface="Gayathri" panose="00000503000000000000" pitchFamily="2" charset="0"/>
            </a:rPr>
            <a:t>വേലയിൽ സഹായിച്ച മറ്റുള്ളവർ (പുറ. 31:6</a:t>
          </a:r>
          <a:r>
            <a:rPr lang="en-IN" sz="1600" b="1" spc="300" dirty="0">
              <a:solidFill>
                <a:schemeClr val="tx1"/>
              </a:solidFill>
              <a:latin typeface="Arial" panose="020B0604020202020204" pitchFamily="34" charset="0"/>
              <a:cs typeface="Arial" panose="020B0604020202020204" pitchFamily="34" charset="0"/>
            </a:rPr>
            <a:t>b)</a:t>
          </a:r>
          <a:endParaRPr lang="es-ES" sz="1600" spc="300" dirty="0">
            <a:solidFill>
              <a:schemeClr val="tx1"/>
            </a:solidFill>
            <a:latin typeface="Arial" panose="020B0604020202020204" pitchFamily="34" charset="0"/>
            <a:cs typeface="Arial" panose="020B0604020202020204" pitchFamily="34" charset="0"/>
          </a:endParaRPr>
        </a:p>
      </dgm:t>
    </dgm:pt>
    <dgm:pt modelId="{11FF87B5-9938-460A-8A2C-2C0A2567BF5B}" type="parTrans" cxnId="{22149AE9-8EE1-4448-BAF1-356C8186B058}">
      <dgm:prSet/>
      <dgm:spPr/>
      <dgm:t>
        <a:bodyPr/>
        <a:lstStyle/>
        <a:p>
          <a:pPr algn="ctr"/>
          <a:endParaRPr lang="es-ES" sz="1600" spc="300">
            <a:solidFill>
              <a:schemeClr val="tx1"/>
            </a:solidFill>
          </a:endParaRPr>
        </a:p>
      </dgm:t>
    </dgm:pt>
    <dgm:pt modelId="{50BCCEBC-EBAF-4031-AF40-BE5A67FAF27E}" type="sibTrans" cxnId="{22149AE9-8EE1-4448-BAF1-356C8186B058}">
      <dgm:prSet/>
      <dgm:spPr/>
      <dgm:t>
        <a:bodyPr/>
        <a:lstStyle/>
        <a:p>
          <a:pPr algn="ctr"/>
          <a:endParaRPr lang="es-ES" sz="16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28327" custLinFactNeighborX="-300000"/>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50376">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28327" custLinFactNeighborX="-300000"/>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50376">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28327" custLinFactNeighborX="-300000"/>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50376">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1" y="123"/>
          <a:ext cx="9341590"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11430" rIns="21336" bIns="11430" numCol="1" spcCol="1270" anchor="ctr" anchorCtr="0">
          <a:noAutofit/>
        </a:bodyPr>
        <a:lstStyle/>
        <a:p>
          <a:pPr marL="0" lvl="0" indent="0" algn="ctr" defTabSz="133350">
            <a:lnSpc>
              <a:spcPct val="90000"/>
            </a:lnSpc>
            <a:spcBef>
              <a:spcPct val="0"/>
            </a:spcBef>
            <a:spcAft>
              <a:spcPct val="35000"/>
            </a:spcAft>
            <a:buNone/>
          </a:pPr>
          <a:endParaRPr lang="en-US" sz="300" b="1" kern="1200" spc="300" dirty="0">
            <a:solidFill>
              <a:schemeClr val="tx1"/>
            </a:solidFill>
            <a:latin typeface="Arial" panose="020B0604020202020204" pitchFamily="34" charset="0"/>
            <a:cs typeface="Arial" panose="020B0604020202020204" pitchFamily="34" charset="0"/>
          </a:endParaRPr>
        </a:p>
        <a:p>
          <a:pPr marL="0" lvl="0" indent="0" algn="ctr" defTabSz="133350">
            <a:lnSpc>
              <a:spcPct val="90000"/>
            </a:lnSpc>
            <a:spcBef>
              <a:spcPct val="0"/>
            </a:spcBef>
            <a:spcAft>
              <a:spcPct val="35000"/>
            </a:spcAft>
            <a:buNone/>
          </a:pPr>
          <a:r>
            <a:rPr lang="ml-IN" sz="1600" b="1" kern="1200" spc="300" dirty="0">
              <a:solidFill>
                <a:schemeClr val="tx1"/>
              </a:solidFill>
              <a:latin typeface="Arial" panose="020B0604020202020204" pitchFamily="34" charset="0"/>
              <a:cs typeface="Gayathri" panose="00000503000000000000" pitchFamily="2" charset="0"/>
            </a:rPr>
            <a:t>മുഴുവൻ പദ്ധതിയും നയിച്ച ബെസലേൽ (പുറ. 31:2</a:t>
          </a:r>
          <a:endParaRPr lang="es-ES" sz="1600" kern="1200" spc="300" dirty="0">
            <a:solidFill>
              <a:schemeClr val="tx1"/>
            </a:solidFill>
            <a:latin typeface="Arial" panose="020B0604020202020204" pitchFamily="34" charset="0"/>
            <a:cs typeface="Arial" panose="020B0604020202020204" pitchFamily="34" charset="0"/>
          </a:endParaRPr>
        </a:p>
      </dsp:txBody>
      <dsp:txXfrm rot="10800000">
        <a:off x="72528" y="123"/>
        <a:ext cx="9269061" cy="290118"/>
      </dsp:txXfrm>
    </dsp:sp>
    <dsp:sp modelId="{EF3CCA59-81A0-4CFB-9BD7-693127657E33}">
      <dsp:nvSpPr>
        <dsp:cNvPr id="0" name=""/>
        <dsp:cNvSpPr/>
      </dsp:nvSpPr>
      <dsp:spPr>
        <a:xfrm>
          <a:off x="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1" y="362772"/>
          <a:ext cx="9341590"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3810" rIns="7112" bIns="3810" numCol="1" spcCol="1270" anchor="ctr" anchorCtr="0">
          <a:noAutofit/>
        </a:bodyPr>
        <a:lstStyle/>
        <a:p>
          <a:pPr marL="0" lvl="0" indent="0" algn="ctr" defTabSz="44450">
            <a:lnSpc>
              <a:spcPct val="90000"/>
            </a:lnSpc>
            <a:spcBef>
              <a:spcPct val="0"/>
            </a:spcBef>
            <a:spcAft>
              <a:spcPct val="35000"/>
            </a:spcAft>
            <a:buNone/>
          </a:pPr>
          <a:endParaRPr lang="en-US" sz="100" b="1" kern="1200" spc="300" dirty="0">
            <a:solidFill>
              <a:schemeClr val="tx1"/>
            </a:solidFill>
            <a:latin typeface="Arial" panose="020B0604020202020204" pitchFamily="34" charset="0"/>
            <a:cs typeface="Arial" panose="020B0604020202020204" pitchFamily="34" charset="0"/>
          </a:endParaRPr>
        </a:p>
        <a:p>
          <a:pPr marL="0" lvl="0" indent="0" algn="ctr" defTabSz="44450">
            <a:lnSpc>
              <a:spcPct val="90000"/>
            </a:lnSpc>
            <a:spcBef>
              <a:spcPct val="0"/>
            </a:spcBef>
            <a:spcAft>
              <a:spcPct val="35000"/>
            </a:spcAft>
            <a:buNone/>
          </a:pPr>
          <a:r>
            <a:rPr lang="ml-IN" sz="1600" b="1" kern="1200" spc="300" dirty="0">
              <a:solidFill>
                <a:schemeClr val="tx1"/>
              </a:solidFill>
              <a:latin typeface="Arial" panose="020B0604020202020204" pitchFamily="34" charset="0"/>
              <a:cs typeface="Gayathri" panose="00000503000000000000" pitchFamily="2" charset="0"/>
            </a:rPr>
            <a:t>അവന്റെ മുഖ്യ സഹായിയായിരുന്ന ഒഹൊലിയാബ് (പുറ. 31:6</a:t>
          </a:r>
          <a:r>
            <a:rPr lang="en-IN" sz="1600" b="1" kern="1200" spc="300" dirty="0">
              <a:solidFill>
                <a:schemeClr val="tx1"/>
              </a:solidFill>
              <a:latin typeface="Arial" panose="020B0604020202020204" pitchFamily="34" charset="0"/>
              <a:cs typeface="Arial" panose="020B0604020202020204" pitchFamily="34" charset="0"/>
            </a:rPr>
            <a:t>a)</a:t>
          </a:r>
          <a:endParaRPr lang="es-ES" sz="1600" kern="1200" spc="300" dirty="0">
            <a:solidFill>
              <a:schemeClr val="tx1"/>
            </a:solidFill>
            <a:latin typeface="Arial" panose="020B0604020202020204" pitchFamily="34" charset="0"/>
            <a:cs typeface="Arial" panose="020B0604020202020204" pitchFamily="34" charset="0"/>
          </a:endParaRPr>
        </a:p>
      </dsp:txBody>
      <dsp:txXfrm rot="10800000">
        <a:off x="72528" y="362772"/>
        <a:ext cx="9269061" cy="290118"/>
      </dsp:txXfrm>
    </dsp:sp>
    <dsp:sp modelId="{95EC20E9-3580-42EE-8128-37BE0DCED7C8}">
      <dsp:nvSpPr>
        <dsp:cNvPr id="0" name=""/>
        <dsp:cNvSpPr/>
      </dsp:nvSpPr>
      <dsp:spPr>
        <a:xfrm>
          <a:off x="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1" y="725420"/>
          <a:ext cx="9341590"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3810" rIns="7112" bIns="3810" numCol="1" spcCol="1270" anchor="ctr" anchorCtr="0">
          <a:noAutofit/>
        </a:bodyPr>
        <a:lstStyle/>
        <a:p>
          <a:pPr marL="0" lvl="0" indent="0" algn="ctr" defTabSz="44450">
            <a:lnSpc>
              <a:spcPct val="90000"/>
            </a:lnSpc>
            <a:spcBef>
              <a:spcPct val="0"/>
            </a:spcBef>
            <a:spcAft>
              <a:spcPct val="35000"/>
            </a:spcAft>
            <a:buNone/>
          </a:pPr>
          <a:endParaRPr lang="en-US" sz="100" b="1" kern="1200" spc="300" dirty="0">
            <a:solidFill>
              <a:schemeClr val="tx1"/>
            </a:solidFill>
            <a:latin typeface="Arial" panose="020B0604020202020204" pitchFamily="34" charset="0"/>
            <a:cs typeface="Arial" panose="020B0604020202020204" pitchFamily="34" charset="0"/>
          </a:endParaRPr>
        </a:p>
        <a:p>
          <a:pPr marL="0" lvl="0" indent="0" algn="ctr" defTabSz="44450">
            <a:lnSpc>
              <a:spcPct val="90000"/>
            </a:lnSpc>
            <a:spcBef>
              <a:spcPct val="0"/>
            </a:spcBef>
            <a:spcAft>
              <a:spcPct val="35000"/>
            </a:spcAft>
            <a:buNone/>
          </a:pPr>
          <a:r>
            <a:rPr lang="ml-IN" sz="1600" b="1" kern="1200" spc="300" dirty="0">
              <a:solidFill>
                <a:schemeClr val="tx1"/>
              </a:solidFill>
              <a:latin typeface="Arial" panose="020B0604020202020204" pitchFamily="34" charset="0"/>
              <a:cs typeface="Gayathri" panose="00000503000000000000" pitchFamily="2" charset="0"/>
            </a:rPr>
            <a:t>വേലയിൽ സഹായിച്ച മറ്റുള്ളവർ (പുറ. 31:6</a:t>
          </a:r>
          <a:r>
            <a:rPr lang="en-IN" sz="1600" b="1" kern="1200" spc="300" dirty="0">
              <a:solidFill>
                <a:schemeClr val="tx1"/>
              </a:solidFill>
              <a:latin typeface="Arial" panose="020B0604020202020204" pitchFamily="34" charset="0"/>
              <a:cs typeface="Arial" panose="020B0604020202020204" pitchFamily="34" charset="0"/>
            </a:rPr>
            <a:t>b)</a:t>
          </a:r>
          <a:endParaRPr lang="es-ES" sz="1600" kern="1200" spc="300" dirty="0">
            <a:solidFill>
              <a:schemeClr val="tx1"/>
            </a:solidFill>
            <a:latin typeface="Arial" panose="020B0604020202020204" pitchFamily="34" charset="0"/>
            <a:cs typeface="Arial" panose="020B0604020202020204" pitchFamily="34" charset="0"/>
          </a:endParaRPr>
        </a:p>
      </dsp:txBody>
      <dsp:txXfrm rot="10800000">
        <a:off x="72528" y="725420"/>
        <a:ext cx="9269061" cy="290118"/>
      </dsp:txXfrm>
    </dsp:sp>
    <dsp:sp modelId="{AD88A7F4-3CC8-4AD8-9946-F05F96607909}">
      <dsp:nvSpPr>
        <dsp:cNvPr id="0" name=""/>
        <dsp:cNvSpPr/>
      </dsp:nvSpPr>
      <dsp:spPr>
        <a:xfrm>
          <a:off x="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8/27/2025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27/08/2025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171049"/>
            <a:ext cx="5001186" cy="2585323"/>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ml-IN" sz="5400" b="1" dirty="0">
                <a:ln w="9525">
                  <a:solidFill>
                    <a:srgbClr val="A37101"/>
                  </a:solidFill>
                  <a:prstDash val="solid"/>
                </a:ln>
                <a:solidFill>
                  <a:srgbClr val="F1A501"/>
                </a:solidFill>
                <a:effectLst>
                  <a:outerShdw blurRad="12700" dist="38100" dir="2700000" algn="tl" rotWithShape="0">
                    <a:srgbClr val="FFDF97"/>
                  </a:outerShdw>
                </a:effectLst>
                <a:latin typeface="Arial" panose="020B0604020202020204" pitchFamily="34" charset="0"/>
                <a:cs typeface="Gayathri" panose="00000503000000000000" pitchFamily="2" charset="0"/>
              </a:rPr>
              <a:t>ഉടമ്പടിയും രൂപരേഖയും</a:t>
            </a:r>
            <a:endParaRPr kumimoji="0" lang="en" sz="54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l-I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Gayathri" panose="00000503000000000000" pitchFamily="2" charset="0"/>
              </a:rPr>
              <a:t>പാഠം</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10 </a:t>
            </a:r>
            <a:r>
              <a:rPr kumimoji="0" lang="ml-I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Gayathri" panose="00000503000000000000" pitchFamily="2" charset="0"/>
              </a:rPr>
              <a:t>സെപ്റ്റംബർ</a:t>
            </a:r>
            <a:r>
              <a:rPr kumimoji="0" lang="en-I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0</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109847"/>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ml-IN" sz="4400" b="1" dirty="0">
                <a:ln w="6600">
                  <a:solidFill>
                    <a:srgbClr val="FF5050"/>
                  </a:solidFill>
                  <a:prstDash val="solid"/>
                </a:ln>
                <a:solidFill>
                  <a:srgbClr val="66FFFF"/>
                </a:solidFill>
                <a:effectLst>
                  <a:outerShdw dist="38100" dir="2700000" algn="tl" rotWithShape="0">
                    <a:prstClr val="black"/>
                  </a:outerShdw>
                </a:effectLst>
                <a:latin typeface="Arial" panose="020B0604020202020204" pitchFamily="34" charset="0"/>
                <a:cs typeface="Gayathri" panose="00000503000000000000" pitchFamily="2" charset="0"/>
              </a:rPr>
              <a:t>മാതൃക തയ്യാറാക്കുന്നു</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675426"/>
            <a:ext cx="12192000" cy="461665"/>
          </a:xfrm>
          <a:prstGeom prst="rect">
            <a:avLst/>
          </a:prstGeom>
          <a:noFill/>
        </p:spPr>
        <p:txBody>
          <a:bodyPr wrap="square">
            <a:spAutoFit/>
          </a:bodyPr>
          <a:lstStyle/>
          <a:p>
            <a:pPr lvl="0" algn="ctr">
              <a:defRPr/>
            </a:pPr>
            <a:r>
              <a:rPr kumimoji="0" lang="en" sz="12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lang="ml-IN" sz="120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Gayathri" panose="00000503000000000000" pitchFamily="2" charset="0"/>
              </a:rPr>
              <a:t>ഇതാ, ഞാൻ യെഹൂദാഗോത്രത്തിൽ ഹൂരിന്റെ മകനായ ഊരിയുടെ മകൻ ബെസലേലിനെ പേർ ചൊല്ലി വിളിച്ചിരിക്കുന്നു</a:t>
            </a:r>
            <a:r>
              <a:rPr lang="en-US" sz="120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ml-IN" sz="120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Gayathri" panose="00000503000000000000" pitchFamily="2" charset="0"/>
              </a:rPr>
              <a:t>. ഞാൻ അവനെ</a:t>
            </a:r>
            <a:r>
              <a:rPr lang="en-US" sz="120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ml-IN" sz="120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Gayathri" panose="00000503000000000000" pitchFamily="2" charset="0"/>
              </a:rPr>
              <a:t>ദിവ്യാത്മാവിനാൽ ജ്ഞാനവും ബുദ്ധിയും അറിവും സകലവിധ സാമർത്ഥ്യവും കൊണ്ടു നിറെച്ചിരിക്കുന്നു.</a:t>
            </a:r>
            <a:r>
              <a:rPr kumimoji="0" lang="en" sz="12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n" sz="105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lang="ml-IN" sz="1050" b="1" dirty="0">
                <a:solidFill>
                  <a:srgbClr val="FFFF66"/>
                </a:solidFill>
                <a:effectLst>
                  <a:glow rad="88900">
                    <a:srgbClr val="CF3201"/>
                  </a:glow>
                  <a:outerShdw blurRad="38100" dist="38100" dir="2700000" algn="tl">
                    <a:srgbClr val="000000">
                      <a:alpha val="43137"/>
                    </a:srgbClr>
                  </a:outerShdw>
                </a:effectLst>
                <a:latin typeface="Arial" panose="020B0604020202020204" pitchFamily="34" charset="0"/>
                <a:cs typeface="Gayathri" panose="00000503000000000000" pitchFamily="2" charset="0"/>
              </a:rPr>
              <a:t>പുറപ്പാട്</a:t>
            </a:r>
            <a:r>
              <a:rPr kumimoji="0" lang="en" sz="105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31:2,5)</a:t>
            </a:r>
            <a:endParaRPr kumimoji="0" lang="es-ES" sz="12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93335"/>
            <a:ext cx="12052701" cy="954107"/>
          </a:xfrm>
          <a:prstGeom prst="rect">
            <a:avLst/>
          </a:prstGeom>
          <a:noFill/>
        </p:spPr>
        <p:txBody>
          <a:bodyPr wrap="square" rtlCol="0">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നിർമ്മാണത്തെക്കുറിച്ച് വളരെ വിശദമായ നിർദ്ദേശങ്ങൾ ദൈവം മോശയ്ക്ക് നൽകിയെങ്കിലും, എല്ലാ വിശദാംശങ്ങളും അവൻ അവനോട് പറഞ്ഞില്ല. വെങ്കല തൊട്ടി, കെരൂബുകൾ, പുരോഹിതന്മാരുടെ തലപ്പാവുകൾ മുതലായവ എങ്ങനെയായിരിക്കണം</a:t>
            </a:r>
            <a:r>
              <a:rPr lang="en-US" sz="1400" b="1" dirty="0">
                <a:solidFill>
                  <a:prstClr val="black"/>
                </a:solidFill>
                <a:latin typeface="Arial" panose="020B0604020202020204" pitchFamily="34" charset="0"/>
                <a:cs typeface="Arial" panose="020B0604020202020204" pitchFamily="34" charset="0"/>
              </a:rPr>
              <a:t> </a:t>
            </a:r>
            <a:r>
              <a:rPr lang="ml-IN" sz="1400" b="1" dirty="0">
                <a:solidFill>
                  <a:prstClr val="black"/>
                </a:solidFill>
                <a:latin typeface="Arial" panose="020B0604020202020204" pitchFamily="34" charset="0"/>
                <a:cs typeface="Gayathri" panose="00000503000000000000" pitchFamily="2" charset="0"/>
              </a:rPr>
              <a:t>എന്ന്? ഇത് പരിശുദ്ധാത്മാവിന് പണിക്കാരുടെ ദാനങ്ങളുമായി പ്രവർത്തിക്കാനുള്ള അവസരം നൽകി.</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665034499"/>
              </p:ext>
            </p:extLst>
          </p:nvPr>
        </p:nvGraphicFramePr>
        <p:xfrm>
          <a:off x="139297" y="4193786"/>
          <a:ext cx="9341587"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359703"/>
            <a:ext cx="9042803" cy="738664"/>
          </a:xfrm>
          <a:prstGeom prst="rect">
            <a:avLst/>
          </a:prstGeom>
          <a:noFill/>
        </p:spPr>
        <p:txBody>
          <a:bodyPr wrap="square" rtlCol="0">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വിശുദ്ധമന്ദിരം പണിയുന്നതിനുള്ള നിർദ്ദേശങ്ങളുടെ ഇടയിൽ, ശബ്ബത്തിനെക്കുറിച്ചുള്ള പ്രത്യേക പരാമർശമുണ്ട് (പുറ. 31:12-17). ശബ്ബത്ത് ഇതെല്ലം ആയി എങ്ങനെ ബന്ധപ്പെട്ടിരിക്കുന്നു?</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784319"/>
            <a:ext cx="12052700" cy="307777"/>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ഈ വിശദാംശങ്ങൾക്ക്</a:t>
            </a:r>
            <a:r>
              <a:rPr lang="en-US" sz="1400" b="1" dirty="0">
                <a:solidFill>
                  <a:prstClr val="black"/>
                </a:solidFill>
                <a:latin typeface="Arial" panose="020B0604020202020204" pitchFamily="34" charset="0"/>
                <a:cs typeface="Arial" panose="020B0604020202020204" pitchFamily="34" charset="0"/>
              </a:rPr>
              <a:t>,</a:t>
            </a:r>
            <a:r>
              <a:rPr lang="ml-IN" sz="1400" b="1" dirty="0">
                <a:solidFill>
                  <a:prstClr val="black"/>
                </a:solidFill>
                <a:latin typeface="Arial" panose="020B0604020202020204" pitchFamily="34" charset="0"/>
                <a:cs typeface="Gayathri" panose="00000503000000000000" pitchFamily="2" charset="0"/>
              </a:rPr>
              <a:t> പരിശുദ്ധാത്മാവ് പ്രത്യേക ദാനങ്ങൾ നൽകി:</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067357"/>
            <a:ext cx="9341588" cy="738664"/>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വിശുദ്ധിയാണ് താക്കോൽ. പരിശുദ്ധ ദൈവത്തെ സമീപിക്കാൻ, നാം അവനെപ്പോലെ വിശുദ്ധരായിരിക്കണം. ആ വിശുദ്ധിയുടെ അടയാളമാണ് ശബ്ബത്ത് (പുറ. 31:13; യെഹെ. 20:12, 20).</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471116" y="882149"/>
            <a:ext cx="7587284" cy="509370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ml-IN" sz="2000" b="1" dirty="0">
                <a:solidFill>
                  <a:prstClr val="black"/>
                </a:solidFill>
                <a:latin typeface="Arial" panose="020B0604020202020204" pitchFamily="34" charset="0"/>
                <a:cs typeface="Gayathri" panose="00000503000000000000" pitchFamily="2" charset="0"/>
              </a:rPr>
              <a:t>ദൈവത്തിന്റെ വാസസ്ഥലമായി വിശുദ്ധമന്ദിരം പണിയുമ്പോൾ, സ്വർഗ്ഗത്തിലെ വസ്തുക്കളുടെ മാതൃകയിൽ എല്ലാം നിർമ്മിക്കാൻ മോശയോട് നിർദ്ദേശിക്കപ്പെട്ടു. ദൈവം അവനെ പർവതത്തിലേക്ക് വിളിച്ചു, സ്വർഗ്ഗീയ കാര്യങ്ങൾ അവന് വെളിപ്പെടുത്തി, അവയുടെ സാദൃശ്യത്തിൽ, അതുമായി ബന്ധപ്പെട്ട എല്ലാ വസ്തുക്കളോടും കൂടിയ കൂടാരം രൂപപ്പെടുത്തി.</a:t>
            </a:r>
          </a:p>
          <a:p>
            <a:pPr lvl="0">
              <a:spcBef>
                <a:spcPts val="600"/>
              </a:spcBef>
              <a:defRPr/>
            </a:pPr>
            <a:r>
              <a:rPr lang="ml-IN" sz="2000" b="1" dirty="0">
                <a:solidFill>
                  <a:prstClr val="black"/>
                </a:solidFill>
                <a:latin typeface="Arial" panose="020B0604020202020204" pitchFamily="34" charset="0"/>
                <a:cs typeface="Gayathri" panose="00000503000000000000" pitchFamily="2" charset="0"/>
              </a:rPr>
              <a:t>അങ്ങനെ, തന്റെ വാസസ്ഥലമാക്കാൻ ആഗ്രഹിച്ച യിസ്രായേലിന്, അവൻ തന്റെ മഹത്തായ സ്വഭാവ ആദർശം വെളിപ്പെടുത്തി. […] എന്നാൽ ഈ ആദർശം അവർ സ്വയം നേടിയെടുക്കാൻ അശക്തരായിരുന്നു. സീനായിലെ വെളിപാടിന് അവരുടെ ആവശ്യവും നിസ്സഹായതയും അവരെ സ്വാധീനിക്കാൻ മാത്രമേ കഴിഞ്ഞുള്ളൂ</a:t>
            </a:r>
            <a:r>
              <a:rPr kumimoji="0" lang="en"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316944" y="6429474"/>
            <a:ext cx="2741456"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20" y="5241617"/>
            <a:ext cx="12191980" cy="1569660"/>
          </a:xfrm>
          <a:prstGeom prst="rect">
            <a:avLst/>
          </a:prstGeom>
          <a:noFill/>
        </p:spPr>
        <p:txBody>
          <a:bodyPr wrap="square">
            <a:spAutoFit/>
            <a:scene3d>
              <a:camera prst="orthographicFront"/>
              <a:lightRig rig="threePt" dir="t"/>
            </a:scene3d>
            <a:sp3d extrusionH="57150">
              <a:bevelT w="38100" h="38100"/>
            </a:sp3d>
          </a:bodyPr>
          <a:lstStyle/>
          <a:p>
            <a:pPr algn="ctr">
              <a:defRPr/>
            </a:pPr>
            <a:r>
              <a:rPr kumimoji="0" lang="es-ES" sz="2400" b="1" i="0" u="none" strike="noStrike" kern="1200" cap="none" spc="0" normalizeH="0" baseline="0" noProof="0" dirty="0">
                <a:ln w="12700" cmpd="sng">
                  <a:noFill/>
                  <a:prstDash val="solid"/>
                </a:ln>
                <a:solidFill>
                  <a:srgbClr val="953DA1"/>
                </a:solidFill>
                <a:effectLst/>
                <a:uLnTx/>
                <a:uFillTx/>
                <a:latin typeface="Arial" panose="020B0604020202020204" pitchFamily="34" charset="0"/>
                <a:cs typeface="Arial" panose="020B0604020202020204" pitchFamily="34" charset="0"/>
              </a:rPr>
              <a:t>“</a:t>
            </a:r>
            <a:r>
              <a:rPr kumimoji="0" lang="ml-IN" sz="2400" b="1" i="0" u="none" strike="noStrike" kern="1200" cap="none" spc="0" normalizeH="0" baseline="0" noProof="0" dirty="0">
                <a:ln w="12700" cmpd="sng">
                  <a:noFill/>
                  <a:prstDash val="solid"/>
                </a:ln>
                <a:solidFill>
                  <a:srgbClr val="953DA1"/>
                </a:solidFill>
                <a:effectLst/>
                <a:uLnTx/>
                <a:uFillTx/>
                <a:latin typeface="Arial" panose="020B0604020202020204" pitchFamily="34" charset="0"/>
                <a:cs typeface="Gayathri" panose="00000503000000000000" pitchFamily="2" charset="0"/>
              </a:rPr>
              <a:t>എന്നാറെ മോശെ വന്നു യഹോവയുടെ വചനങ്ങളും ന്യായങ്ങളും എല്ലാം ജനത്തെ അറിയിച്ചു. യഹോവ കല്പിച്ച സകലകാര്യങ്ങളും ഞങ്ങൾ ചെയ്യും എന്നു ജനമൊക്കെയും ഏകശബ്ദത്തോടെ ഉത്തരം പറഞ്ഞു.</a:t>
            </a:r>
            <a:r>
              <a:rPr kumimoji="0" lang="es-ES" sz="2400" b="1" i="0" u="none" strike="noStrike" kern="1200" cap="none" spc="0" normalizeH="0" baseline="0" noProof="0" dirty="0">
                <a:ln w="12700" cmpd="sng">
                  <a:noFill/>
                  <a:prstDash val="solid"/>
                </a:ln>
                <a:solidFill>
                  <a:srgbClr val="953DA1"/>
                </a:solidFill>
                <a:effectLst/>
                <a:uLnTx/>
                <a:uFillTx/>
                <a:latin typeface="Arial" panose="020B0604020202020204" pitchFamily="34" charset="0"/>
                <a:cs typeface="Arial" panose="020B0604020202020204" pitchFamily="34" charset="0"/>
              </a:rPr>
              <a:t>” </a:t>
            </a:r>
            <a:r>
              <a:rPr lang="ml-IN" sz="1600" b="1" dirty="0">
                <a:ln w="12700" cmpd="sng">
                  <a:noFill/>
                  <a:prstDash val="solid"/>
                </a:ln>
                <a:solidFill>
                  <a:srgbClr val="953DA1"/>
                </a:solidFill>
                <a:latin typeface="Arial" panose="020B0604020202020204" pitchFamily="34" charset="0"/>
                <a:cs typeface="Gayathri" panose="00000503000000000000" pitchFamily="2" charset="0"/>
              </a:rPr>
              <a:t>പുറപ്പാട്</a:t>
            </a:r>
            <a:r>
              <a:rPr lang="es-ES" sz="1600" b="1" dirty="0">
                <a:ln w="12700" cmpd="sng">
                  <a:noFill/>
                  <a:prstDash val="solid"/>
                </a:ln>
                <a:solidFill>
                  <a:srgbClr val="953DA1"/>
                </a:solidFill>
                <a:latin typeface="Arial" panose="020B0604020202020204" pitchFamily="34" charset="0"/>
                <a:cs typeface="Arial" panose="020B0604020202020204" pitchFamily="34" charset="0"/>
              </a:rPr>
              <a:t> 24:3</a:t>
            </a:r>
            <a:endParaRPr lang="es-ES" sz="2400" b="1" dirty="0">
              <a:ln w="12700" cmpd="sng">
                <a:noFill/>
                <a:prstDash val="solid"/>
              </a:ln>
              <a:solidFill>
                <a:srgbClr val="953D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5642603" y="3655500"/>
            <a:ext cx="6639044" cy="2862322"/>
          </a:xfrm>
          <a:prstGeom prst="rect">
            <a:avLst/>
          </a:prstGeom>
          <a:noFill/>
        </p:spPr>
        <p:txBody>
          <a:bodyPr wrap="square" rtlCol="0">
            <a:spAutoFit/>
          </a:bodyPr>
          <a:lstStyle/>
          <a:p>
            <a:pPr lvl="0">
              <a:spcBef>
                <a:spcPts val="600"/>
              </a:spcBef>
              <a:defRPr/>
            </a:pPr>
            <a:r>
              <a:rPr lang="es-ES" sz="2000" b="1" dirty="0">
                <a:solidFill>
                  <a:srgbClr val="FFEC00"/>
                </a:solidFill>
                <a:effectLst>
                  <a:outerShdw blurRad="38100" dist="38100" dir="2700000" algn="tl">
                    <a:srgbClr val="000000">
                      <a:alpha val="43137"/>
                    </a:srgbClr>
                  </a:outerShdw>
                </a:effectLst>
                <a:highlight>
                  <a:srgbClr val="0000FF"/>
                </a:highlight>
                <a:latin typeface="Arial" panose="020B0604020202020204" pitchFamily="34" charset="0"/>
                <a:cs typeface="Arial" panose="020B0604020202020204" pitchFamily="34" charset="0"/>
              </a:rPr>
              <a:t> </a:t>
            </a:r>
            <a:r>
              <a:rPr lang="ml-IN" sz="2000" b="1" dirty="0">
                <a:solidFill>
                  <a:srgbClr val="FFEC00"/>
                </a:solidFill>
                <a:effectLst>
                  <a:outerShdw blurRad="38100" dist="38100" dir="2700000" algn="tl">
                    <a:srgbClr val="000000">
                      <a:alpha val="43137"/>
                    </a:srgbClr>
                  </a:outerShdw>
                </a:effectLst>
                <a:highlight>
                  <a:srgbClr val="0000FF"/>
                </a:highlight>
                <a:latin typeface="Arial" panose="020B0604020202020204" pitchFamily="34" charset="0"/>
                <a:cs typeface="Gayathri" panose="00000503000000000000" pitchFamily="2" charset="0"/>
              </a:rPr>
              <a:t>ഉടമ്പടി:</a:t>
            </a:r>
            <a:endPar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0000FF"/>
              </a:highlight>
              <a:uLnTx/>
              <a:uFillTx/>
              <a:latin typeface="Arial" panose="020B0604020202020204" pitchFamily="34" charset="0"/>
              <a:cs typeface="Arial" panose="020B0604020202020204" pitchFamily="34" charset="0"/>
            </a:endParaRPr>
          </a:p>
          <a:p>
            <a:pPr lvl="1">
              <a:spcBef>
                <a:spcPts val="600"/>
              </a:spcBef>
              <a:defRPr/>
            </a:pPr>
            <a:r>
              <a:rPr lang="ml-IN" b="1" dirty="0">
                <a:solidFill>
                  <a:prstClr val="black"/>
                </a:solidFill>
                <a:latin typeface="Arial" panose="020B0604020202020204" pitchFamily="34" charset="0"/>
                <a:cs typeface="Gayathri" panose="00000503000000000000" pitchFamily="2" charset="0"/>
              </a:rPr>
              <a:t>ഉടമ്പടിയുടെ രക്തം</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ml-IN" b="1" i="0" u="none" strike="noStrike" kern="1200" cap="none" spc="0" normalizeH="0" baseline="0" noProof="0" dirty="0">
                <a:ln>
                  <a:noFill/>
                </a:ln>
                <a:solidFill>
                  <a:prstClr val="black"/>
                </a:solidFill>
                <a:effectLst/>
                <a:uLnTx/>
                <a:uFillTx/>
                <a:latin typeface="Arial" panose="020B0604020202020204" pitchFamily="34" charset="0"/>
                <a:cs typeface="Gayathri" panose="00000503000000000000" pitchFamily="2" charset="0"/>
              </a:rPr>
              <a:t>പുറപ്പാട്</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24:1-6, 8)</a:t>
            </a:r>
          </a:p>
          <a:p>
            <a:pPr lvl="1">
              <a:spcBef>
                <a:spcPts val="600"/>
              </a:spcBef>
              <a:defRPr/>
            </a:pPr>
            <a:r>
              <a:rPr lang="ml-IN" b="1" dirty="0">
                <a:solidFill>
                  <a:prstClr val="black"/>
                </a:solidFill>
                <a:latin typeface="Arial" panose="020B0604020202020204" pitchFamily="34" charset="0"/>
                <a:cs typeface="Gayathri" panose="00000503000000000000" pitchFamily="2" charset="0"/>
              </a:rPr>
              <a:t>ഉടമ്പടിയുടെ പൂർത്തീകരണം</a:t>
            </a:r>
            <a:r>
              <a:rPr lang="en-IN" b="1" dirty="0">
                <a:solidFill>
                  <a:prstClr val="black"/>
                </a:solidFill>
                <a:latin typeface="Arial" panose="020B0604020202020204" pitchFamily="34" charset="0"/>
                <a:cs typeface="Arial" panose="020B0604020202020204" pitchFamily="34" charset="0"/>
              </a:rPr>
              <a:t> </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ml-IN" b="1" i="0" u="none" strike="noStrike" kern="1200" cap="none" spc="0" normalizeH="0" baseline="0" noProof="0" dirty="0">
                <a:ln>
                  <a:noFill/>
                </a:ln>
                <a:solidFill>
                  <a:prstClr val="black"/>
                </a:solidFill>
                <a:effectLst/>
                <a:uLnTx/>
                <a:uFillTx/>
                <a:latin typeface="Arial" panose="020B0604020202020204" pitchFamily="34" charset="0"/>
                <a:cs typeface="Gayathri" panose="00000503000000000000" pitchFamily="2" charset="0"/>
              </a:rPr>
              <a:t>പുറപ്പാട്</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24:7)</a:t>
            </a:r>
          </a:p>
          <a:p>
            <a:pPr lvl="1">
              <a:spcBef>
                <a:spcPts val="600"/>
              </a:spcBef>
              <a:defRPr/>
            </a:pPr>
            <a:r>
              <a:rPr lang="ml-IN" b="1" dirty="0">
                <a:solidFill>
                  <a:prstClr val="black"/>
                </a:solidFill>
                <a:latin typeface="Arial" panose="020B0604020202020204" pitchFamily="34" charset="0"/>
                <a:cs typeface="Gayathri" panose="00000503000000000000" pitchFamily="2" charset="0"/>
              </a:rPr>
              <a:t>ഉടമ്പടിയുടെ വിരുന്ന്</a:t>
            </a:r>
            <a:r>
              <a:rPr lang="en-IN" b="1" dirty="0">
                <a:solidFill>
                  <a:prstClr val="black"/>
                </a:solidFill>
                <a:latin typeface="Arial" panose="020B0604020202020204" pitchFamily="34" charset="0"/>
                <a:cs typeface="Arial" panose="020B0604020202020204" pitchFamily="34" charset="0"/>
              </a:rPr>
              <a:t> </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ml-IN" b="1" i="0" u="none" strike="noStrike" kern="1200" cap="none" spc="0" normalizeH="0" baseline="0" noProof="0" dirty="0">
                <a:ln>
                  <a:noFill/>
                </a:ln>
                <a:solidFill>
                  <a:prstClr val="black"/>
                </a:solidFill>
                <a:effectLst/>
                <a:uLnTx/>
                <a:uFillTx/>
                <a:latin typeface="Arial" panose="020B0604020202020204" pitchFamily="34" charset="0"/>
                <a:cs typeface="Gayathri" panose="00000503000000000000" pitchFamily="2" charset="0"/>
              </a:rPr>
              <a:t>പുറ</a:t>
            </a:r>
            <a:r>
              <a:rPr kumimoji="0" lang="en-I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24:9-18)</a:t>
            </a:r>
          </a:p>
          <a:p>
            <a:pPr lvl="0">
              <a:spcBef>
                <a:spcPts val="3000"/>
              </a:spcBef>
              <a:defRPr/>
            </a:pPr>
            <a:r>
              <a:rPr lang="es-ES" sz="2000" b="1" dirty="0">
                <a:solidFill>
                  <a:srgbClr val="D3FF19"/>
                </a:solidFill>
                <a:effectLst>
                  <a:outerShdw blurRad="38100" dist="38100" dir="2700000" algn="tl">
                    <a:srgbClr val="000000">
                      <a:alpha val="43137"/>
                    </a:srgbClr>
                  </a:outerShdw>
                </a:effectLst>
                <a:highlight>
                  <a:srgbClr val="800080"/>
                </a:highlight>
                <a:latin typeface="Arial" panose="020B0604020202020204" pitchFamily="34" charset="0"/>
                <a:cs typeface="Arial" panose="020B0604020202020204" pitchFamily="34" charset="0"/>
              </a:rPr>
              <a:t> </a:t>
            </a:r>
            <a:r>
              <a:rPr lang="ml-IN" sz="2000" b="1" dirty="0">
                <a:solidFill>
                  <a:srgbClr val="D3FF19"/>
                </a:solidFill>
                <a:effectLst>
                  <a:outerShdw blurRad="38100" dist="38100" dir="2700000" algn="tl">
                    <a:srgbClr val="000000">
                      <a:alpha val="43137"/>
                    </a:srgbClr>
                  </a:outerShdw>
                </a:effectLst>
                <a:highlight>
                  <a:srgbClr val="800080"/>
                </a:highlight>
                <a:latin typeface="Arial" panose="020B0604020202020204" pitchFamily="34" charset="0"/>
                <a:cs typeface="Gayathri" panose="00000503000000000000" pitchFamily="2" charset="0"/>
              </a:rPr>
              <a:t>മാതൃക</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800080"/>
                </a:highlight>
                <a:uLnTx/>
                <a:uFillTx/>
                <a:latin typeface="Arial" panose="020B0604020202020204" pitchFamily="34" charset="0"/>
                <a:cs typeface="Arial" panose="020B0604020202020204" pitchFamily="34" charset="0"/>
              </a:rPr>
              <a:t>:</a:t>
            </a:r>
          </a:p>
          <a:p>
            <a:pPr lvl="1">
              <a:spcBef>
                <a:spcPts val="600"/>
              </a:spcBef>
              <a:defRPr/>
            </a:pPr>
            <a:r>
              <a:rPr lang="ml-IN" b="1" dirty="0">
                <a:solidFill>
                  <a:prstClr val="black"/>
                </a:solidFill>
                <a:latin typeface="Arial" panose="020B0604020202020204" pitchFamily="34" charset="0"/>
                <a:cs typeface="Gayathri" panose="00000503000000000000" pitchFamily="2" charset="0"/>
              </a:rPr>
              <a:t>മാതൃകയുടെ ഉദ്ദേശ്യം </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ml-IN" b="1" i="0" u="none" strike="noStrike" kern="1200" cap="none" spc="0" normalizeH="0" baseline="0" noProof="0" dirty="0">
                <a:ln>
                  <a:noFill/>
                </a:ln>
                <a:solidFill>
                  <a:prstClr val="black"/>
                </a:solidFill>
                <a:effectLst/>
                <a:uLnTx/>
                <a:uFillTx/>
                <a:latin typeface="Arial" panose="020B0604020202020204" pitchFamily="34" charset="0"/>
                <a:cs typeface="Gayathri" panose="00000503000000000000" pitchFamily="2" charset="0"/>
              </a:rPr>
              <a:t>പുറപ്പാട്</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25:1-9)</a:t>
            </a:r>
          </a:p>
          <a:p>
            <a:pPr lvl="1">
              <a:spcBef>
                <a:spcPts val="600"/>
              </a:spcBef>
              <a:defRPr/>
            </a:pPr>
            <a:r>
              <a:rPr lang="ml-IN" b="1" dirty="0">
                <a:solidFill>
                  <a:prstClr val="black"/>
                </a:solidFill>
                <a:latin typeface="Arial" panose="020B0604020202020204" pitchFamily="34" charset="0"/>
                <a:cs typeface="Gayathri" panose="00000503000000000000" pitchFamily="2" charset="0"/>
              </a:rPr>
              <a:t>മാതൃക തയ്യാറാക്കുന്നു</a:t>
            </a:r>
            <a:r>
              <a:rPr lang="en-IN" b="1" dirty="0">
                <a:solidFill>
                  <a:prstClr val="black"/>
                </a:solidFill>
                <a:latin typeface="Arial" panose="020B0604020202020204" pitchFamily="34" charset="0"/>
                <a:cs typeface="Arial" panose="020B0604020202020204" pitchFamily="34" charset="0"/>
              </a:rPr>
              <a:t> </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ml-IN" b="1" i="0" u="none" strike="noStrike" kern="1200" cap="none" spc="0" normalizeH="0" baseline="0" noProof="0" dirty="0">
                <a:ln>
                  <a:noFill/>
                </a:ln>
                <a:solidFill>
                  <a:prstClr val="black"/>
                </a:solidFill>
                <a:effectLst/>
                <a:uLnTx/>
                <a:uFillTx/>
                <a:latin typeface="Arial" panose="020B0604020202020204" pitchFamily="34" charset="0"/>
                <a:cs typeface="Gayathri" panose="00000503000000000000" pitchFamily="2" charset="0"/>
              </a:rPr>
              <a:t>പുറപ്പാട്</a:t>
            </a:r>
            <a:r>
              <a:rPr kumimoji="0" lang="en"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7073" y="-6348"/>
            <a:ext cx="7093986" cy="1077218"/>
          </a:xfrm>
          <a:prstGeom prst="rect">
            <a:avLst/>
          </a:prstGeom>
          <a:noFill/>
        </p:spPr>
        <p:txBody>
          <a:bodyPr wrap="square" rtlCol="0">
            <a:spAutoFit/>
          </a:bodyPr>
          <a:lstStyle/>
          <a:p>
            <a:pPr lvl="0">
              <a:spcBef>
                <a:spcPts val="600"/>
              </a:spcBef>
              <a:defRPr/>
            </a:pPr>
            <a:r>
              <a:rPr lang="ml-IN" sz="1600" b="1" dirty="0">
                <a:solidFill>
                  <a:prstClr val="black"/>
                </a:solidFill>
                <a:latin typeface="Arial" panose="020B0604020202020204" pitchFamily="34" charset="0"/>
                <a:cs typeface="Gayathri" panose="00000503000000000000" pitchFamily="2" charset="0"/>
              </a:rPr>
              <a:t>പത്തു കല്പനകൾ ഉച്ചത്തിൽ പ്രഖ്യാപിക്കുകയും മോശയ്ക്ക് അടിസ്ഥാന നിയമങ്ങൾ നൽകുകയും ചെയ്ത ശേഷം, ദൈവം യിസ്രായേലുമായി ഒരു ഉടമ്പടി ചെയ്യാൻ ആഗ്രഹിച്ചു.</a:t>
            </a:r>
            <a:endParaRPr kumimoji="0" lang="en"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688"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66689" y="4824199"/>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6689" y="6178496"/>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66689" y="4457241"/>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66689" y="5785429"/>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66689" y="4077804"/>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020297" y="37121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020297" y="5426749"/>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58831" y="1929047"/>
            <a:ext cx="7215979" cy="1569660"/>
          </a:xfrm>
          <a:prstGeom prst="rect">
            <a:avLst/>
          </a:prstGeom>
          <a:noFill/>
        </p:spPr>
        <p:txBody>
          <a:bodyPr wrap="square">
            <a:spAutoFit/>
          </a:bodyPr>
          <a:lstStyle/>
          <a:p>
            <a:pPr lvl="0">
              <a:spcBef>
                <a:spcPts val="600"/>
              </a:spcBef>
              <a:defRPr/>
            </a:pPr>
            <a:r>
              <a:rPr lang="ml-IN" sz="1600" b="1" dirty="0">
                <a:solidFill>
                  <a:prstClr val="black"/>
                </a:solidFill>
                <a:latin typeface="Arial" panose="020B0604020202020204" pitchFamily="34" charset="0"/>
                <a:cs typeface="Gayathri" panose="00000503000000000000" pitchFamily="2" charset="0"/>
              </a:rPr>
              <a:t>ഉടമ്പടി ഒരു ചുരുളിൽ എഴുതിയതിനുശേഷം, ഇരു കക്ഷികളും അത് അംഗീകരിക്കേണ്ടിയിരുന്നു. ആളുകൾ അത് പാലിക്കുമെന്ന് പറഞ്ഞുകൊണ്ട് അത് അംഗീകരിച്ചു. ദൈവം എങ്ങനെയാണ് അത് അംഗീകരിച്ചത്? രക്തം കൊണ്ട്; ഒരു വിരുന്ന് കൊണ്ട്; ഉടമ്പടി മനസ്സിലാക്കാൻ സഹായിക്കുന്ന ഒരു മാതൃക ഉപയോഗിച്ച്.</a:t>
            </a:r>
            <a:endParaRPr kumimoji="0" lang="en"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58831" y="961349"/>
            <a:ext cx="7092228" cy="1077218"/>
          </a:xfrm>
          <a:prstGeom prst="rect">
            <a:avLst/>
          </a:prstGeom>
          <a:noFill/>
        </p:spPr>
        <p:txBody>
          <a:bodyPr wrap="square">
            <a:spAutoFit/>
          </a:bodyPr>
          <a:lstStyle/>
          <a:p>
            <a:pPr lvl="0">
              <a:spcBef>
                <a:spcPts val="600"/>
              </a:spcBef>
              <a:defRPr/>
            </a:pPr>
            <a:r>
              <a:rPr lang="ml-IN" sz="1600" b="1" dirty="0">
                <a:solidFill>
                  <a:prstClr val="black"/>
                </a:solidFill>
                <a:latin typeface="Arial" panose="020B0604020202020204" pitchFamily="34" charset="0"/>
                <a:cs typeface="Gayathri" panose="00000503000000000000" pitchFamily="2" charset="0"/>
              </a:rPr>
              <a:t>ആ ഉടമ്പടി ലളിതമായിരുന്നു: ഞാൻ നിങ്ങളുടെ ദൈവമായിരിക്കും, ഞാൻ നിങ്ങളെ സംരക്ഷിക്കും, അനുഗ്രഹിക്കും; നിങ്ങൾ എന്റെ നിയമങ്ങൾ അനുസരിക്കുക.</a:t>
            </a:r>
            <a:endParaRPr kumimoji="0" lang="en"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83029"/>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l-I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rial" panose="020B0604020202020204" pitchFamily="34" charset="0"/>
                <a:cs typeface="Gayathri" panose="00000503000000000000" pitchFamily="2" charset="0"/>
              </a:rPr>
              <a:t>ഉടമ്പടി</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3850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ml-IN" sz="4400" b="1" spc="300" dirty="0">
                <a:ln/>
                <a:solidFill>
                  <a:srgbClr val="FF0000"/>
                </a:solidFill>
                <a:effectLst>
                  <a:glow rad="127000">
                    <a:srgbClr val="FFFF66"/>
                  </a:glow>
                </a:effectLst>
                <a:latin typeface="Arial" panose="020B0604020202020204" pitchFamily="34" charset="0"/>
                <a:cs typeface="Gayathri" panose="00000503000000000000" pitchFamily="2" charset="0"/>
              </a:rPr>
              <a:t>ഉടമ്പടിയുടെ രക്തം</a:t>
            </a:r>
            <a:endParaRPr kumimoji="0" lang="en" sz="4400" b="1" i="0" u="none" strike="noStrike" kern="1200" cap="none" spc="300" normalizeH="0" baseline="0" noProof="0" dirty="0">
              <a:ln/>
              <a:solidFill>
                <a:srgbClr val="FF0000"/>
              </a:solidFill>
              <a:effectLst>
                <a:glow rad="127000">
                  <a:srgbClr val="FFFF66"/>
                </a:glow>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761848"/>
            <a:ext cx="10668000" cy="523220"/>
          </a:xfrm>
          <a:prstGeom prst="rect">
            <a:avLst/>
          </a:prstGeom>
          <a:noFill/>
        </p:spPr>
        <p:txBody>
          <a:bodyPr wrap="square">
            <a:spAutoFit/>
          </a:bodyPr>
          <a:lstStyle/>
          <a:p>
            <a:pPr lvl="0" algn="ctr">
              <a:defRPr/>
            </a:pPr>
            <a:r>
              <a:rPr lang="en-IN" sz="1400" b="1" dirty="0">
                <a:solidFill>
                  <a:srgbClr val="2A4111"/>
                </a:solidFill>
                <a:latin typeface="Arial" panose="020B0604020202020204" pitchFamily="34" charset="0"/>
                <a:cs typeface="Arial" panose="020B0604020202020204" pitchFamily="34" charset="0"/>
              </a:rPr>
              <a:t>“</a:t>
            </a:r>
            <a:r>
              <a:rPr lang="ml-IN" sz="1400" b="1" dirty="0">
                <a:solidFill>
                  <a:srgbClr val="2A4111"/>
                </a:solidFill>
                <a:latin typeface="Arial" panose="020B0604020202020204" pitchFamily="34" charset="0"/>
                <a:cs typeface="Gayathri" panose="00000503000000000000" pitchFamily="2" charset="0"/>
              </a:rPr>
              <a:t>അപ്പോൾ മോശെ രക്തം എടുത്തു ജനത്തിന്മേൽ തളിച്ചു; ഈ സകലവചനങ്ങളും ആധാരമാക്കി യഹോവ നിങ്ങളോടു ചെയ്തിരിക്കുന്ന നിയമത്തിന്റെ രക്തം ഇതാ എന്നു പറഞ്ഞു.</a:t>
            </a:r>
            <a:r>
              <a:rPr kumimoji="0" lang="en" sz="1400" b="1" i="0" u="none" strike="noStrike" kern="1200" cap="none" spc="0" normalizeH="0" baseline="0" noProof="0" dirty="0">
                <a:ln>
                  <a:noFill/>
                </a:ln>
                <a:solidFill>
                  <a:srgbClr val="2A4111"/>
                </a:solidFill>
                <a:effectLst/>
                <a:uLnTx/>
                <a:uFillTx/>
                <a:latin typeface="Arial" panose="020B0604020202020204" pitchFamily="34" charset="0"/>
                <a:cs typeface="Arial" panose="020B0604020202020204" pitchFamily="34" charset="0"/>
              </a:rPr>
              <a:t>” </a:t>
            </a:r>
            <a:r>
              <a:rPr kumimoji="0" lang="en" sz="1100" b="1" i="0" u="none" strike="noStrike" kern="1200" cap="none" spc="0" normalizeH="0" baseline="0" noProof="0" dirty="0">
                <a:ln>
                  <a:noFill/>
                </a:ln>
                <a:solidFill>
                  <a:srgbClr val="2A4111"/>
                </a:solidFill>
                <a:effectLst/>
                <a:uLnTx/>
                <a:uFillTx/>
                <a:latin typeface="Arial" panose="020B0604020202020204" pitchFamily="34" charset="0"/>
                <a:cs typeface="Arial" panose="020B0604020202020204" pitchFamily="34" charset="0"/>
              </a:rPr>
              <a:t>(</a:t>
            </a:r>
            <a:r>
              <a:rPr lang="ml-IN" sz="1100" b="1" dirty="0">
                <a:solidFill>
                  <a:srgbClr val="2A4111"/>
                </a:solidFill>
                <a:latin typeface="Arial" panose="020B0604020202020204" pitchFamily="34" charset="0"/>
                <a:cs typeface="Gayathri" panose="00000503000000000000" pitchFamily="2" charset="0"/>
              </a:rPr>
              <a:t>പുറപ്പാട്</a:t>
            </a:r>
            <a:r>
              <a:rPr kumimoji="0" lang="en" sz="1100" b="1" i="0" u="none" strike="noStrike" kern="1200" cap="none" spc="0" normalizeH="0" baseline="0" noProof="0" dirty="0">
                <a:ln>
                  <a:noFill/>
                </a:ln>
                <a:solidFill>
                  <a:srgbClr val="2A4111"/>
                </a:solidFill>
                <a:effectLst/>
                <a:uLnTx/>
                <a:uFillTx/>
                <a:latin typeface="Arial" panose="020B0604020202020204" pitchFamily="34" charset="0"/>
                <a:cs typeface="Arial" panose="020B0604020202020204" pitchFamily="34" charset="0"/>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639962" y="1660826"/>
            <a:ext cx="4758489" cy="338554"/>
          </a:xfrm>
          <a:prstGeom prst="rect">
            <a:avLst/>
          </a:prstGeom>
          <a:noFill/>
        </p:spPr>
        <p:txBody>
          <a:bodyPr wrap="square" rtlCol="0">
            <a:spAutoFit/>
          </a:bodyPr>
          <a:lstStyle/>
          <a:p>
            <a:pPr lvl="0">
              <a:spcBef>
                <a:spcPts val="600"/>
              </a:spcBef>
              <a:defRPr/>
            </a:pPr>
            <a:r>
              <a:rPr lang="ml-IN" sz="1600" b="1" dirty="0">
                <a:solidFill>
                  <a:prstClr val="white"/>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എങ്ങനെയാണ് ഉടമ്പടി ഉണ്ടാക്കിയത്?</a:t>
            </a:r>
            <a:endParaRPr kumimoji="0" lang="e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08390" y="2169434"/>
            <a:ext cx="9441548" cy="3262432"/>
          </a:xfrm>
          <a:prstGeom prst="rect">
            <a:avLst/>
          </a:prstGeom>
          <a:noFill/>
        </p:spPr>
        <p:txBody>
          <a:bodyPr wrap="square" rtlCol="0">
            <a:spAutoFit/>
          </a:bodyPr>
          <a:lstStyle/>
          <a:p>
            <a:pPr marL="447675" lvl="0" indent="-447675">
              <a:buFont typeface="+mj-lt"/>
              <a:buAutoNum type="arabicPeriod"/>
              <a:defRPr/>
            </a:pPr>
            <a:r>
              <a:rPr lang="ml-IN" sz="1600" b="1" dirty="0">
                <a:solidFill>
                  <a:srgbClr val="FF66FF">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ഉടമ്പടി വായിച്ചു (പുറ. 24:3എ)</a:t>
            </a:r>
            <a:endParaRPr lang="en-IN" sz="1600" b="1" dirty="0">
              <a:solidFill>
                <a:srgbClr val="FF66FF">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47675" lvl="0" indent="-447675">
              <a:buFont typeface="+mj-lt"/>
              <a:buAutoNum type="arabicPeriod"/>
              <a:defRPr/>
            </a:pPr>
            <a:r>
              <a:rPr lang="ml-IN" sz="1600" b="1" dirty="0">
                <a:solidFill>
                  <a:srgbClr val="FF5050">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ജനം അനുകൂലമായി പ്രതികരിച്ചു (പുറ. 24:3</a:t>
            </a:r>
            <a:r>
              <a:rPr lang="en-IN" sz="1600" b="1" dirty="0">
                <a:solidFill>
                  <a:srgbClr val="FF5050">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kumimoji="0" lang="en" sz="16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FFFF66">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അത് ലിഖിതരൂപത്തിൽ രേഖപ്പെടുത്തി (പുറ. 24:4</a:t>
            </a:r>
            <a:r>
              <a:rPr lang="en-IN" sz="1600" b="1" dirty="0">
                <a:solidFill>
                  <a:srgbClr val="FFFF66">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kumimoji="0" lang="en" sz="16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00CC00">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ഒരു യാഗപീഠം പണിതു (പുറ. 24:4</a:t>
            </a:r>
            <a:r>
              <a:rPr lang="en-IN" sz="1600" b="1" dirty="0">
                <a:solidFill>
                  <a:srgbClr val="00CC00">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FF9900">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12 തൂണുകൾ സ്ഥാപിച്ചു (പുറ. 24:4</a:t>
            </a:r>
            <a:r>
              <a:rPr lang="en-IN" sz="1600" b="1" dirty="0">
                <a:solidFill>
                  <a:srgbClr val="FF9900">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kumimoji="0" lang="en" sz="16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0099FF">
                    <a:lumMod val="20000"/>
                    <a:lumOff val="8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ഹോമയാഗങ്ങൾ അർപ്പിച്ചു (പുറ. 24:5</a:t>
            </a:r>
            <a:r>
              <a:rPr kumimoji="0" lang="en" sz="16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E4D2F2"/>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രക്തത്തിന്റെ പകുതി യാഗപീഠത്തിൽ തളിച്ചു (പുറ. 24:6</a:t>
            </a:r>
            <a:r>
              <a:rPr kumimoji="0" lang="en" sz="16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E0FFC1"/>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ഉടമ്പടി വീണ്ടും വായിച്ചു (പുറ. 24:7</a:t>
            </a:r>
            <a:r>
              <a:rPr lang="en-IN" sz="1600" b="1" dirty="0">
                <a:solidFill>
                  <a:srgbClr val="E0FFC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kumimoji="0" lang="en" sz="16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FFBEAF"/>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ജനം വീണ്ടും അനുകൂലമായി പ്രതികരിച്ചു (പുറ. 24:7</a:t>
            </a:r>
            <a:r>
              <a:rPr lang="en-IN" sz="1600" b="1" dirty="0">
                <a:solidFill>
                  <a:srgbClr val="FFBE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t>
            </a:r>
            <a:r>
              <a:rPr kumimoji="0" lang="en" sz="16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BDD3FF"/>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രക്തത്തിന്റെ മറ്റേ പകുതി ജനത്തിന്റെ മേൽ തളിച്ചു (പുറ. 24:8</a:t>
            </a:r>
            <a:r>
              <a:rPr lang="en-IN" sz="1600" b="1" dirty="0">
                <a:solidFill>
                  <a:srgbClr val="BDD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kumimoji="0" lang="en" sz="16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a:p>
            <a:pPr marL="447675" lvl="0" indent="-447675">
              <a:buFont typeface="+mj-lt"/>
              <a:buAutoNum type="arabicPeriod"/>
              <a:defRPr/>
            </a:pPr>
            <a:r>
              <a:rPr lang="ml-IN" sz="1600" b="1" dirty="0">
                <a:solidFill>
                  <a:srgbClr val="FFDDAB"/>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മോശെ അത് “ഉടമ്പടിയുടെ രക്തം” ആണെന്ന് പ്രഖ്യാപിച്ചു </a:t>
            </a:r>
            <a:r>
              <a:rPr lang="ml-IN" sz="1400" b="1" dirty="0">
                <a:solidFill>
                  <a:srgbClr val="FFDDAB"/>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(പുറ. 24:8</a:t>
            </a:r>
            <a:r>
              <a:rPr lang="en-IN" sz="1400" b="1" dirty="0">
                <a:solidFill>
                  <a:srgbClr val="FFDD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ml-IN" sz="1400" b="1" dirty="0">
                <a:solidFill>
                  <a:srgbClr val="FFDDAB"/>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മത്താ. 26:28)</a:t>
            </a:r>
            <a:endParaRPr kumimoji="0" lang="en" sz="16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447675" lvl="0" indent="-447675">
              <a:buFont typeface="+mj-lt"/>
              <a:buAutoNum type="arabicPeriod"/>
              <a:defRPr/>
            </a:pPr>
            <a:r>
              <a:rPr lang="ml-IN" sz="1600" b="1" dirty="0">
                <a:solidFill>
                  <a:srgbClr val="FFFFCC"/>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ഉടമ്പടി സ്ഥിരീകരിക്കുന്നതിനായി ഒരു വിരുന്ന് നടന്നു (പുറ. 24:9-11</a:t>
            </a:r>
            <a:r>
              <a:rPr kumimoji="0" lang="en" sz="16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0" y="5597714"/>
            <a:ext cx="11569566" cy="738664"/>
          </a:xfrm>
          <a:prstGeom prst="rect">
            <a:avLst/>
          </a:prstGeom>
          <a:noFill/>
        </p:spPr>
        <p:txBody>
          <a:bodyPr wrap="square" rtlCol="0">
            <a:spAutoFit/>
          </a:bodyPr>
          <a:lstStyle/>
          <a:p>
            <a:pPr lvl="0">
              <a:spcBef>
                <a:spcPts val="600"/>
              </a:spcBef>
              <a:defRPr/>
            </a:pPr>
            <a:r>
              <a:rPr lang="ml-IN" sz="1400" b="1" dirty="0">
                <a:solidFill>
                  <a:prstClr val="white"/>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ദൈവം ഇസ്രായേലിനെ ഒരു ജനതയായി അംഗീകരിച്ചു (12 തൂണുകൾ); അവൻ പ്രത്യേകിച്ച് യുവാക്കളെ വിലമതിച്ചു; അവൻ ഓരോ വ്യക്തിക്കും വ്യക്തിപരമായി തന്നെത്തന്നെ സമർപ്പിച്ചു (അവന്റെ രക്തം അവരുടെമേൽ തളിച്ചു).</a:t>
            </a:r>
            <a:endParaRPr kumimoji="0" lang="e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0" y="6235665"/>
            <a:ext cx="11569566" cy="523220"/>
          </a:xfrm>
          <a:prstGeom prst="rect">
            <a:avLst/>
          </a:prstGeom>
          <a:noFill/>
        </p:spPr>
        <p:txBody>
          <a:bodyPr wrap="square">
            <a:spAutoFit/>
          </a:bodyPr>
          <a:lstStyle/>
          <a:p>
            <a:pPr lvl="0">
              <a:spcBef>
                <a:spcPts val="600"/>
              </a:spcBef>
              <a:defRPr/>
            </a:pPr>
            <a:r>
              <a:rPr lang="ml-IN" sz="1400" b="1" dirty="0">
                <a:solidFill>
                  <a:prstClr val="white"/>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വ്യക്തിപരമായും വിശ്വാസികളുടെ ഒരു സമൂഹമെന്ന നിലയിലും നാമുമായി ഒരു ബന്ധം ദൈവം ആഗ്രഹിക്കുന്നു.</a:t>
            </a:r>
            <a:endParaRPr kumimoji="0" lang="e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Effect transition="in" filter="wipe(left)">
                                      <p:cBhvr>
                                        <p:cTn id="44" dur="5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left)">
                                      <p:cBhvr>
                                        <p:cTn id="49" dur="500"/>
                                        <p:tgtEl>
                                          <p:spTgt spid="7">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xEl>
                                              <p:pRg st="3" end="3"/>
                                            </p:txEl>
                                          </p:spTgt>
                                        </p:tgtEl>
                                        <p:attrNameLst>
                                          <p:attrName>style.visibility</p:attrName>
                                        </p:attrNameLst>
                                      </p:cBhvr>
                                      <p:to>
                                        <p:strVal val="visible"/>
                                      </p:to>
                                    </p:set>
                                    <p:animEffect transition="in" filter="wipe(left)">
                                      <p:cBhvr>
                                        <p:cTn id="54" dur="500"/>
                                        <p:tgtEl>
                                          <p:spTgt spid="7">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animEffect transition="in" filter="wipe(left)">
                                      <p:cBhvr>
                                        <p:cTn id="59" dur="500"/>
                                        <p:tgtEl>
                                          <p:spTgt spid="7">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 calcmode="lin" valueType="num">
                                      <p:cBhvr>
                                        <p:cTn id="66" dur="500" fill="hold"/>
                                        <p:tgtEl>
                                          <p:spTgt spid="9"/>
                                        </p:tgtEl>
                                        <p:attrNameLst>
                                          <p:attrName>style.rotation</p:attrName>
                                        </p:attrNameLst>
                                      </p:cBhvr>
                                      <p:tavLst>
                                        <p:tav tm="0">
                                          <p:val>
                                            <p:fltVal val="360"/>
                                          </p:val>
                                        </p:tav>
                                        <p:tav tm="100000">
                                          <p:val>
                                            <p:fltVal val="0"/>
                                          </p:val>
                                        </p:tav>
                                      </p:tavLst>
                                    </p:anim>
                                    <p:animEffect transition="in" filter="fade">
                                      <p:cBhvr>
                                        <p:cTn id="67" dur="500"/>
                                        <p:tgtEl>
                                          <p:spTgt spid="9"/>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wipe(left)">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animEffect transition="in" filter="wipe(left)">
                                      <p:cBhvr>
                                        <p:cTn id="76" dur="500"/>
                                        <p:tgtEl>
                                          <p:spTgt spid="7">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animEffect transition="in" filter="wipe(left)">
                                      <p:cBhvr>
                                        <p:cTn id="81" dur="500"/>
                                        <p:tgtEl>
                                          <p:spTgt spid="7">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7">
                                            <p:txEl>
                                              <p:pRg st="8" end="8"/>
                                            </p:txEl>
                                          </p:spTgt>
                                        </p:tgtEl>
                                        <p:attrNameLst>
                                          <p:attrName>style.visibility</p:attrName>
                                        </p:attrNameLst>
                                      </p:cBhvr>
                                      <p:to>
                                        <p:strVal val="visible"/>
                                      </p:to>
                                    </p:set>
                                    <p:animEffect transition="in" filter="wipe(left)">
                                      <p:cBhvr>
                                        <p:cTn id="86" dur="500"/>
                                        <p:tgtEl>
                                          <p:spTgt spid="7">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p:cTn id="91" dur="500" fill="hold"/>
                                        <p:tgtEl>
                                          <p:spTgt spid="11"/>
                                        </p:tgtEl>
                                        <p:attrNameLst>
                                          <p:attrName>ppt_w</p:attrName>
                                        </p:attrNameLst>
                                      </p:cBhvr>
                                      <p:tavLst>
                                        <p:tav tm="0">
                                          <p:val>
                                            <p:fltVal val="0"/>
                                          </p:val>
                                        </p:tav>
                                        <p:tav tm="100000">
                                          <p:val>
                                            <p:strVal val="#ppt_w"/>
                                          </p:val>
                                        </p:tav>
                                      </p:tavLst>
                                    </p:anim>
                                    <p:anim calcmode="lin" valueType="num">
                                      <p:cBhvr>
                                        <p:cTn id="92" dur="500" fill="hold"/>
                                        <p:tgtEl>
                                          <p:spTgt spid="11"/>
                                        </p:tgtEl>
                                        <p:attrNameLst>
                                          <p:attrName>ppt_h</p:attrName>
                                        </p:attrNameLst>
                                      </p:cBhvr>
                                      <p:tavLst>
                                        <p:tav tm="0">
                                          <p:val>
                                            <p:fltVal val="0"/>
                                          </p:val>
                                        </p:tav>
                                        <p:tav tm="100000">
                                          <p:val>
                                            <p:strVal val="#ppt_h"/>
                                          </p:val>
                                        </p:tav>
                                      </p:tavLst>
                                    </p:anim>
                                    <p:anim calcmode="lin" valueType="num">
                                      <p:cBhvr>
                                        <p:cTn id="93" dur="500" fill="hold"/>
                                        <p:tgtEl>
                                          <p:spTgt spid="11"/>
                                        </p:tgtEl>
                                        <p:attrNameLst>
                                          <p:attrName>style.rotation</p:attrName>
                                        </p:attrNameLst>
                                      </p:cBhvr>
                                      <p:tavLst>
                                        <p:tav tm="0">
                                          <p:val>
                                            <p:fltVal val="360"/>
                                          </p:val>
                                        </p:tav>
                                        <p:tav tm="100000">
                                          <p:val>
                                            <p:fltVal val="0"/>
                                          </p:val>
                                        </p:tav>
                                      </p:tavLst>
                                    </p:anim>
                                    <p:animEffect transition="in" filter="fade">
                                      <p:cBhvr>
                                        <p:cTn id="94" dur="500"/>
                                        <p:tgtEl>
                                          <p:spTgt spid="11"/>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7">
                                            <p:txEl>
                                              <p:pRg st="9" end="9"/>
                                            </p:txEl>
                                          </p:spTgt>
                                        </p:tgtEl>
                                        <p:attrNameLst>
                                          <p:attrName>style.visibility</p:attrName>
                                        </p:attrNameLst>
                                      </p:cBhvr>
                                      <p:to>
                                        <p:strVal val="visible"/>
                                      </p:to>
                                    </p:set>
                                    <p:animEffect transition="in" filter="wipe(left)">
                                      <p:cBhvr>
                                        <p:cTn id="98" dur="500"/>
                                        <p:tgtEl>
                                          <p:spTgt spid="7">
                                            <p:txEl>
                                              <p:pRg st="9" end="9"/>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7">
                                            <p:txEl>
                                              <p:pRg st="10" end="10"/>
                                            </p:txEl>
                                          </p:spTgt>
                                        </p:tgtEl>
                                        <p:attrNameLst>
                                          <p:attrName>style.visibility</p:attrName>
                                        </p:attrNameLst>
                                      </p:cBhvr>
                                      <p:to>
                                        <p:strVal val="visible"/>
                                      </p:to>
                                    </p:set>
                                    <p:animEffect transition="in" filter="wipe(left)">
                                      <p:cBhvr>
                                        <p:cTn id="103" dur="500"/>
                                        <p:tgtEl>
                                          <p:spTgt spid="7">
                                            <p:txEl>
                                              <p:pRg st="10" end="1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7">
                                            <p:txEl>
                                              <p:pRg st="11" end="11"/>
                                            </p:txEl>
                                          </p:spTgt>
                                        </p:tgtEl>
                                        <p:attrNameLst>
                                          <p:attrName>style.visibility</p:attrName>
                                        </p:attrNameLst>
                                      </p:cBhvr>
                                      <p:to>
                                        <p:strVal val="visible"/>
                                      </p:to>
                                    </p:set>
                                    <p:animEffect transition="in" filter="wipe(left)">
                                      <p:cBhvr>
                                        <p:cTn id="108" dur="500"/>
                                        <p:tgtEl>
                                          <p:spTgt spid="7">
                                            <p:txEl>
                                              <p:pRg st="11" end="1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
                                        </p:tgtEl>
                                        <p:attrNameLst>
                                          <p:attrName>style.visibility</p:attrName>
                                        </p:attrNameLst>
                                      </p:cBhvr>
                                      <p:to>
                                        <p:strVal val="visible"/>
                                      </p:to>
                                    </p:set>
                                    <p:animEffect transition="in" filter="wipe(left)">
                                      <p:cBhvr>
                                        <p:cTn id="113" dur="500"/>
                                        <p:tgtEl>
                                          <p:spTgt spid="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wipe(left)">
                                      <p:cBhvr>
                                        <p:cTn id="1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31850"/>
            <a:ext cx="11772901" cy="769441"/>
          </a:xfrm>
          <a:prstGeom prst="rect">
            <a:avLst/>
          </a:prstGeom>
          <a:noFill/>
        </p:spPr>
        <p:txBody>
          <a:bodyPr wrap="square">
            <a:spAutoFit/>
          </a:bodyPr>
          <a:lstStyle/>
          <a:p>
            <a:pPr lvl="0" algn="ctr">
              <a:defRPr/>
            </a:pPr>
            <a:r>
              <a:rPr lang="ml-IN" sz="4400" b="1" dirty="0">
                <a:ln w="10160">
                  <a:solidFill>
                    <a:srgbClr val="FF9900"/>
                  </a:solidFill>
                  <a:prstDash val="solid"/>
                </a:ln>
                <a:solidFill>
                  <a:srgbClr val="FFFFFF"/>
                </a:solidFill>
                <a:effectLst>
                  <a:outerShdw blurRad="38100" dist="22860" dir="5400000" algn="tl" rotWithShape="0">
                    <a:srgbClr val="000000"/>
                  </a:outerShdw>
                </a:effectLst>
                <a:latin typeface="Arial" panose="020B0604020202020204" pitchFamily="34" charset="0"/>
                <a:cs typeface="Gayathri" panose="00000503000000000000" pitchFamily="2" charset="0"/>
              </a:rPr>
              <a:t>ഉടമ്പടിയുടെ പൂർത്തീകരണം</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90561" y="794316"/>
            <a:ext cx="10848975" cy="52322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400" b="1" i="0" u="none" strike="noStrike" kern="1200" cap="none" spc="0" normalizeH="0" baseline="0" noProof="0" dirty="0">
                <a:ln>
                  <a:noFill/>
                </a:ln>
                <a:solidFill>
                  <a:srgbClr val="037CD8"/>
                </a:solidFill>
                <a:effectLst/>
                <a:uLnTx/>
                <a:uFillTx/>
                <a:latin typeface="Arial" panose="020B0604020202020204" pitchFamily="34" charset="0"/>
                <a:cs typeface="Arial" panose="020B0604020202020204" pitchFamily="34" charset="0"/>
              </a:rPr>
              <a:t>“</a:t>
            </a:r>
            <a:r>
              <a:rPr lang="ml-IN" sz="1400" b="1" dirty="0">
                <a:solidFill>
                  <a:srgbClr val="037CD8"/>
                </a:solidFill>
                <a:latin typeface="Arial" panose="020B0604020202020204" pitchFamily="34" charset="0"/>
                <a:cs typeface="Gayathri" panose="00000503000000000000" pitchFamily="2" charset="0"/>
              </a:rPr>
              <a:t>അവൻ നിയമപുസ്തകം എടുത്തു ജനം കേൾക്കെ വായിച്ചു. യഹോവ കല്പിച്ചതൊക്കെയും ഞങ്ങൾ അനുസരിച്ചു നടക്കുമെന്നു അവർ പറഞ്ഞു.</a:t>
            </a:r>
            <a:r>
              <a:rPr kumimoji="0" lang="en" sz="1400" b="1" i="0" u="none" strike="noStrike" kern="1200" cap="none" spc="0" normalizeH="0" baseline="0" noProof="0" dirty="0">
                <a:ln>
                  <a:noFill/>
                </a:ln>
                <a:solidFill>
                  <a:srgbClr val="037CD8"/>
                </a:solidFill>
                <a:effectLst/>
                <a:uLnTx/>
                <a:uFillTx/>
                <a:latin typeface="Arial" panose="020B0604020202020204" pitchFamily="34" charset="0"/>
                <a:cs typeface="Arial" panose="020B0604020202020204" pitchFamily="34" charset="0"/>
              </a:rPr>
              <a:t>” </a:t>
            </a:r>
            <a:r>
              <a:rPr kumimoji="0" lang="en" sz="1100" b="1" i="0" u="none" strike="noStrike" kern="1200" cap="none" spc="0" normalizeH="0" baseline="0" noProof="0" dirty="0">
                <a:ln>
                  <a:noFill/>
                </a:ln>
                <a:solidFill>
                  <a:srgbClr val="037CD8"/>
                </a:solidFill>
                <a:effectLst/>
                <a:uLnTx/>
                <a:uFillTx/>
                <a:latin typeface="Arial" panose="020B0604020202020204" pitchFamily="34" charset="0"/>
                <a:cs typeface="Arial" panose="020B0604020202020204" pitchFamily="34" charset="0"/>
              </a:rPr>
              <a:t>(</a:t>
            </a:r>
            <a:r>
              <a:rPr lang="ml-IN" sz="1100" b="1" dirty="0">
                <a:solidFill>
                  <a:srgbClr val="037CD8"/>
                </a:solidFill>
                <a:latin typeface="Arial" panose="020B0604020202020204" pitchFamily="34" charset="0"/>
                <a:cs typeface="Gayathri" panose="00000503000000000000" pitchFamily="2" charset="0"/>
              </a:rPr>
              <a:t>പുറപ്പാട്</a:t>
            </a:r>
            <a:r>
              <a:rPr kumimoji="0" lang="en" sz="1100" b="1" i="0" u="none" strike="noStrike" kern="1200" cap="none" spc="0" normalizeH="0" baseline="0" noProof="0" dirty="0">
                <a:ln>
                  <a:noFill/>
                </a:ln>
                <a:solidFill>
                  <a:srgbClr val="037CD8"/>
                </a:solidFill>
                <a:effectLst/>
                <a:uLnTx/>
                <a:uFillTx/>
                <a:latin typeface="Arial" panose="020B0604020202020204" pitchFamily="34" charset="0"/>
                <a:cs typeface="Arial" panose="020B0604020202020204" pitchFamily="34" charset="0"/>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523220"/>
          </a:xfrm>
          <a:prstGeom prst="rect">
            <a:avLst/>
          </a:prstGeom>
          <a:noFill/>
        </p:spPr>
        <p:txBody>
          <a:bodyPr wrap="square" rtlCol="0">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പൂർണ്ണ ആത്മാർത്ഥതയോടെ, ജനം ഉടമ്പടി പാലിക്കാൻ പ്രതിജ്ഞാബദ്ധരായി. ഈ പ്രതിബദ്ധത താൽക്കാലികമായിരുന്നു (പുറ. 32:8).</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531029"/>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531029"/>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685032"/>
            <a:ext cx="2646419" cy="1815882"/>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സ്വഭാവികമായി</a:t>
            </a:r>
            <a:r>
              <a:rPr lang="en-US" sz="1400" b="1" dirty="0">
                <a:solidFill>
                  <a:prstClr val="black"/>
                </a:solidFill>
                <a:latin typeface="Arial" panose="020B0604020202020204" pitchFamily="34" charset="0"/>
                <a:cs typeface="Arial" panose="020B0604020202020204" pitchFamily="34" charset="0"/>
              </a:rPr>
              <a:t> </a:t>
            </a:r>
            <a:r>
              <a:rPr lang="ml-IN" sz="1400" b="1" dirty="0">
                <a:solidFill>
                  <a:prstClr val="black"/>
                </a:solidFill>
                <a:latin typeface="Arial" panose="020B0604020202020204" pitchFamily="34" charset="0"/>
                <a:cs typeface="Gayathri" panose="00000503000000000000" pitchFamily="2" charset="0"/>
              </a:rPr>
              <a:t>തന്നെ, നമ്മൾ അനുസരണക്കേട് കാണിക്കുന്നവരാണ് (റോമ. 7:18), നമ്മുടെ പ്രവണത മാറ്റാൻ നമുക്ക് ഒന്നും ചെയ്യാൻ കഴിയില്ല (റോമ. 7:24).</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644171"/>
            <a:ext cx="8590165" cy="954107"/>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എന്നാൽ നാം അവനെ അനുവദിച്ചാൽ, ദൈവത്തിന് നമ്മുടെ സ്വഭാവം മാറ്റാൻ കഴിയും (യെഹെ. 36:26-27). നമുക്ക് അവനെ അനുസരിക്കാൻ കഴിയേണ്ടതിന് അവൻ ശുദ്ധീകരിക്കുകയും, എടുക്കുകയും, നൽകുകയും, സജ്ജമാക്കുകയും ചെയ്യുന്നു. അവൻ മാത്രമാണ് നമ്മെ ശക്തരാക്കുന്നത് (2 കൊരി. 12:10).</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2981708"/>
            <a:ext cx="8958262" cy="523220"/>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നമ്മുടെ ഉദ്ദേശ്യങ്ങൾ നല്ലതായിരുന്നാലും, ദൈവത്തെ അനുസരിക്കുന്നതിൽ നിന്ന് നമ്മെ തടയുന്നതെന്താണ്?</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177123"/>
            <a:ext cx="8958263" cy="738664"/>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അടുത്ത തലമുറയും ഉടമ്പടി പാലിക്കാൻ പ്രതിജ്ഞാബദ്ധരായിരുന്നു (യോശു. 24:18</a:t>
            </a:r>
            <a:r>
              <a:rPr lang="en-IN" sz="1400" b="1" dirty="0">
                <a:solidFill>
                  <a:prstClr val="black"/>
                </a:solidFill>
                <a:latin typeface="Arial" panose="020B0604020202020204" pitchFamily="34" charset="0"/>
                <a:cs typeface="Arial" panose="020B0604020202020204" pitchFamily="34" charset="0"/>
              </a:rPr>
              <a:t>b). </a:t>
            </a:r>
            <a:r>
              <a:rPr lang="ml-IN" sz="1400" b="1" dirty="0">
                <a:solidFill>
                  <a:prstClr val="black"/>
                </a:solidFill>
                <a:latin typeface="Arial" panose="020B0604020202020204" pitchFamily="34" charset="0"/>
                <a:cs typeface="Gayathri" panose="00000503000000000000" pitchFamily="2" charset="0"/>
              </a:rPr>
              <a:t>എന്നാൽ യോശുവ അവർക്ക് വ്യക്തമായി മുന്നറിയിപ്പ് നൽകി: “നിങ്ങൾക്കു യഹോവയെ സേവിപ്പാൻ കഴിയുന്നതല്ല” (യോശു. 24:19).</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25769" y="30852"/>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ml-IN" sz="4400" b="1" spc="300" dirty="0">
                <a:ln/>
                <a:solidFill>
                  <a:srgbClr val="00CC00"/>
                </a:solidFill>
                <a:effectLst>
                  <a:outerShdw blurRad="38100" dist="12700" dir="2700000" algn="tl">
                    <a:srgbClr val="000000">
                      <a:alpha val="43137"/>
                    </a:srgbClr>
                  </a:outerShdw>
                </a:effectLst>
                <a:latin typeface="Arial" panose="020B0604020202020204" pitchFamily="34" charset="0"/>
                <a:cs typeface="Gayathri" panose="00000503000000000000" pitchFamily="2" charset="0"/>
              </a:rPr>
              <a:t>ഉടമ്പടിയുടെ വിരുന്ന്</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2885" y="741272"/>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2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rPr>
              <a:t>“</a:t>
            </a:r>
            <a:r>
              <a:rPr lang="ml-IN" sz="1200" b="1" dirty="0">
                <a:solidFill>
                  <a:srgbClr val="FF9900">
                    <a:lumMod val="50000"/>
                  </a:srgbClr>
                </a:solidFill>
                <a:latin typeface="Arial" panose="020B0604020202020204" pitchFamily="34" charset="0"/>
                <a:cs typeface="Gayathri" panose="00000503000000000000" pitchFamily="2" charset="0"/>
              </a:rPr>
              <a:t>അനന്തരം മോശെയും അഹരോനും നാദാബും അബീഹൂവും യിസ്രായേൽ</a:t>
            </a:r>
            <a:r>
              <a:rPr lang="en-IN" sz="1200" b="1" dirty="0">
                <a:solidFill>
                  <a:srgbClr val="FF9900">
                    <a:lumMod val="50000"/>
                  </a:srgbClr>
                </a:solidFill>
                <a:latin typeface="Arial" panose="020B0604020202020204" pitchFamily="34" charset="0"/>
                <a:cs typeface="Arial" panose="020B0604020202020204" pitchFamily="34" charset="0"/>
              </a:rPr>
              <a:t> </a:t>
            </a:r>
            <a:r>
              <a:rPr lang="ml-IN" sz="1200" b="1" dirty="0">
                <a:solidFill>
                  <a:srgbClr val="FF9900">
                    <a:lumMod val="50000"/>
                  </a:srgbClr>
                </a:solidFill>
                <a:latin typeface="Arial" panose="020B0604020202020204" pitchFamily="34" charset="0"/>
                <a:cs typeface="Gayathri" panose="00000503000000000000" pitchFamily="2" charset="0"/>
              </a:rPr>
              <a:t>മൂപ്പന്മാരിൽ എഴുപതുപേരുംകൂടെ കയറിച്ചെന്നു</a:t>
            </a:r>
            <a:r>
              <a:rPr kumimoji="0" lang="en" sz="12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rPr>
              <a:t>; […] </a:t>
            </a:r>
            <a:r>
              <a:rPr lang="ml-IN" sz="1200" b="1" dirty="0">
                <a:solidFill>
                  <a:srgbClr val="FF9900">
                    <a:lumMod val="50000"/>
                  </a:srgbClr>
                </a:solidFill>
                <a:latin typeface="Arial" panose="020B0604020202020204" pitchFamily="34" charset="0"/>
                <a:cs typeface="Gayathri" panose="00000503000000000000" pitchFamily="2" charset="0"/>
              </a:rPr>
              <a:t>അവർ ദൈവത്തെ കണ്ടു ഭക്ഷണ പാനീയങ്ങൾ കഴിച്ചു.</a:t>
            </a:r>
            <a:r>
              <a:rPr kumimoji="0" lang="en" sz="12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rPr>
              <a:t>” </a:t>
            </a:r>
            <a:r>
              <a:rPr kumimoji="0" lang="en" sz="11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rPr>
              <a:t>(</a:t>
            </a:r>
            <a:r>
              <a:rPr lang="ml-IN" sz="1100" b="1" dirty="0">
                <a:solidFill>
                  <a:srgbClr val="FF9900">
                    <a:lumMod val="50000"/>
                  </a:srgbClr>
                </a:solidFill>
                <a:latin typeface="Arial" panose="020B0604020202020204" pitchFamily="34" charset="0"/>
                <a:cs typeface="Gayathri" panose="00000503000000000000" pitchFamily="2" charset="0"/>
              </a:rPr>
              <a:t>പുറപ്പാട്</a:t>
            </a:r>
            <a:r>
              <a:rPr kumimoji="0" lang="en" sz="11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rPr>
              <a:t> 24:9,11b)</a:t>
            </a:r>
            <a:endParaRPr kumimoji="0" lang="es-ES" sz="1400" b="1" i="0" u="none" strike="noStrike" kern="1200" cap="none" spc="0" normalizeH="0" baseline="0" noProof="0" dirty="0">
              <a:ln>
                <a:noFill/>
              </a:ln>
              <a:solidFill>
                <a:srgbClr val="FF9900">
                  <a:lumMod val="50000"/>
                </a:srgbClr>
              </a:solidFill>
              <a:effectLst/>
              <a:uLnTx/>
              <a:uFillTx/>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25769" y="1444417"/>
            <a:ext cx="9346266" cy="738664"/>
          </a:xfrm>
          <a:prstGeom prst="rect">
            <a:avLst/>
          </a:prstGeom>
          <a:noFill/>
        </p:spPr>
        <p:txBody>
          <a:bodyPr wrap="square" rtlCol="0">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യാക്കോബിന്റെയും ലാബാന്റെയും ഉദാഹരണത്തിൽ നാം കാണുന്നതുപോലെ, പുരാതന കിഴക്കൻ പ്രദേശങ്ങളിൽ ഒരു ഉടമ്പടിയുടെ സ്ഥിരീകരണത്തിൽ ഇരുകൂട്ടരും ഭക്ഷണം പങ്കിട്ടു കഴിക്കുന്നത്</a:t>
            </a:r>
            <a:r>
              <a:rPr lang="en-IN" sz="1400" b="1" dirty="0">
                <a:solidFill>
                  <a:prstClr val="black"/>
                </a:solidFill>
                <a:latin typeface="Arial" panose="020B0604020202020204" pitchFamily="34" charset="0"/>
                <a:cs typeface="Arial" panose="020B0604020202020204" pitchFamily="34" charset="0"/>
              </a:rPr>
              <a:t> </a:t>
            </a:r>
            <a:r>
              <a:rPr lang="ml-IN" sz="1400" b="1" dirty="0">
                <a:solidFill>
                  <a:prstClr val="black"/>
                </a:solidFill>
                <a:latin typeface="Arial" panose="020B0604020202020204" pitchFamily="34" charset="0"/>
                <a:cs typeface="Gayathri" panose="00000503000000000000" pitchFamily="2" charset="0"/>
              </a:rPr>
              <a:t>ഉൾപ്പെട്ടിരുന്നു (ഉൽപ. 31:44-54).</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66" y="2472809"/>
            <a:ext cx="4550351"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402482" y="3850480"/>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715435" y="3163424"/>
            <a:ext cx="7476565" cy="523220"/>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യേശു പുതിയ ഉടമ്പടി സ്ഥാപിച്ചപ്പോൾ, 12 അപ്പൊസ്തലന്മാരുമായി തന്റെ അത്താഴം പങ്കിട്ടുകൊണ്ടും അങ്ങനെ ചെയ്തു (മത്തായി 26:26-28).</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715435" y="3799505"/>
            <a:ext cx="3687047" cy="2246769"/>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തിരുവത്താഴത്തിൽ പങ്കുചേരുന്ന ഓരോ തവണയും നാം ദൈവവുമായുള്ള നമ്മുടെ ഉടമ്പടി പുതുക്കുകയാണ്. അപ്പവും വീഞ്ഞും കഴിക്കുന്നതിലൂടെ, യേശുവിൽ നമുക്കുള്ള പാപമോചനത്തെയും രക്ഷയെയും നാം ആഘോഷിക്കുന്നു (1 കൊരി. 11:26). </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715435" y="2255442"/>
            <a:ext cx="7476565" cy="738664"/>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സീനായി പർവതത്തിൽ, ദൈവം 74 പേർക്ക് ഒരു "ഉടമ്പടി ഭക്ഷണം" അർപ്പിച്ചു: മോശ, അഹരോൻ, നാദാബ്, അബീഹു, എല്ലാ ജനങ്ങളെയും പ്രതിനിധീകരിച്ച് 70 മൂപ്പന്മാർ (പുറ. 24:9-11).</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119545"/>
            <a:ext cx="8162925" cy="738664"/>
          </a:xfrm>
          <a:prstGeom prst="rect">
            <a:avLst/>
          </a:prstGeom>
          <a:noFill/>
        </p:spPr>
        <p:txBody>
          <a:bodyPr wrap="square">
            <a:spAutoFit/>
          </a:bodyPr>
          <a:lstStyle/>
          <a:p>
            <a:pPr lvl="0">
              <a:spcBef>
                <a:spcPts val="600"/>
              </a:spcBef>
              <a:defRPr/>
            </a:pPr>
            <a:r>
              <a:rPr lang="ml-IN" sz="1400" b="1" dirty="0">
                <a:solidFill>
                  <a:prstClr val="black"/>
                </a:solidFill>
                <a:latin typeface="Arial" panose="020B0604020202020204" pitchFamily="34" charset="0"/>
                <a:cs typeface="Gayathri" panose="00000503000000000000" pitchFamily="2" charset="0"/>
              </a:rPr>
              <a:t>രക്ഷയെ ആത്യന്തികമായി നിരസിച്ചിട്ടും, നാദാബിനെയോ അബീഹൂവിനെയോ യൂദാസിനെയോ ഈ “ഉടമ്പടി ഭക്ഷണത്തിൽ” നിന്ന് ഒഴിവാക്കിയില്ല.</a:t>
            </a:r>
            <a:endParaRPr kumimoji="0" lang="en"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768678"/>
            <a:ext cx="12191999" cy="923330"/>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l-IN" sz="54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rial" panose="020B0604020202020204" pitchFamily="34" charset="0"/>
                <a:cs typeface="Gayathri" panose="00000503000000000000" pitchFamily="2" charset="0"/>
              </a:rPr>
              <a:t>മാതൃക</a:t>
            </a:r>
            <a:endParaRPr kumimoji="0" lang="en" sz="54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676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ml-IN"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Arial" panose="020B0604020202020204" pitchFamily="34" charset="0"/>
                <a:cs typeface="Gayathri" panose="00000503000000000000" pitchFamily="2" charset="0"/>
              </a:rPr>
              <a:t>മാതൃകയുടെ ഉദ്ദേശ്യം</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673908"/>
            <a:ext cx="10015992" cy="276999"/>
          </a:xfrm>
          <a:prstGeom prst="rect">
            <a:avLst/>
          </a:prstGeom>
          <a:noFill/>
        </p:spPr>
        <p:txBody>
          <a:bodyPr wrap="square">
            <a:spAutoFit/>
          </a:bodyPr>
          <a:lstStyle/>
          <a:p>
            <a:pPr lvl="0" algn="ctr">
              <a:defRPr/>
            </a:pPr>
            <a:r>
              <a:rPr kumimoji="0" lang="en" sz="1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r>
              <a:rPr lang="ml-IN" sz="1200" b="1" dirty="0">
                <a:solidFill>
                  <a:srgbClr val="FF9900">
                    <a:lumMod val="40000"/>
                    <a:lumOff val="6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ഞാൻ അവരുടെ നടുവിൽ വസിപ്പാൻ അവർ എനിക്കു ഒരു വിശുദ്ധ മന്ദിരം ഉണ്ടാക്കേണം.</a:t>
            </a:r>
            <a:r>
              <a:rPr kumimoji="0" lang="en" sz="1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lang="ml-IN" sz="1200" b="1" dirty="0">
                <a:solidFill>
                  <a:srgbClr val="FF9900">
                    <a:lumMod val="40000"/>
                    <a:lumOff val="60000"/>
                  </a:srgbClr>
                </a:solidFill>
                <a:effectLst>
                  <a:outerShdw blurRad="38100" dist="38100" dir="2700000" algn="tl">
                    <a:srgbClr val="000000">
                      <a:alpha val="43137"/>
                    </a:srgbClr>
                  </a:outerShdw>
                </a:effectLst>
                <a:latin typeface="Arial" panose="020B0604020202020204" pitchFamily="34" charset="0"/>
                <a:cs typeface="Gayathri" panose="00000503000000000000" pitchFamily="2" charset="0"/>
              </a:rPr>
              <a:t>പുറപ്പാട്</a:t>
            </a:r>
            <a:r>
              <a:rPr kumimoji="0" lang="en" sz="1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406408" y="1078631"/>
            <a:ext cx="7149967" cy="738664"/>
          </a:xfrm>
          <a:prstGeom prst="rect">
            <a:avLst/>
          </a:prstGeom>
          <a:noFill/>
        </p:spPr>
        <p:txBody>
          <a:bodyPr wrap="square" rtlCol="0">
            <a:spAutoFit/>
          </a:bodyPr>
          <a:lstStyle/>
          <a:p>
            <a:pPr lvl="0">
              <a:spcBef>
                <a:spcPts val="600"/>
              </a:spcBef>
              <a:defRPr/>
            </a:pP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ഉടമ്പടിയിലെ തന്റെ ഭാഗം അവൻ നിറവേറ്റുമെന്നതിന്റെ ഉറപ്പായി, ദൈവം ജനങ്ങളുടെ ഇടയിൽ പോയി വസിക്കാൻ തീരുമാനിച്ചു.</a:t>
            </a:r>
            <a:endParaRPr kumimoji="0" lang="en" sz="1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714190" y="3499247"/>
            <a:ext cx="5439432" cy="1169551"/>
          </a:xfrm>
          <a:prstGeom prst="rect">
            <a:avLst/>
          </a:prstGeom>
          <a:noFill/>
        </p:spPr>
        <p:txBody>
          <a:bodyPr wrap="square">
            <a:spAutoFit/>
          </a:bodyPr>
          <a:lstStyle/>
          <a:p>
            <a:pPr lvl="0">
              <a:spcBef>
                <a:spcPts val="600"/>
              </a:spcBef>
              <a:defRPr/>
            </a:pP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മോശയ്ക്ക് മാതൃക കാണിച്ചുകൊടുക്കുകയും അതിന്റെ നിർമ്മാണത്തിന് പ്രത്യേക നിർദ്ദേശങ്ങൾ നൽകുകയും ചെയ്തു. ആവശ്യമായ വസ്തുക്കൾ സംഭാവന ചെയ്യാൻ ജനങ്ങളോട് ആവശ്യപ്പെട്ടു (പുറ. 25:2-7).</a:t>
            </a:r>
            <a:endParaRPr kumimoji="0" lang="en" sz="1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714191" y="5635139"/>
            <a:ext cx="5362428" cy="954107"/>
          </a:xfrm>
          <a:prstGeom prst="rect">
            <a:avLst/>
          </a:prstGeom>
          <a:noFill/>
        </p:spPr>
        <p:txBody>
          <a:bodyPr wrap="square">
            <a:spAutoFit/>
          </a:bodyPr>
          <a:lstStyle/>
          <a:p>
            <a:pPr lvl="0">
              <a:spcBef>
                <a:spcPts val="600"/>
              </a:spcBef>
              <a:defRPr/>
            </a:pP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ഒരു യിസ്രായേല്യൻ വിശുദ്ധമന്ദിരത്തിൽ പ്രവേശിക്കുമ്പോൾ, അവൻ പ്രതീകാത്മകമായി ദൈവസന്നിധിയിലേക്ക് തന്നെ പ്രവേശിച്ചു... യേശു മരിച്ചപ്പോൾ തിരശ്ശീല കീറുന്നതുവരെ.</a:t>
            </a:r>
            <a:endParaRPr kumimoji="0" lang="en" sz="1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687937" y="4803626"/>
            <a:ext cx="7265609" cy="738664"/>
          </a:xfrm>
          <a:prstGeom prst="rect">
            <a:avLst/>
          </a:prstGeom>
          <a:noFill/>
        </p:spPr>
        <p:txBody>
          <a:bodyPr wrap="square">
            <a:spAutoFit/>
          </a:bodyPr>
          <a:lstStyle/>
          <a:p>
            <a:pPr lvl="0">
              <a:spcBef>
                <a:spcPts val="600"/>
              </a:spcBef>
              <a:defRPr/>
            </a:pP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ശലോമോൻ നിർമ്മിച്ച വിശുദ്ധ മന്ദിരവും ആലയവും സ്വർഗ്ഗത്തിൽ നിർമ്മിച്ച വിശുദ്ധ മന്ദിരത്തിന്റെ മാതൃകയായിരുന്നു (എബ്രാ. 8:1-2; 1</a:t>
            </a:r>
            <a:r>
              <a:rPr lang="en-US"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രാജാ. 8:27,30).</a:t>
            </a:r>
            <a:endParaRPr kumimoji="0" lang="en" sz="1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406408" y="1792146"/>
            <a:ext cx="7149967" cy="1600438"/>
          </a:xfrm>
          <a:prstGeom prst="rect">
            <a:avLst/>
          </a:prstGeom>
          <a:noFill/>
        </p:spPr>
        <p:txBody>
          <a:bodyPr wrap="square">
            <a:spAutoFit/>
          </a:bodyPr>
          <a:lstStyle/>
          <a:p>
            <a:pPr lvl="0">
              <a:spcBef>
                <a:spcPts val="600"/>
              </a:spcBef>
              <a:defRPr/>
            </a:pPr>
            <a:r>
              <a:rPr lang="ml-IN" sz="1400" b="1" dirty="0">
                <a:solidFill>
                  <a:prstClr val="white"/>
                </a:solidFill>
                <a:effectLst>
                  <a:glow rad="88900">
                    <a:srgbClr val="041D57"/>
                  </a:glow>
                  <a:outerShdw blurRad="38100" dist="38100" dir="2700000" algn="tl">
                    <a:srgbClr val="000000">
                      <a:alpha val="43137"/>
                    </a:srgbClr>
                  </a:outerShdw>
                </a:effectLst>
                <a:latin typeface="Arial" panose="020B0604020202020204" pitchFamily="34" charset="0"/>
                <a:cs typeface="Gayathri" panose="00000503000000000000" pitchFamily="2" charset="0"/>
              </a:rPr>
              <a:t>എന്നാൽ ദൈവത്തിന്റെ ഭൗതിക സാന്നിധ്യം അവർക്കെല്ലാവർക്കും ഉടനടി മരണത്തിന് കാരണമാകും (പുറ. 33:20). അതിനാൽ, തന്റെ സാന്നിധ്യം പ്രകടിപ്പിക്കാൻ കഴിയുന്ന ഒരു വിശുദ്ധ മന്ദിരം പണിയാൻ അവൻ അവരോട് കൽപ്പിച്ചു. ദൈവം ഭൗതികമായി ഒരു ഭൗമിക ക്ഷേത്രത്തിലും വസിക്കാത്തതിനാൽ ഈ സാന്നിധ്യം പ്രതീകങ്ങളായി പ്രകടമായി (പ്രവൃത്തികൾ 17:24).</a:t>
            </a:r>
            <a:endParaRPr kumimoji="0" lang="en" sz="1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1248</Words>
  <Application>Microsoft Office PowerPoint</Application>
  <PresentationFormat>Panorámica</PresentationFormat>
  <Paragraphs>76</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11</vt:i4>
      </vt:variant>
    </vt:vector>
  </HeadingPairs>
  <TitlesOfParts>
    <vt:vector size="17" baseType="lpstr">
      <vt:lpstr>Calibri</vt:lpstr>
      <vt:lpstr>Arial</vt:lpstr>
      <vt:lpstr>Aptos Display</vt:lpstr>
      <vt:lpstr>Aptos</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75</cp:revision>
  <dcterms:created xsi:type="dcterms:W3CDTF">2025-07-31T02:29:16Z</dcterms:created>
  <dcterms:modified xsi:type="dcterms:W3CDTF">2025-08-27T16:45:58Z</dcterms:modified>
</cp:coreProperties>
</file>