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7" r:id="rId3"/>
    <p:sldId id="312" r:id="rId4"/>
    <p:sldId id="257" r:id="rId5"/>
    <p:sldId id="308" r:id="rId6"/>
    <p:sldId id="259" r:id="rId7"/>
    <p:sldId id="260" r:id="rId8"/>
    <p:sldId id="310" r:id="rId9"/>
    <p:sldId id="262" r:id="rId10"/>
    <p:sldId id="263" r:id="rId11"/>
    <p:sldId id="311" r:id="rId12"/>
    <p:sldId id="302" r:id="rId13"/>
    <p:sldId id="303" r:id="rId14"/>
  </p:sldIdLst>
  <p:sldSz cx="12192000" cy="6858000"/>
  <p:notesSz cx="6858000" cy="9144000"/>
  <p:embeddedFontLst>
    <p:embeddedFont>
      <p:font typeface="Gayathri" panose="020B060402020202020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8B69"/>
    <a:srgbClr val="E0A4A6"/>
    <a:srgbClr val="855143"/>
    <a:srgbClr val="653E33"/>
    <a:srgbClr val="186C7A"/>
    <a:srgbClr val="AFE6EF"/>
    <a:srgbClr val="6308DE"/>
    <a:srgbClr val="9F5FCF"/>
    <a:srgbClr val="8B5299"/>
    <a:srgbClr val="825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B468B-DD2A-4F11-A3EE-C2320C1AC9EB}" type="datetimeFigureOut">
              <a:rPr lang="es-ES" smtClean="0"/>
              <a:t>15/11/2025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E635A-2AAA-47F7-B4EC-D23B2A04AD64}" type="slidenum">
              <a:rPr lang="es-ES" smtClean="0"/>
              <a:t>‹Nº›</a:t>
            </a:fld>
            <a:endParaRPr lang="es-ES"/>
          </a:p>
        </p:txBody>
      </p:sp>
    </p:spTree>
    <p:extLst>
      <p:ext uri="{BB962C8B-B14F-4D97-AF65-F5344CB8AC3E}">
        <p14:creationId xmlns:p14="http://schemas.microsoft.com/office/powerpoint/2010/main" val="204989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2E635A-2AAA-47F7-B4EC-D23B2A04AD64}" type="slidenum">
              <a:rPr lang="es-ES" smtClean="0"/>
              <a:t>3</a:t>
            </a:fld>
            <a:endParaRPr lang="es-ES"/>
          </a:p>
        </p:txBody>
      </p:sp>
    </p:spTree>
    <p:extLst>
      <p:ext uri="{BB962C8B-B14F-4D97-AF65-F5344CB8AC3E}">
        <p14:creationId xmlns:p14="http://schemas.microsoft.com/office/powerpoint/2010/main" val="341683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22E635A-2AAA-47F7-B4EC-D23B2A04AD64}" type="slidenum">
              <a:rPr lang="es-ES" smtClean="0"/>
              <a:t>9</a:t>
            </a:fld>
            <a:endParaRPr lang="es-ES"/>
          </a:p>
        </p:txBody>
      </p:sp>
    </p:spTree>
    <p:extLst>
      <p:ext uri="{BB962C8B-B14F-4D97-AF65-F5344CB8AC3E}">
        <p14:creationId xmlns:p14="http://schemas.microsoft.com/office/powerpoint/2010/main" val="145652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2D34-8B0D-BE0A-D8EB-58083428F1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2E2E65-F43B-6EBC-7A37-B23B0BE12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6C6846-6626-8006-65C5-DEE7AC6D61B0}"/>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EE287F75-E624-A78E-4E52-CA6C53679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6FBE9-7456-72D7-A8B2-DB6BDB49F9A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750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E0571-E476-B1B6-F14F-87713B3EE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2F0E14-4E6D-989C-0DA5-43C98F918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F04AA-233D-A431-649A-3B5CCFB1A9E8}"/>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735051E9-982E-AAEA-72B3-406C5652E7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F4A-076E-CED0-A767-26256C636C41}"/>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68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B8835-5CA3-5E05-5949-D5A17292CE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6BF332-82E2-502C-73E4-BB49548D2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E689C-0CDC-49F8-4D1F-BEED541B2233}"/>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C213F774-7EB4-1A6D-1E4F-B15F725E84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937030-1FBD-2C48-9357-BE60C6688E39}"/>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5818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61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15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49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62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2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3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323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45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4C4-AF91-F678-9744-2EA83AEC5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C56A2-E0CE-26C6-1B55-5239B21BD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49CDF7-B3C5-0849-3A1E-430BFA601435}"/>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4232A5E0-D106-AAC8-671B-5BB82975A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739B69-6A02-74F6-96C5-0C635AC54815}"/>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17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04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47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BBDED-BAE0-3C64-1F7A-B03FB171EB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AA35DB-600E-E385-7252-551B56AD10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5E1884-B55B-FE34-B1D5-970B7C030AF3}"/>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A1982766-EC7C-EA80-DCD4-4D57F5B99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691330-BDDC-2C74-F857-D6E93EF33C2E}"/>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26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24996-111B-CAF7-9EF5-2D63897FC8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6C6ADE-9460-C8CD-9A19-D446A9C825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EFE1A8-0EDA-AFCE-615B-746BB9D8B4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083287-E294-DD38-9D7D-F74148E07C5E}"/>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6" name="Marcador de pie de página 5">
            <a:extLst>
              <a:ext uri="{FF2B5EF4-FFF2-40B4-BE49-F238E27FC236}">
                <a16:creationId xmlns:a16="http://schemas.microsoft.com/office/drawing/2014/main" id="{22C279D0-6B98-2112-8DD3-9134B5B715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BF7ECD-F891-0B51-F78A-B4A3C363DF2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33184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8097-DD9F-79A2-C52D-A3683BF809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BD5FF-6761-1381-52B1-B89FFF2A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49427F-9B55-38AF-FD1F-BB3F2323B1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AC5838-80E5-4260-D1B5-984F09D71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3DB7C2-CC7C-02D2-42B0-FA18BABE0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FF3A76-F39A-93E8-C711-CB66E92D665A}"/>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8" name="Marcador de pie de página 7">
            <a:extLst>
              <a:ext uri="{FF2B5EF4-FFF2-40B4-BE49-F238E27FC236}">
                <a16:creationId xmlns:a16="http://schemas.microsoft.com/office/drawing/2014/main" id="{67783177-F607-8ABF-DBA1-27ED5A040CA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08F4-F4AC-E2B2-1B8E-A98A0CF69E57}"/>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87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8E90A-EB2F-F46C-D655-AFABA4E22E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F39D25-9414-CE50-FE0F-0F148FEB6B0F}"/>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4" name="Marcador de pie de página 3">
            <a:extLst>
              <a:ext uri="{FF2B5EF4-FFF2-40B4-BE49-F238E27FC236}">
                <a16:creationId xmlns:a16="http://schemas.microsoft.com/office/drawing/2014/main" id="{90F351B7-A865-8FEA-8350-A40CC789816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1404BC-4D91-1B53-F4E9-878C95FEBED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53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144584-7B7F-1E3E-7920-D18D495866E5}"/>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3" name="Marcador de pie de página 2">
            <a:extLst>
              <a:ext uri="{FF2B5EF4-FFF2-40B4-BE49-F238E27FC236}">
                <a16:creationId xmlns:a16="http://schemas.microsoft.com/office/drawing/2014/main" id="{45E4A97B-7299-EBBE-9B4F-293E2FBE82D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632483-3F98-7BBE-EBC0-90CB3BD37972}"/>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621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21F4-D258-6670-78CB-85E108566A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526AC1-F12B-FF44-B8C5-0A2F800DE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1B966-6F50-2F92-35D6-05F484E8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A24AD-C5F7-317E-E030-415BDFBF68D0}"/>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6" name="Marcador de pie de página 5">
            <a:extLst>
              <a:ext uri="{FF2B5EF4-FFF2-40B4-BE49-F238E27FC236}">
                <a16:creationId xmlns:a16="http://schemas.microsoft.com/office/drawing/2014/main" id="{5EADDE88-6BD9-CEE7-217B-E9D619CD5F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B446C5-7CBF-45AA-139A-B410FBDCF5B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7270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699A-7116-15D7-F798-42B51F9A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E33706-6567-36C2-264E-56E654A3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38CA84-D5F5-90F7-C693-5285C59B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38CFE-D145-7B0D-E9C4-18F78707A5B6}"/>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6" name="Marcador de pie de página 5">
            <a:extLst>
              <a:ext uri="{FF2B5EF4-FFF2-40B4-BE49-F238E27FC236}">
                <a16:creationId xmlns:a16="http://schemas.microsoft.com/office/drawing/2014/main" id="{185108FB-0231-50EC-AC2D-3E5CD711B5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AE3795-0AE9-47EF-C3AC-D9E8D126222A}"/>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6450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529DA4-FF84-0926-0F47-FD9BCC333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69A495-1DFA-353F-7C10-1B0771E2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0F3DE9-AEA6-5C58-60BB-6E06D794F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6F7B164B-E3A9-A657-C104-A680264CD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C938021-E6BD-5127-27F1-1EC0E6CA7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74CCE-FD62-4E56-A963-15189B0E191F}" type="slidenum">
              <a:rPr lang="es-ES" smtClean="0"/>
              <a:t>‹Nº›</a:t>
            </a:fld>
            <a:endParaRPr lang="es-ES"/>
          </a:p>
        </p:txBody>
      </p:sp>
    </p:spTree>
    <p:extLst>
      <p:ext uri="{BB962C8B-B14F-4D97-AF65-F5344CB8AC3E}">
        <p14:creationId xmlns:p14="http://schemas.microsoft.com/office/powerpoint/2010/main" val="6095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1628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B2B44-0AC0-3A8C-19E7-0A4E95ADF4D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rgbClr val="EFE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306732" y="-354408"/>
            <a:ext cx="1340409" cy="11953876"/>
            <a:chOff x="329184" y="2"/>
            <a:chExt cx="524256" cy="5777807"/>
          </a:xfrm>
          <a:effectLst>
            <a:outerShdw blurRad="50800" dist="38100" dir="5400000" algn="t" rotWithShape="0">
              <a:prstClr val="black">
                <a:alpha val="40000"/>
              </a:prstClr>
            </a:outerShdw>
          </a:effectLst>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C503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2"/>
              <a:ext cx="524256" cy="5666779"/>
            </a:xfrm>
            <a:prstGeom prst="rect">
              <a:avLst/>
            </a:prstGeom>
            <a:solidFill>
              <a:srgbClr val="AC503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yathri" panose="00000503000000000000" pitchFamily="2" charset="0"/>
                <a:cs typeface="Gayathri" panose="00000503000000000000" pitchFamily="2" charset="0"/>
              </a:endParaRPr>
            </a:p>
          </p:txBody>
        </p:sp>
      </p:grpSp>
      <p:grpSp>
        <p:nvGrpSpPr>
          <p:cNvPr id="2" name="Group 13">
            <a:extLst>
              <a:ext uri="{FF2B5EF4-FFF2-40B4-BE49-F238E27FC236}">
                <a16:creationId xmlns:a16="http://schemas.microsoft.com/office/drawing/2014/main" id="{4E335A5A-05CE-82FE-547F-33E195DE670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11877676" y="153237"/>
            <a:ext cx="151684" cy="4612459"/>
            <a:chOff x="329184" y="1"/>
            <a:chExt cx="524256" cy="5777808"/>
          </a:xfrm>
          <a:effectLst>
            <a:outerShdw blurRad="50800" dist="38100" dir="5400000" algn="t" rotWithShape="0">
              <a:prstClr val="black">
                <a:alpha val="40000"/>
              </a:prstClr>
            </a:outerShdw>
          </a:effectLst>
        </p:grpSpPr>
        <p:cxnSp>
          <p:nvCxnSpPr>
            <p:cNvPr id="3" name="Straight Connector 14">
              <a:extLst>
                <a:ext uri="{FF2B5EF4-FFF2-40B4-BE49-F238E27FC236}">
                  <a16:creationId xmlns:a16="http://schemas.microsoft.com/office/drawing/2014/main" id="{656CB701-4BA0-311A-5FC3-A33C440596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39E33"/>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 name="Rectangle 15">
              <a:extLst>
                <a:ext uri="{FF2B5EF4-FFF2-40B4-BE49-F238E27FC236}">
                  <a16:creationId xmlns:a16="http://schemas.microsoft.com/office/drawing/2014/main" id="{7FD7E4A5-D391-857D-0649-2500356C85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rgbClr val="A39E33"/>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yathri" panose="00000503000000000000" pitchFamily="2" charset="0"/>
                <a:cs typeface="Gayathri" panose="00000503000000000000" pitchFamily="2" charset="0"/>
              </a:endParaRPr>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891" y="153237"/>
            <a:ext cx="6580907" cy="652921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yathri" panose="00000503000000000000" pitchFamily="2" charset="0"/>
              <a:cs typeface="Gayathri" panose="00000503000000000000" pitchFamily="2" charset="0"/>
            </a:endParaRPr>
          </a:p>
        </p:txBody>
      </p:sp>
      <p:pic>
        <p:nvPicPr>
          <p:cNvPr id="7" name="Imagen 6" descr="Un grupo de personas en un parque de diversiones&#10;&#10;El contenido generado por IA puede ser incorrecto.">
            <a:extLst>
              <a:ext uri="{FF2B5EF4-FFF2-40B4-BE49-F238E27FC236}">
                <a16:creationId xmlns:a16="http://schemas.microsoft.com/office/drawing/2014/main" id="{628E7398-3AAB-FEFB-713E-676D8FB4410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b="-2"/>
          <a:stretch>
            <a:fillRect/>
          </a:stretch>
        </p:blipFill>
        <p:spPr>
          <a:xfrm>
            <a:off x="473220" y="409006"/>
            <a:ext cx="6034416" cy="6060306"/>
          </a:xfrm>
          <a:prstGeom prst="rect">
            <a:avLst/>
          </a:prstGeom>
        </p:spPr>
      </p:pic>
      <p:sp>
        <p:nvSpPr>
          <p:cNvPr id="6" name="CuadroTexto 5">
            <a:extLst>
              <a:ext uri="{FF2B5EF4-FFF2-40B4-BE49-F238E27FC236}">
                <a16:creationId xmlns:a16="http://schemas.microsoft.com/office/drawing/2014/main" id="{CD7F6985-86F7-C5E9-CFAD-B2058DBD00B9}"/>
              </a:ext>
            </a:extLst>
          </p:cNvPr>
          <p:cNvSpPr txBox="1"/>
          <p:nvPr/>
        </p:nvSpPr>
        <p:spPr>
          <a:xfrm>
            <a:off x="6838949" y="175796"/>
            <a:ext cx="4981576" cy="3416320"/>
          </a:xfrm>
          <a:prstGeom prst="rect">
            <a:avLst/>
          </a:prstGeom>
          <a:noFill/>
        </p:spPr>
        <p:txBody>
          <a:bodyPr wrap="square" rtlCol="0">
            <a:spAutoFit/>
            <a:scene3d>
              <a:camera prst="orthographicFront"/>
              <a:lightRig rig="balanced" dir="t"/>
            </a:scene3d>
            <a:sp3d extrusionH="57150">
              <a:bevelT w="69850" h="69850" prst="divot"/>
            </a:sp3d>
          </a:bodyPr>
          <a:lstStyle/>
          <a:p>
            <a:pPr algn="ctr"/>
            <a:r>
              <a:rPr lang="ml-IN" sz="5400" b="1" dirty="0">
                <a:ln w="9525">
                  <a:noFill/>
                  <a:prstDash val="solid"/>
                </a:ln>
                <a:solidFill>
                  <a:srgbClr val="AC503C"/>
                </a:solidFill>
                <a:effectLst>
                  <a:outerShdw blurRad="12700" dist="38100" dir="2700000" algn="tl" rotWithShape="0">
                    <a:srgbClr val="87832A"/>
                  </a:outerShdw>
                </a:effectLst>
                <a:latin typeface="Gayathri" panose="00000503000000000000" pitchFamily="2" charset="0"/>
                <a:cs typeface="Gayathri" panose="00000503000000000000" pitchFamily="2" charset="0"/>
              </a:rPr>
              <a:t>ആത്യന്തിക വിശ്വസ്തത: ഒരു യുദ്ധമേഖലയിൽ ആരാധന</a:t>
            </a:r>
            <a:endParaRPr lang="en" sz="5400" b="1" dirty="0">
              <a:ln w="9525">
                <a:noFill/>
                <a:prstDash val="solid"/>
              </a:ln>
              <a:solidFill>
                <a:srgbClr val="AC503C"/>
              </a:solidFill>
              <a:effectLst>
                <a:outerShdw blurRad="12700" dist="38100" dir="2700000" algn="tl" rotWithShape="0">
                  <a:srgbClr val="87832A"/>
                </a:outerShdw>
              </a:effectLst>
              <a:latin typeface="Gayathri" panose="00000503000000000000" pitchFamily="2" charset="0"/>
              <a:cs typeface="Gayathri" panose="00000503000000000000" pitchFamily="2" charset="0"/>
            </a:endParaRPr>
          </a:p>
        </p:txBody>
      </p:sp>
      <p:sp>
        <p:nvSpPr>
          <p:cNvPr id="8" name="CuadroTexto 7">
            <a:extLst>
              <a:ext uri="{FF2B5EF4-FFF2-40B4-BE49-F238E27FC236}">
                <a16:creationId xmlns:a16="http://schemas.microsoft.com/office/drawing/2014/main" id="{5E142037-DADD-477F-244B-D3541866C284}"/>
              </a:ext>
            </a:extLst>
          </p:cNvPr>
          <p:cNvSpPr txBox="1"/>
          <p:nvPr/>
        </p:nvSpPr>
        <p:spPr>
          <a:xfrm>
            <a:off x="6838949" y="6443440"/>
            <a:ext cx="4935785" cy="338554"/>
          </a:xfrm>
          <a:prstGeom prst="rect">
            <a:avLst/>
          </a:prstGeom>
          <a:noFill/>
        </p:spPr>
        <p:txBody>
          <a:bodyPr wrap="square" rtlCol="0">
            <a:spAutoFit/>
          </a:bodyPr>
          <a:lstStyle/>
          <a:p>
            <a:pPr algn="ctr"/>
            <a:r>
              <a:rPr lang="ml-IN" sz="1600" b="1" dirty="0">
                <a:solidFill>
                  <a:srgbClr val="797525"/>
                </a:solidFill>
                <a:latin typeface="Gayathri" panose="00000503000000000000" pitchFamily="2" charset="0"/>
                <a:cs typeface="Gayathri" panose="00000503000000000000" pitchFamily="2" charset="0"/>
              </a:rPr>
              <a:t>പാഠം</a:t>
            </a:r>
            <a:r>
              <a:rPr lang="en" sz="1600" b="1" dirty="0">
                <a:solidFill>
                  <a:srgbClr val="797525"/>
                </a:solidFill>
                <a:latin typeface="Gayathri" panose="00000503000000000000" pitchFamily="2" charset="0"/>
                <a:cs typeface="Gayathri" panose="00000503000000000000" pitchFamily="2" charset="0"/>
              </a:rPr>
              <a:t> 07 </a:t>
            </a:r>
            <a:r>
              <a:rPr lang="ml-IN" sz="1600" b="1" dirty="0">
                <a:solidFill>
                  <a:srgbClr val="797525"/>
                </a:solidFill>
                <a:latin typeface="Gayathri" panose="00000503000000000000" pitchFamily="2" charset="0"/>
                <a:cs typeface="Gayathri" panose="00000503000000000000" pitchFamily="2" charset="0"/>
              </a:rPr>
              <a:t>നവംബർ</a:t>
            </a:r>
            <a:r>
              <a:rPr lang="en" sz="1600" b="1" dirty="0">
                <a:solidFill>
                  <a:srgbClr val="797525"/>
                </a:solidFill>
                <a:latin typeface="Gayathri" panose="00000503000000000000" pitchFamily="2" charset="0"/>
                <a:cs typeface="Gayathri" panose="00000503000000000000" pitchFamily="2" charset="0"/>
              </a:rPr>
              <a:t> 15, 2025</a:t>
            </a:r>
          </a:p>
        </p:txBody>
      </p:sp>
    </p:spTree>
    <p:extLst>
      <p:ext uri="{BB962C8B-B14F-4D97-AF65-F5344CB8AC3E}">
        <p14:creationId xmlns:p14="http://schemas.microsoft.com/office/powerpoint/2010/main" val="30797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B7A3B0-A4A9-BB80-4D96-B19F5AB8400D}"/>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B5D88177-BD84-088A-E38F-A2F88632509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918522" y="2061605"/>
            <a:ext cx="8242998" cy="4796395"/>
          </a:xfrm>
          <a:prstGeom prst="rect">
            <a:avLst/>
          </a:prstGeom>
        </p:spPr>
      </p:pic>
      <p:sp>
        <p:nvSpPr>
          <p:cNvPr id="10" name="Rectángulo 9">
            <a:extLst>
              <a:ext uri="{FF2B5EF4-FFF2-40B4-BE49-F238E27FC236}">
                <a16:creationId xmlns:a16="http://schemas.microsoft.com/office/drawing/2014/main" id="{46BC2E8D-7309-E58B-43EC-F48F3080530A}"/>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8B5299"/>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D9AD698D-D3D4-95D6-6D8A-B396472F939F}"/>
              </a:ext>
            </a:extLst>
          </p:cNvPr>
          <p:cNvSpPr txBox="1"/>
          <p:nvPr/>
        </p:nvSpPr>
        <p:spPr>
          <a:xfrm>
            <a:off x="3908362" y="87050"/>
            <a:ext cx="8242998"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IN" sz="6600" b="1" dirty="0">
                <a:ln/>
                <a:solidFill>
                  <a:srgbClr val="8B5299"/>
                </a:solidFill>
                <a:effectLst>
                  <a:outerShdw blurRad="38100" dist="38100" dir="2700000" algn="tl">
                    <a:schemeClr val="accent3">
                      <a:lumMod val="60000"/>
                      <a:lumOff val="40000"/>
                    </a:schemeClr>
                  </a:outerShdw>
                </a:effectLst>
                <a:latin typeface="Gayathri" panose="00000503000000000000" pitchFamily="2" charset="0"/>
                <a:cs typeface="Gayathri" panose="00000503000000000000" pitchFamily="2" charset="0"/>
              </a:rPr>
              <a:t>ആരാധനയ്ക്കായി ഒരു പ്രത്യേക സ്ഥലം</a:t>
            </a:r>
            <a:endParaRPr lang="en" sz="6600" b="1" dirty="0">
              <a:ln/>
              <a:solidFill>
                <a:srgbClr val="8B5299"/>
              </a:solidFill>
              <a:effectLst>
                <a:outerShdw blurRad="38100" dist="38100" dir="2700000" algn="tl">
                  <a:schemeClr val="accent3">
                    <a:lumMod val="60000"/>
                    <a:lumOff val="40000"/>
                  </a:schemeClr>
                </a:out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755218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0442E0-E1A1-005B-0173-DD4D8D6862CA}"/>
              </a:ext>
            </a:extLst>
          </p:cNvPr>
          <p:cNvSpPr txBox="1"/>
          <p:nvPr/>
        </p:nvSpPr>
        <p:spPr>
          <a:xfrm>
            <a:off x="0" y="0"/>
            <a:ext cx="12192000" cy="830997"/>
          </a:xfrm>
          <a:prstGeom prst="rect">
            <a:avLst/>
          </a:prstGeom>
          <a:noFill/>
        </p:spPr>
        <p:txBody>
          <a:bodyPr wrap="square">
            <a:spAutoFit/>
          </a:bodyPr>
          <a:lstStyle/>
          <a:p>
            <a:pPr algn="ctr"/>
            <a:r>
              <a:rPr lang="ml-I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വിശുദ്ധമന്ദിരം ഉയർത്തുന്നു</a:t>
            </a:r>
            <a:endParaRPr lang="e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49D7992A-F478-2F95-E88A-722153034FB9}"/>
              </a:ext>
            </a:extLst>
          </p:cNvPr>
          <p:cNvSpPr txBox="1"/>
          <p:nvPr/>
        </p:nvSpPr>
        <p:spPr>
          <a:xfrm>
            <a:off x="2120161" y="752203"/>
            <a:ext cx="7951677" cy="646331"/>
          </a:xfrm>
          <a:prstGeom prst="rect">
            <a:avLst/>
          </a:prstGeom>
          <a:noFill/>
        </p:spPr>
        <p:txBody>
          <a:bodyPr wrap="square">
            <a:spAutoFit/>
          </a:bodyPr>
          <a:lstStyle/>
          <a:p>
            <a:pPr algn="ctr"/>
            <a:r>
              <a:rPr lang="en"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അനന്തരം യിസ്രായേൽമക്കളുടെ സഭ മുഴുവനും ശീലോവിൽ ഒന്നിച്ചുകൂടി അവിടെ സമാഗമനക്കുടാരം നിർത്തി; ദേശം അവർക്കു കീഴടങ്ങിയിരുന്നു.</a:t>
            </a:r>
            <a:r>
              <a:rPr lang="en"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400"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400"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sz="1400" b="1" dirty="0">
                <a:solidFill>
                  <a:schemeClr val="accent5">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18:1)</a:t>
            </a:r>
          </a:p>
        </p:txBody>
      </p:sp>
      <p:sp>
        <p:nvSpPr>
          <p:cNvPr id="5" name="CuadroTexto 4">
            <a:extLst>
              <a:ext uri="{FF2B5EF4-FFF2-40B4-BE49-F238E27FC236}">
                <a16:creationId xmlns:a16="http://schemas.microsoft.com/office/drawing/2014/main" id="{AC3663DC-416C-8A5A-CB5E-F431070FB8AB}"/>
              </a:ext>
            </a:extLst>
          </p:cNvPr>
          <p:cNvSpPr txBox="1"/>
          <p:nvPr/>
        </p:nvSpPr>
        <p:spPr>
          <a:xfrm>
            <a:off x="5083867" y="1533140"/>
            <a:ext cx="7108133" cy="1477328"/>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യിസ്രായേൽ ദേശം കീഴടക്കിയിരുന്നു. ഏഴ് ഗോത്രങ്ങൾക്ക് ഇതുവരെ അവരുടെ ഓഹരി ലഭിച്ചിരുന്നില്ലെങ്കിലും, ഏറ്റവും പ്രമുഖമായ ഗോത്രങ്ങൾക്കിടയിൽ ആ പ്രദേശം വിഭജിക്കപ്പെട്ടിരുന്നു. രൂബേൻ, ഗാദ്, മനശ്ശെയുടെ പാതി ഗോത്രം എന്നീ യോദ്ധാക്കളെ യോർദ്ദാന്നക്കരെയുള്ള അവരുടെ അവകാശങ്ങളിലേക്ക് അയയ്ക്കണമായിരുന്നു.</a:t>
            </a:r>
            <a:endParaRPr lang="en" b="1" dirty="0">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295796C3-1DF9-1F96-0911-E709927D377C}"/>
              </a:ext>
            </a:extLst>
          </p:cNvPr>
          <p:cNvSpPr txBox="1"/>
          <p:nvPr/>
        </p:nvSpPr>
        <p:spPr>
          <a:xfrm>
            <a:off x="136662" y="4264191"/>
            <a:ext cx="6269011"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ദൈവത്തിന്റെ ദൃശ്യ വാസസ്ഥലമായ വിശുദ്ധമന്ദിരം, എല്ലാവരും ആരാധനയിൽ ഐക്യപ്പെടുന്ന ഐക്യത്തിന്റെ ബിന്ദുവായിരുന്നു. ദൈവത്തിന്റെ സാന്നിധ്യമില്ലാതെ, ഭൂമി കൈവശം വയ്ക്കുന്നത് അർത്ഥശൂന്യമായിരുന്നു.</a:t>
            </a:r>
            <a:endParaRPr lang="en" b="1" dirty="0">
              <a:latin typeface="Gayathri" panose="00000503000000000000" pitchFamily="2" charset="0"/>
              <a:cs typeface="Gayathri" panose="00000503000000000000" pitchFamily="2" charset="0"/>
            </a:endParaRPr>
          </a:p>
        </p:txBody>
      </p:sp>
      <p:pic>
        <p:nvPicPr>
          <p:cNvPr id="8" name="Imagen 7" descr="Imagen que contiene tabla, hombre, mujer, parado&#10;&#10;El contenido generado por IA puede ser incorrecto.">
            <a:extLst>
              <a:ext uri="{FF2B5EF4-FFF2-40B4-BE49-F238E27FC236}">
                <a16:creationId xmlns:a16="http://schemas.microsoft.com/office/drawing/2014/main" id="{CCE7CB52-F20B-39E9-5BE4-23D08240A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011" y="1620786"/>
            <a:ext cx="4521572" cy="2543844"/>
          </a:xfrm>
          <a:prstGeom prst="rect">
            <a:avLst/>
          </a:prstGeom>
          <a:effectLst>
            <a:innerShdw blurRad="114300">
              <a:prstClr val="black"/>
            </a:innerShdw>
          </a:effectLst>
        </p:spPr>
      </p:pic>
      <p:pic>
        <p:nvPicPr>
          <p:cNvPr id="12" name="Imagen 11" descr="Un dibujo de una persona&#10;&#10;El contenido generado por IA puede ser incorrecto.">
            <a:extLst>
              <a:ext uri="{FF2B5EF4-FFF2-40B4-BE49-F238E27FC236}">
                <a16:creationId xmlns:a16="http://schemas.microsoft.com/office/drawing/2014/main" id="{AF233373-0CDF-22F7-7C6D-03AE8ACA33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405674" y="4199174"/>
            <a:ext cx="5533706" cy="2543844"/>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85F7ACC2-D1AE-45E6-46BB-336C72C5F987}"/>
              </a:ext>
            </a:extLst>
          </p:cNvPr>
          <p:cNvSpPr txBox="1"/>
          <p:nvPr/>
        </p:nvSpPr>
        <p:spPr>
          <a:xfrm>
            <a:off x="5083867" y="3164356"/>
            <a:ext cx="7108132"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ഗോത്രങ്ങൾ വേർപിരിയുന്നതിനുമുമ്പ്, ഒരു പ്രത്യേകവും അനിവാര്യവുമായ പ്രവൃത്തി നിർവഹിച്ചു: യിസ്രായേലിന്റെ ആരാധനയുടെ കേന്ദ്രമായ സമാഗമന കൂടാരത്തിന്റെ നിർമ്മാണം (യോശു. 18:1).</a:t>
            </a:r>
            <a:endParaRPr lang="en" b="1" dirty="0">
              <a:latin typeface="Gayathri" panose="00000503000000000000" pitchFamily="2" charset="0"/>
              <a:cs typeface="Gayathri" panose="00000503000000000000" pitchFamily="2" charset="0"/>
            </a:endParaRPr>
          </a:p>
        </p:txBody>
      </p:sp>
      <p:sp>
        <p:nvSpPr>
          <p:cNvPr id="10" name="CuadroTexto 9">
            <a:extLst>
              <a:ext uri="{FF2B5EF4-FFF2-40B4-BE49-F238E27FC236}">
                <a16:creationId xmlns:a16="http://schemas.microsoft.com/office/drawing/2014/main" id="{96788630-C3EB-EFFE-13B4-AF3C4FA13904}"/>
              </a:ext>
            </a:extLst>
          </p:cNvPr>
          <p:cNvSpPr txBox="1"/>
          <p:nvPr/>
        </p:nvSpPr>
        <p:spPr>
          <a:xfrm>
            <a:off x="136662" y="5551535"/>
            <a:ext cx="6276974"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ഇന്ന്, ആധുനികവും ഉത്തരാധുനികവുമായ ഭീമന്മാരെ മറികടക്കാൻ ഇനിയും ഉള്ളപ്പോൾ, യേശു നമുക്കുവേണ്ടി മധ്യസ്ഥത വഹിക്കുന്ന സ്വർഗ്ഗീയ വിശുദ്ധമന്ദിരത്തിൽ നമ്മുടെ ശ്രദ്ധ കേന്ദ്രീകരിക്കേണ്ടത് വളരെ പ്രധാനമാണ്.</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9441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750"/>
                                        <p:tgtEl>
                                          <p:spTgt spid="8"/>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out)">
                                      <p:cBhvr>
                                        <p:cTn id="41" dur="750"/>
                                        <p:tgtEl>
                                          <p:spTgt spid="12"/>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3C5E04-8704-FA75-91CB-6CCB6272AFB5}"/>
              </a:ext>
            </a:extLst>
          </p:cNvPr>
          <p:cNvSpPr txBox="1"/>
          <p:nvPr/>
        </p:nvSpPr>
        <p:spPr>
          <a:xfrm>
            <a:off x="1568932" y="1108018"/>
            <a:ext cx="9054135" cy="4308872"/>
          </a:xfrm>
          <a:prstGeom prst="rect">
            <a:avLst/>
          </a:prstGeom>
          <a:noFill/>
        </p:spPr>
        <p:txBody>
          <a:bodyPr wrap="square">
            <a:spAutoFit/>
          </a:bodyPr>
          <a:lstStyle/>
          <a:p>
            <a:pPr algn="ctr">
              <a:spcBef>
                <a:spcPts val="600"/>
              </a:spcBef>
            </a:pPr>
            <a:r>
              <a:rPr lang="ml-IN" sz="2200" b="1" dirty="0">
                <a:latin typeface="Gayathri" panose="00000503000000000000" pitchFamily="2" charset="0"/>
                <a:cs typeface="Gayathri" panose="00000503000000000000" pitchFamily="2" charset="0"/>
              </a:rPr>
              <a:t>“മോശ ആവർത്തനപുസ്തകം മുഴുവനും ജനങ്ങൾക്ക് പ്രസംഗങ്ങളിലൂടെ നൽകിയിട്ട് ആഴ്ചകൾ കഴിഞ്ഞിരുന്നില്ല, ഇപ്പോൾ യോശുവ വീണ്ടും ന്യായപ്രമാണം വായിച്ചു.”</a:t>
            </a:r>
          </a:p>
          <a:p>
            <a:pPr algn="ctr">
              <a:spcBef>
                <a:spcPts val="600"/>
              </a:spcBef>
            </a:pPr>
            <a:r>
              <a:rPr lang="ml-IN" sz="2200" b="1" dirty="0">
                <a:latin typeface="Gayathri" panose="00000503000000000000" pitchFamily="2" charset="0"/>
                <a:cs typeface="Gayathri" panose="00000503000000000000" pitchFamily="2" charset="0"/>
              </a:rPr>
              <a:t>യിസ്രായേലിലെ പുരുഷന്മാർ മാത്രമല്ല, “എല്ലാ സ്ത്രീകളും കുട്ടികളും” ന്യായപ്രമാണം വായിച്ചു ശ്രദ്ധിച്ചു; കാരണം അവരും അറിയുകയും അവരുടെ കടമ നിർവഹിക്കുകയും ചെയ്യേണ്ടത് പ്രധാനമായിരുന്നു. […]</a:t>
            </a:r>
          </a:p>
          <a:p>
            <a:pPr algn="ctr">
              <a:spcBef>
                <a:spcPts val="600"/>
              </a:spcBef>
            </a:pPr>
            <a:r>
              <a:rPr lang="ml-IN" sz="2200" b="1" dirty="0">
                <a:latin typeface="Gayathri" panose="00000503000000000000" pitchFamily="2" charset="0"/>
                <a:cs typeface="Gayathri" panose="00000503000000000000" pitchFamily="2" charset="0"/>
              </a:rPr>
              <a:t>ബൈബിളിലെ ഓരോ അധ്യായവും ഓരോ വാക്യവും ദൈവത്തിൽ നിന്നുള്ള മനുഷ്യരുമായുള്ള ആശയവിനിമയമാണ്. നാം അതിലെ പ്രമാണങ്ങൾ നമ്മുടെ കൈകളിൽ അടയാളങ്ങളായും നമ്മുടെ കണ്ണുകൾക്കിടയിൽ നെറ്റിപ്പട്ടങ്ങളായും ബന്ധിക്കണം. പഠിക്കുകയും അനുസരിക്കുകയും ചെയ്താൽ, പകൽ മേഘസ്തംഭവും രാത്രി അഗ്നിസ്തംഭവും യിസ്രായേല്യരെ നയിച്ചതുപോലെ, അത് ദൈവജനത്തെ നയിക്കും.</a:t>
            </a:r>
            <a:endParaRPr lang="en" sz="2200" b="1" dirty="0">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348917C8-C459-2631-EC1B-75D21B4F1D77}"/>
              </a:ext>
            </a:extLst>
          </p:cNvPr>
          <p:cNvSpPr txBox="1"/>
          <p:nvPr/>
        </p:nvSpPr>
        <p:spPr>
          <a:xfrm>
            <a:off x="5449016" y="5580705"/>
            <a:ext cx="5327100" cy="338554"/>
          </a:xfrm>
          <a:prstGeom prst="rect">
            <a:avLst/>
          </a:prstGeom>
          <a:noFill/>
        </p:spPr>
        <p:txBody>
          <a:bodyPr wrap="none" rtlCol="0">
            <a:spAutoFit/>
          </a:bodyPr>
          <a:lstStyle/>
          <a:p>
            <a:pPr algn="r"/>
            <a:r>
              <a:rPr lang="en" sz="1600" b="1" dirty="0">
                <a:latin typeface="Gayathri" panose="00000503000000000000" pitchFamily="2" charset="0"/>
                <a:cs typeface="Gayathri" panose="00000503000000000000" pitchFamily="2" charset="0"/>
              </a:rPr>
              <a:t>EGW (</a:t>
            </a:r>
            <a:r>
              <a:rPr lang="ml-IN" sz="1600" b="1" dirty="0">
                <a:latin typeface="Gayathri" panose="00000503000000000000" pitchFamily="2" charset="0"/>
                <a:cs typeface="Gayathri" panose="00000503000000000000" pitchFamily="2" charset="0"/>
              </a:rPr>
              <a:t>ഗോത്രപിതാക്കന്മാരും പ്രവാചകന്മാരും</a:t>
            </a:r>
            <a:r>
              <a:rPr lang="en" sz="1600" b="1" dirty="0">
                <a:latin typeface="Gayathri" panose="00000503000000000000" pitchFamily="2" charset="0"/>
                <a:cs typeface="Gayathri" panose="00000503000000000000" pitchFamily="2" charset="0"/>
              </a:rPr>
              <a:t>, pp. 500-504)</a:t>
            </a:r>
          </a:p>
        </p:txBody>
      </p:sp>
    </p:spTree>
    <p:extLst>
      <p:ext uri="{BB962C8B-B14F-4D97-AF65-F5344CB8AC3E}">
        <p14:creationId xmlns:p14="http://schemas.microsoft.com/office/powerpoint/2010/main" val="38207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15DAB-E596-47AC-CC4D-ACCADC781D8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a:extLst>
              <a:ext uri="{FF2B5EF4-FFF2-40B4-BE49-F238E27FC236}">
                <a16:creationId xmlns:a16="http://schemas.microsoft.com/office/drawing/2014/main" id="{3E7579D2-7AED-3564-1F3F-C9D547A03F6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7893" r="35517"/>
          <a:stretch>
            <a:fillRect/>
          </a:stretch>
        </p:blipFill>
        <p:spPr>
          <a:xfrm>
            <a:off x="192528" y="171716"/>
            <a:ext cx="3793268"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frente, joven, niño, banca&#10;&#10;El contenido generado por IA puede ser incorrecto.">
            <a:extLst>
              <a:ext uri="{FF2B5EF4-FFF2-40B4-BE49-F238E27FC236}">
                <a16:creationId xmlns:a16="http://schemas.microsoft.com/office/drawing/2014/main" id="{62EFF39D-F303-F9BE-3F11-FD51E066567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24944" b="315"/>
          <a:stretch>
            <a:fillRect/>
          </a:stretch>
        </p:blipFill>
        <p:spPr>
          <a:xfrm>
            <a:off x="4175452" y="171716"/>
            <a:ext cx="3822924" cy="283274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agua, tabla, azul, hombre&#10;&#10;El contenido generado por IA puede ser incorrecto.">
            <a:extLst>
              <a:ext uri="{FF2B5EF4-FFF2-40B4-BE49-F238E27FC236}">
                <a16:creationId xmlns:a16="http://schemas.microsoft.com/office/drawing/2014/main" id="{1C887D4B-80CD-15B5-5B2D-E038DBFA405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t="3542" r="-3" b="-3"/>
          <a:stretch>
            <a:fillRect/>
          </a:stretch>
        </p:blipFill>
        <p:spPr>
          <a:xfrm>
            <a:off x="8188032" y="171716"/>
            <a:ext cx="3799007"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2D183F3-68F4-6D85-8402-F5A45A365779}"/>
              </a:ext>
            </a:extLst>
          </p:cNvPr>
          <p:cNvSpPr txBox="1"/>
          <p:nvPr/>
        </p:nvSpPr>
        <p:spPr>
          <a:xfrm>
            <a:off x="4057651" y="3174699"/>
            <a:ext cx="4101806" cy="357020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F2601E"/>
                </a:solidFill>
                <a:effectLst/>
                <a:uLnTx/>
                <a:uFillTx/>
                <a:latin typeface="Gayathri" panose="00000503000000000000" pitchFamily="2" charset="0"/>
                <a:cs typeface="Gayathri" panose="00000503000000000000" pitchFamily="2" charset="0"/>
              </a:rPr>
              <a:t>“</a:t>
            </a:r>
            <a:r>
              <a:rPr kumimoji="0" lang="ml-IN" sz="3200" b="1" i="0" u="none" strike="noStrike" kern="1200" cap="none" spc="0" normalizeH="0" baseline="0" noProof="0" dirty="0">
                <a:ln w="12700" cmpd="sng">
                  <a:noFill/>
                  <a:prstDash val="solid"/>
                </a:ln>
                <a:solidFill>
                  <a:srgbClr val="F2601E"/>
                </a:solidFill>
                <a:effectLst/>
                <a:uLnTx/>
                <a:uFillTx/>
                <a:latin typeface="Gayathri" panose="00000503000000000000" pitchFamily="2" charset="0"/>
                <a:cs typeface="Gayathri" panose="00000503000000000000" pitchFamily="2" charset="0"/>
              </a:rPr>
              <a:t>മുമ്പെ അവന്റെ രാജ്യവും നീതിയും അന്വേഷിപ്പിൻ; അതോടുകൂടെ ഇതൊക്കെയും നിങ്ങൾക്കു കിട്ടും.</a:t>
            </a:r>
            <a:r>
              <a:rPr kumimoji="0" lang="es-ES" sz="3200" b="1" i="0" u="none" strike="noStrike" kern="1200" cap="none" spc="0" normalizeH="0" baseline="0" noProof="0" dirty="0">
                <a:ln w="12700" cmpd="sng">
                  <a:noFill/>
                  <a:prstDash val="solid"/>
                </a:ln>
                <a:solidFill>
                  <a:srgbClr val="F2601E"/>
                </a:solidFill>
                <a:effectLst/>
                <a:uLnTx/>
                <a:uFillTx/>
                <a:latin typeface="Gayathri" panose="00000503000000000000" pitchFamily="2" charset="0"/>
                <a:cs typeface="Gayathri" panose="00000503000000000000" pitchFamily="2"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ml-IN" sz="2400" b="1" i="0" u="none" strike="noStrike" kern="1200" cap="none" spc="0" normalizeH="0" baseline="0" noProof="0" dirty="0">
                <a:ln w="12700" cmpd="sng">
                  <a:noFill/>
                  <a:prstDash val="solid"/>
                </a:ln>
                <a:solidFill>
                  <a:srgbClr val="F2601E"/>
                </a:solidFill>
                <a:effectLst/>
                <a:uLnTx/>
                <a:uFillTx/>
                <a:latin typeface="Gayathri" panose="00000503000000000000" pitchFamily="2" charset="0"/>
                <a:cs typeface="Gayathri" panose="00000503000000000000" pitchFamily="2" charset="0"/>
              </a:rPr>
              <a:t>മത്തായി</a:t>
            </a:r>
            <a:r>
              <a:rPr kumimoji="0" lang="es-ES" sz="2400" b="1" i="0" u="none" strike="noStrike" kern="1200" cap="none" spc="0" normalizeH="0" baseline="0" noProof="0" dirty="0">
                <a:ln w="12700" cmpd="sng">
                  <a:noFill/>
                  <a:prstDash val="solid"/>
                </a:ln>
                <a:solidFill>
                  <a:srgbClr val="F2601E"/>
                </a:solidFill>
                <a:effectLst/>
                <a:uLnTx/>
                <a:uFillTx/>
                <a:latin typeface="Gayathri" panose="00000503000000000000" pitchFamily="2" charset="0"/>
                <a:cs typeface="Gayathri" panose="00000503000000000000" pitchFamily="2" charset="0"/>
              </a:rPr>
              <a:t> 6:33</a:t>
            </a:r>
          </a:p>
        </p:txBody>
      </p:sp>
    </p:spTree>
    <p:extLst>
      <p:ext uri="{BB962C8B-B14F-4D97-AF65-F5344CB8AC3E}">
        <p14:creationId xmlns:p14="http://schemas.microsoft.com/office/powerpoint/2010/main" val="421460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702B-6E3C-A7AB-AC4C-11D11F962A0B}"/>
              </a:ext>
            </a:extLst>
          </p:cNvPr>
          <p:cNvSpPr txBox="1"/>
          <p:nvPr/>
        </p:nvSpPr>
        <p:spPr>
          <a:xfrm>
            <a:off x="5791199" y="3174484"/>
            <a:ext cx="6400801" cy="3585597"/>
          </a:xfrm>
          <a:prstGeom prst="rect">
            <a:avLst/>
          </a:prstGeom>
          <a:noFill/>
        </p:spPr>
        <p:txBody>
          <a:bodyPr wrap="square" rtlCol="0">
            <a:spAutoFit/>
          </a:bodyPr>
          <a:lstStyle/>
          <a:p>
            <a:pPr>
              <a:spcBef>
                <a:spcPts val="600"/>
              </a:spcBef>
            </a:pPr>
            <a:r>
              <a:rPr lang="en" sz="2400" dirty="0">
                <a:effectLst>
                  <a:outerShdw blurRad="38100" dist="38100" dir="2700000" algn="tl">
                    <a:srgbClr val="000000">
                      <a:alpha val="43137"/>
                    </a:srgbClr>
                  </a:outerShdw>
                </a:effectLst>
                <a:highlight>
                  <a:srgbClr val="FFFF00"/>
                </a:highlight>
                <a:latin typeface="Gayathri" panose="00000503000000000000" pitchFamily="2" charset="0"/>
                <a:cs typeface="Gayathri" panose="00000503000000000000" pitchFamily="2" charset="0"/>
              </a:rPr>
              <a:t> </a:t>
            </a:r>
            <a:r>
              <a:rPr lang="ml-IN" sz="2400" dirty="0">
                <a:effectLst>
                  <a:outerShdw blurRad="38100" dist="38100" dir="2700000" algn="tl">
                    <a:srgbClr val="000000">
                      <a:alpha val="43137"/>
                    </a:srgbClr>
                  </a:outerShdw>
                </a:effectLst>
                <a:highlight>
                  <a:srgbClr val="FFFF00"/>
                </a:highlight>
                <a:latin typeface="Gayathri" panose="00000503000000000000" pitchFamily="2" charset="0"/>
                <a:cs typeface="Gayathri" panose="00000503000000000000" pitchFamily="2" charset="0"/>
              </a:rPr>
              <a:t>കീഴടക്കുന്നതിനു മുൻപുള്ള ആരാധന</a:t>
            </a:r>
            <a:r>
              <a:rPr lang="en" sz="2400" dirty="0">
                <a:effectLst>
                  <a:outerShdw blurRad="38100" dist="38100" dir="2700000" algn="tl">
                    <a:srgbClr val="000000">
                      <a:alpha val="43137"/>
                    </a:srgbClr>
                  </a:outerShdw>
                </a:effectLst>
                <a:highlight>
                  <a:srgbClr val="FFFF00"/>
                </a:highlight>
                <a:latin typeface="Gayathri" panose="00000503000000000000" pitchFamily="2" charset="0"/>
                <a:cs typeface="Gayathri" panose="00000503000000000000" pitchFamily="2" charset="0"/>
              </a:rPr>
              <a:t>:</a:t>
            </a:r>
          </a:p>
          <a:p>
            <a:pPr lvl="1">
              <a:spcBef>
                <a:spcPts val="600"/>
              </a:spcBef>
            </a:pPr>
            <a:r>
              <a:rPr lang="ml-IN"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ഉടമ്പടി പുതുക്കൽ </a:t>
            </a:r>
            <a:r>
              <a:rPr lang="ml-I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(യോശുവ 5:1-9)</a:t>
            </a:r>
            <a:endPar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a:p>
            <a:pPr lvl="1">
              <a:spcBef>
                <a:spcPts val="600"/>
              </a:spcBef>
            </a:pPr>
            <a:r>
              <a:rPr lang="ml-IN"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കനാനിലെ ആദ്യത്തെ പെസഹ</a:t>
            </a:r>
            <a:r>
              <a:rPr lang="en"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 5:10-12)</a:t>
            </a:r>
          </a:p>
          <a:p>
            <a:pPr>
              <a:spcBef>
                <a:spcPts val="1800"/>
              </a:spcBef>
            </a:pPr>
            <a:r>
              <a:rPr lang="en" sz="2400" dirty="0">
                <a:effectLst>
                  <a:outerShdw blurRad="38100" dist="38100" dir="2700000" algn="tl">
                    <a:srgbClr val="000000">
                      <a:alpha val="43137"/>
                    </a:srgbClr>
                  </a:outerShdw>
                </a:effectLst>
                <a:highlight>
                  <a:srgbClr val="E0A4A6"/>
                </a:highlight>
                <a:latin typeface="Gayathri" panose="00000503000000000000" pitchFamily="2" charset="0"/>
                <a:cs typeface="Gayathri" panose="00000503000000000000" pitchFamily="2" charset="0"/>
              </a:rPr>
              <a:t> </a:t>
            </a:r>
            <a:r>
              <a:rPr lang="ml-IN" sz="2400" dirty="0">
                <a:effectLst>
                  <a:outerShdw blurRad="38100" dist="38100" dir="2700000" algn="tl">
                    <a:srgbClr val="000000">
                      <a:alpha val="43137"/>
                    </a:srgbClr>
                  </a:outerShdw>
                </a:effectLst>
                <a:highlight>
                  <a:srgbClr val="E0A4A6"/>
                </a:highlight>
                <a:latin typeface="Gayathri" panose="00000503000000000000" pitchFamily="2" charset="0"/>
                <a:cs typeface="Gayathri" panose="00000503000000000000" pitchFamily="2" charset="0"/>
              </a:rPr>
              <a:t>പർവതങ്ങൾക്കിടയിൽ ആരാധന</a:t>
            </a:r>
            <a:r>
              <a:rPr lang="en" sz="2400" dirty="0">
                <a:effectLst>
                  <a:outerShdw blurRad="38100" dist="38100" dir="2700000" algn="tl">
                    <a:srgbClr val="000000">
                      <a:alpha val="43137"/>
                    </a:srgbClr>
                  </a:outerShdw>
                </a:effectLst>
                <a:highlight>
                  <a:srgbClr val="E0A4A6"/>
                </a:highlight>
                <a:latin typeface="Gayathri" panose="00000503000000000000" pitchFamily="2" charset="0"/>
                <a:cs typeface="Gayathri" panose="00000503000000000000" pitchFamily="2" charset="0"/>
              </a:rPr>
              <a:t>:</a:t>
            </a:r>
          </a:p>
          <a:p>
            <a:pPr lvl="1">
              <a:spcBef>
                <a:spcPts val="600"/>
              </a:spcBef>
            </a:pPr>
            <a:r>
              <a:rPr lang="ml-IN"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ആരാധനയ്ക്കായി ഒരു ബലിപീഠം</a:t>
            </a:r>
            <a:r>
              <a:rPr lang="en-US"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 8:30-31)</a:t>
            </a:r>
          </a:p>
          <a:p>
            <a:pPr lvl="1">
              <a:spcBef>
                <a:spcPts val="600"/>
              </a:spcBef>
            </a:pPr>
            <a:r>
              <a:rPr lang="ml-IN"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നിയമം ഓർക്കുക</a:t>
            </a:r>
            <a:r>
              <a:rPr lang="en-US"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 8:32-35)</a:t>
            </a:r>
          </a:p>
          <a:p>
            <a:pPr>
              <a:spcBef>
                <a:spcPts val="1800"/>
              </a:spcBef>
            </a:pPr>
            <a:r>
              <a:rPr lang="en" sz="2000" dirty="0">
                <a:effectLst>
                  <a:outerShdw blurRad="38100" dist="38100" dir="2700000" algn="tl">
                    <a:srgbClr val="000000">
                      <a:alpha val="43137"/>
                    </a:srgbClr>
                  </a:outerShdw>
                </a:effectLst>
                <a:highlight>
                  <a:srgbClr val="B98B69"/>
                </a:highlight>
                <a:latin typeface="Gayathri" panose="00000503000000000000" pitchFamily="2" charset="0"/>
                <a:cs typeface="Gayathri" panose="00000503000000000000" pitchFamily="2" charset="0"/>
              </a:rPr>
              <a:t> </a:t>
            </a:r>
            <a:r>
              <a:rPr lang="ml-IN" sz="2400" dirty="0">
                <a:effectLst>
                  <a:outerShdw blurRad="38100" dist="38100" dir="2700000" algn="tl">
                    <a:srgbClr val="000000">
                      <a:alpha val="43137"/>
                    </a:srgbClr>
                  </a:outerShdw>
                </a:effectLst>
                <a:highlight>
                  <a:srgbClr val="B98B69"/>
                </a:highlight>
                <a:latin typeface="Gayathri" panose="00000503000000000000" pitchFamily="2" charset="0"/>
                <a:cs typeface="Gayathri" panose="00000503000000000000" pitchFamily="2" charset="0"/>
              </a:rPr>
              <a:t>ആരാധനയ്ക്കായി ഒരു പ്രത്യേക സ്ഥലം</a:t>
            </a:r>
            <a:r>
              <a:rPr lang="en" sz="2400" dirty="0">
                <a:effectLst>
                  <a:outerShdw blurRad="38100" dist="38100" dir="2700000" algn="tl">
                    <a:srgbClr val="000000">
                      <a:alpha val="43137"/>
                    </a:srgbClr>
                  </a:outerShdw>
                </a:effectLst>
                <a:highlight>
                  <a:srgbClr val="B98B69"/>
                </a:highlight>
                <a:latin typeface="Gayathri" panose="00000503000000000000" pitchFamily="2" charset="0"/>
                <a:cs typeface="Gayathri" panose="00000503000000000000" pitchFamily="2" charset="0"/>
              </a:rPr>
              <a:t>:</a:t>
            </a:r>
          </a:p>
          <a:p>
            <a:pPr lvl="1">
              <a:spcBef>
                <a:spcPts val="600"/>
              </a:spcBef>
            </a:pPr>
            <a:r>
              <a:rPr lang="ml-IN"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വിശുദ്ധമന്ദിരം ഉയർത്തുന്നു</a:t>
            </a:r>
            <a:r>
              <a:rPr lang="en-US"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rPr>
              <a:t> 18:1)</a:t>
            </a:r>
            <a:endParaRPr lang="en" sz="2000" b="1" dirty="0">
              <a:solidFill>
                <a:schemeClr val="bg1"/>
              </a:solidFill>
              <a:effectLst>
                <a:glow rad="38100">
                  <a:srgbClr val="345E4D"/>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12525B60-02AC-804A-43CD-7E4E9E17616D}"/>
              </a:ext>
            </a:extLst>
          </p:cNvPr>
          <p:cNvSpPr txBox="1"/>
          <p:nvPr/>
        </p:nvSpPr>
        <p:spPr>
          <a:xfrm>
            <a:off x="190499" y="97919"/>
            <a:ext cx="9258301" cy="646331"/>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അത്ഭുതകരമായി യോർദ്ദാൻ കടന്നപ്പോൾ, എല്ലാ കനാന്യ രാജാക്കന്മാരും ഭയന്നുവിറച്ചു (യോശുവ 5:1). ഉടനടി കീഴടക്കാൻ നിലം ഒരുക്കപ്പെട്ടു.</a:t>
            </a:r>
            <a:endParaRPr lang="en" b="1" dirty="0">
              <a:latin typeface="Gayathri" panose="00000503000000000000" pitchFamily="2" charset="0"/>
              <a:cs typeface="Gayathri" panose="00000503000000000000" pitchFamily="2" charset="0"/>
            </a:endParaRPr>
          </a:p>
        </p:txBody>
      </p:sp>
      <p:pic>
        <p:nvPicPr>
          <p:cNvPr id="4" name="Imagen 3" descr="Un atardecer en un área abierta&#10;&#10;El contenido generado por IA puede ser incorrecto.">
            <a:extLst>
              <a:ext uri="{FF2B5EF4-FFF2-40B4-BE49-F238E27FC236}">
                <a16:creationId xmlns:a16="http://schemas.microsoft.com/office/drawing/2014/main" id="{495B5290-4BF3-F95E-DAC5-8C9316BBF3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90499" y="3251963"/>
            <a:ext cx="4857751" cy="340093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pasto, persona, texto, libro&#10;&#10;El contenido generado por IA puede ser incorrecto.">
            <a:extLst>
              <a:ext uri="{FF2B5EF4-FFF2-40B4-BE49-F238E27FC236}">
                <a16:creationId xmlns:a16="http://schemas.microsoft.com/office/drawing/2014/main" id="{E5CD9D62-942D-6713-7EEF-30C4B9B85D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44774" y="108079"/>
            <a:ext cx="2556727" cy="2870597"/>
          </a:xfrm>
          <a:prstGeom prst="rect">
            <a:avLst/>
          </a:prstGeom>
          <a:ln w="38100" cap="rnd">
            <a:solidFill>
              <a:schemeClr val="accent5">
                <a:lumMod val="60000"/>
                <a:lumOff val="40000"/>
              </a:schemeClr>
            </a:solidFill>
          </a:ln>
          <a:effectLst>
            <a:outerShdw blurRad="76200" dist="95250" dir="10500000" sx="97000" sy="23000" kx="900000" algn="br" rotWithShape="0">
              <a:srgbClr val="E19EBD">
                <a:alpha val="5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Forma, Círculo&#10;&#10;El contenido generado por IA puede ser incorrecto.">
            <a:extLst>
              <a:ext uri="{FF2B5EF4-FFF2-40B4-BE49-F238E27FC236}">
                <a16:creationId xmlns:a16="http://schemas.microsoft.com/office/drawing/2014/main" id="{CC0CEF73-0191-A3A3-F41B-688A455FB2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020" y="405887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17" name="Imagen 16" descr="Forma, Círculo&#10;&#10;El contenido generado por IA puede ser incorrecto.">
            <a:extLst>
              <a:ext uri="{FF2B5EF4-FFF2-40B4-BE49-F238E27FC236}">
                <a16:creationId xmlns:a16="http://schemas.microsoft.com/office/drawing/2014/main" id="{9836FC5E-9E31-FBBD-972E-D536F80A1B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2020" y="6363934"/>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3" name="Imagen 22" descr="Forma, Círculo&#10;&#10;El contenido generado por IA puede ser incorrecto.">
            <a:extLst>
              <a:ext uri="{FF2B5EF4-FFF2-40B4-BE49-F238E27FC236}">
                <a16:creationId xmlns:a16="http://schemas.microsoft.com/office/drawing/2014/main" id="{B754FFB6-6655-7B09-EB0D-E31E460E90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020" y="502576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4" name="Imagen 23" descr="Forma, Círculo&#10;&#10;El contenido generado por IA puede ser incorrecto.">
            <a:extLst>
              <a:ext uri="{FF2B5EF4-FFF2-40B4-BE49-F238E27FC236}">
                <a16:creationId xmlns:a16="http://schemas.microsoft.com/office/drawing/2014/main" id="{58A3C553-09F3-3E58-04A3-E852CC7FA7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020" y="3677048"/>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9" name="Imagen 28" descr="Forma, Círculo&#10;&#10;El contenido generado por IA puede ser incorrecto.">
            <a:extLst>
              <a:ext uri="{FF2B5EF4-FFF2-40B4-BE49-F238E27FC236}">
                <a16:creationId xmlns:a16="http://schemas.microsoft.com/office/drawing/2014/main" id="{484D0B0F-FF6A-D1BF-5BE1-2EF913974C5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02020" y="5407010"/>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36" name="Imagen 35" descr="Un dibujo con letras&#10;&#10;El contenido generado por IA puede ser incorrecto.">
            <a:extLst>
              <a:ext uri="{FF2B5EF4-FFF2-40B4-BE49-F238E27FC236}">
                <a16:creationId xmlns:a16="http://schemas.microsoft.com/office/drawing/2014/main" id="{A212967C-9284-F4D7-B05E-4D150D532DB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82007" y="5989604"/>
            <a:ext cx="506202" cy="229660"/>
          </a:xfrm>
          <a:prstGeom prst="rect">
            <a:avLst/>
          </a:prstGeom>
          <a:effectLst>
            <a:outerShdw blurRad="50800" dist="38100" dir="8100000" algn="tr" rotWithShape="0">
              <a:prstClr val="black">
                <a:alpha val="40000"/>
              </a:prstClr>
            </a:outerShdw>
          </a:effectLst>
        </p:spPr>
      </p:pic>
      <p:pic>
        <p:nvPicPr>
          <p:cNvPr id="38" name="Imagen 37" descr="Imagen que contiene tarjeta de presentación, dibujo&#10;&#10;El contenido generado por IA puede ser incorrecto.">
            <a:extLst>
              <a:ext uri="{FF2B5EF4-FFF2-40B4-BE49-F238E27FC236}">
                <a16:creationId xmlns:a16="http://schemas.microsoft.com/office/drawing/2014/main" id="{7B331A37-3926-2E4F-3C6F-EAC9D72EA13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02327" y="4612850"/>
            <a:ext cx="506202" cy="229660"/>
          </a:xfrm>
          <a:prstGeom prst="rect">
            <a:avLst/>
          </a:prstGeom>
          <a:effectLst>
            <a:outerShdw blurRad="50800" dist="38100" dir="8100000" algn="tr" rotWithShape="0">
              <a:prstClr val="black">
                <a:alpha val="40000"/>
              </a:prstClr>
            </a:outerShdw>
          </a:effectLst>
        </p:spPr>
      </p:pic>
      <p:pic>
        <p:nvPicPr>
          <p:cNvPr id="46" name="Imagen 45" descr="Imagen que contiene tarjeta de presentación, dibujo&#10;&#10;El contenido generado por IA puede ser incorrecto.">
            <a:extLst>
              <a:ext uri="{FF2B5EF4-FFF2-40B4-BE49-F238E27FC236}">
                <a16:creationId xmlns:a16="http://schemas.microsoft.com/office/drawing/2014/main" id="{125C0EED-0D6D-990F-A549-0540BFA6812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302327" y="3252526"/>
            <a:ext cx="506202" cy="22966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8EF2AFCF-FAB8-F029-1B01-4D3C048001EF}"/>
              </a:ext>
            </a:extLst>
          </p:cNvPr>
          <p:cNvSpPr txBox="1"/>
          <p:nvPr/>
        </p:nvSpPr>
        <p:spPr>
          <a:xfrm>
            <a:off x="190493" y="2399108"/>
            <a:ext cx="9254275" cy="646331"/>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കീഴടക്കൽ ഏതാണ്ട് അവസാനിച്ചപ്പോൾ, അവർ ആരാധനയുടെ ഒരു പുതിയ നാഴികക്കല്ല് പിന്നിട്ടു: അവർ ശീലോവിൽ ഒരു വിശുദ്ധമന്ദിരം പണിതു.</a:t>
            </a:r>
            <a:endParaRPr lang="en" b="1" dirty="0">
              <a:latin typeface="Gayathri" panose="00000503000000000000" pitchFamily="2" charset="0"/>
              <a:cs typeface="Gayathri" panose="00000503000000000000" pitchFamily="2" charset="0"/>
            </a:endParaRPr>
          </a:p>
        </p:txBody>
      </p:sp>
      <p:sp>
        <p:nvSpPr>
          <p:cNvPr id="9" name="CuadroTexto 8">
            <a:extLst>
              <a:ext uri="{FF2B5EF4-FFF2-40B4-BE49-F238E27FC236}">
                <a16:creationId xmlns:a16="http://schemas.microsoft.com/office/drawing/2014/main" id="{342AFE7D-65DB-AD1E-CB58-E56152DC3E13}"/>
              </a:ext>
            </a:extLst>
          </p:cNvPr>
          <p:cNvSpPr txBox="1"/>
          <p:nvPr/>
        </p:nvSpPr>
        <p:spPr>
          <a:xfrm>
            <a:off x="190493" y="1464531"/>
            <a:ext cx="9254275"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വിജയങ്ങളുടെ നടുവിൽ, ഏബാൽ പർവതങ്ങൾക്കും ഗെരിസിം പർവതങ്ങൾക്കും ഇടയിലുള്ള ഒരു വലിയ യോഗത്തിൽ കർത്താവിനു സ്വയം സമർപ്പിക്കുന്നതിനായി ഒരു ഇടവേള എടുക്കാനും അവർ തീരുമാനിച്ചു.</a:t>
            </a:r>
            <a:endParaRPr lang="en" b="1" dirty="0">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2FB80A3F-C07B-9BD7-A2FE-9BE3D27E603B}"/>
              </a:ext>
            </a:extLst>
          </p:cNvPr>
          <p:cNvSpPr txBox="1"/>
          <p:nvPr/>
        </p:nvSpPr>
        <p:spPr>
          <a:xfrm>
            <a:off x="190493" y="786362"/>
            <a:ext cx="9254275" cy="646331"/>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എന്നിരുന്നാലും, യിസ്രായേലിന്റെ മുൻഗണന ഇതായിരുന്നില്ല, അവർ ആദ്യം ദൈവവുമായുള്ള കൂട്ടായ്മ തേടേണ്ടതായിരുന്നു.</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0932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ppt_h/2"/>
                                          </p:val>
                                        </p:tav>
                                        <p:tav tm="100000">
                                          <p:val>
                                            <p:strVal val="#ppt_y"/>
                                          </p:val>
                                        </p:tav>
                                      </p:tavLst>
                                    </p:anim>
                                    <p:anim calcmode="lin" valueType="num">
                                      <p:cBhvr>
                                        <p:cTn id="19" dur="500" fill="hold"/>
                                        <p:tgtEl>
                                          <p:spTgt spid="7"/>
                                        </p:tgtEl>
                                        <p:attrNameLst>
                                          <p:attrName>ppt_w</p:attrName>
                                        </p:attrNameLst>
                                      </p:cBhvr>
                                      <p:tavLst>
                                        <p:tav tm="0">
                                          <p:val>
                                            <p:strVal val="#ppt_w"/>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ppt_x</p:attrName>
                                        </p:attrNameLst>
                                      </p:cBhvr>
                                      <p:tavLst>
                                        <p:tav tm="0">
                                          <p:val>
                                            <p:strVal val="#ppt_x-#ppt_w/2"/>
                                          </p:val>
                                        </p:tav>
                                        <p:tav tm="100000">
                                          <p:val>
                                            <p:strVal val="#ppt_x"/>
                                          </p:val>
                                        </p:tav>
                                      </p:tavLst>
                                    </p:anim>
                                    <p:anim calcmode="lin" valueType="num">
                                      <p:cBhvr>
                                        <p:cTn id="42" dur="500" fill="hold"/>
                                        <p:tgtEl>
                                          <p:spTgt spid="46"/>
                                        </p:tgtEl>
                                        <p:attrNameLst>
                                          <p:attrName>ppt_y</p:attrName>
                                        </p:attrNameLst>
                                      </p:cBhvr>
                                      <p:tavLst>
                                        <p:tav tm="0">
                                          <p:val>
                                            <p:strVal val="#ppt_y"/>
                                          </p:val>
                                        </p:tav>
                                        <p:tav tm="100000">
                                          <p:val>
                                            <p:strVal val="#ppt_y"/>
                                          </p:val>
                                        </p:tav>
                                      </p:tavLst>
                                    </p:anim>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ppt_x</p:attrName>
                                        </p:attrNameLst>
                                      </p:cBhvr>
                                      <p:tavLst>
                                        <p:tav tm="0">
                                          <p:val>
                                            <p:strVal val="#ppt_x-#ppt_w/2"/>
                                          </p:val>
                                        </p:tav>
                                        <p:tav tm="100000">
                                          <p:val>
                                            <p:strVal val="#ppt_x"/>
                                          </p:val>
                                        </p:tav>
                                      </p:tavLst>
                                    </p:anim>
                                    <p:anim calcmode="lin" valueType="num">
                                      <p:cBhvr>
                                        <p:cTn id="74" dur="500" fill="hold"/>
                                        <p:tgtEl>
                                          <p:spTgt spid="38"/>
                                        </p:tgtEl>
                                        <p:attrNameLst>
                                          <p:attrName>ppt_y</p:attrName>
                                        </p:attrNameLst>
                                      </p:cBhvr>
                                      <p:tavLst>
                                        <p:tav tm="0">
                                          <p:val>
                                            <p:strVal val="#ppt_y"/>
                                          </p:val>
                                        </p:tav>
                                        <p:tav tm="100000">
                                          <p:val>
                                            <p:strVal val="#ppt_y"/>
                                          </p:val>
                                        </p:tav>
                                      </p:tavLst>
                                    </p:anim>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ppt_x</p:attrName>
                                        </p:attrNameLst>
                                      </p:cBhvr>
                                      <p:tavLst>
                                        <p:tav tm="0">
                                          <p:val>
                                            <p:strVal val="#ppt_x-#ppt_w/2"/>
                                          </p:val>
                                        </p:tav>
                                        <p:tav tm="100000">
                                          <p:val>
                                            <p:strVal val="#ppt_x"/>
                                          </p:val>
                                        </p:tav>
                                      </p:tavLst>
                                    </p:anim>
                                    <p:anim calcmode="lin" valueType="num">
                                      <p:cBhvr>
                                        <p:cTn id="106" dur="500" fill="hold"/>
                                        <p:tgtEl>
                                          <p:spTgt spid="36"/>
                                        </p:tgtEl>
                                        <p:attrNameLst>
                                          <p:attrName>ppt_y</p:attrName>
                                        </p:attrNameLst>
                                      </p:cBhvr>
                                      <p:tavLst>
                                        <p:tav tm="0">
                                          <p:val>
                                            <p:strVal val="#ppt_y"/>
                                          </p:val>
                                        </p:tav>
                                        <p:tav tm="100000">
                                          <p:val>
                                            <p:strVal val="#ppt_y"/>
                                          </p:val>
                                        </p:tav>
                                      </p:tavLst>
                                    </p:anim>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53" presetClass="entr" presetSubtype="16"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7" end="7"/>
                                            </p:txEl>
                                          </p:spTgt>
                                        </p:tgtEl>
                                        <p:attrNameLst>
                                          <p:attrName>style.visibility</p:attrName>
                                        </p:attrNameLst>
                                      </p:cBhvr>
                                      <p:to>
                                        <p:strVal val="visible"/>
                                      </p:to>
                                    </p:set>
                                    <p:animEffect transition="in" filter="wipe(left)">
                                      <p:cBhvr>
                                        <p:cTn id="1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E52D9E8-5C93-0379-5CC8-1E232122D741}"/>
            </a:ext>
          </a:extLst>
        </p:cNvPr>
        <p:cNvGrpSpPr/>
        <p:nvPr/>
      </p:nvGrpSpPr>
      <p:grpSpPr>
        <a:xfrm>
          <a:off x="0" y="0"/>
          <a:ext cx="0" cy="0"/>
          <a:chOff x="0" y="0"/>
          <a:chExt cx="0" cy="0"/>
        </a:xfrm>
      </p:grpSpPr>
      <p:pic>
        <p:nvPicPr>
          <p:cNvPr id="9" name="Imagen 8" descr="Imagen que contiene hombre, pastel, mujer, parado&#10;&#10;El contenido generado por IA puede ser incorrecto.">
            <a:extLst>
              <a:ext uri="{FF2B5EF4-FFF2-40B4-BE49-F238E27FC236}">
                <a16:creationId xmlns:a16="http://schemas.microsoft.com/office/drawing/2014/main" id="{7AD10113-E664-086D-758F-A3EEF5E420C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28682" y="3458079"/>
            <a:ext cx="8242998" cy="3399920"/>
          </a:xfrm>
          <a:prstGeom prst="rect">
            <a:avLst/>
          </a:prstGeom>
        </p:spPr>
      </p:pic>
      <p:sp>
        <p:nvSpPr>
          <p:cNvPr id="10" name="Rectángulo 9">
            <a:extLst>
              <a:ext uri="{FF2B5EF4-FFF2-40B4-BE49-F238E27FC236}">
                <a16:creationId xmlns:a16="http://schemas.microsoft.com/office/drawing/2014/main" id="{10787DC9-42E5-36BE-37A0-8FCC0F4DF321}"/>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B63D3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23F2641F-CF4A-8586-467E-86200B1D454B}"/>
              </a:ext>
            </a:extLst>
          </p:cNvPr>
          <p:cNvSpPr txBox="1"/>
          <p:nvPr/>
        </p:nvSpPr>
        <p:spPr>
          <a:xfrm>
            <a:off x="3928682" y="229925"/>
            <a:ext cx="8222678"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IN" sz="7200" b="1" dirty="0">
                <a:ln/>
                <a:solidFill>
                  <a:srgbClr val="B63D3B"/>
                </a:solidFill>
                <a:effectLst>
                  <a:outerShdw blurRad="38100" dist="38100" dir="2700000" algn="tl">
                    <a:schemeClr val="accent3">
                      <a:lumMod val="60000"/>
                      <a:lumOff val="40000"/>
                    </a:schemeClr>
                  </a:outerShdw>
                </a:effectLst>
                <a:latin typeface="Gayathri" panose="00000503000000000000" pitchFamily="2" charset="0"/>
                <a:cs typeface="Gayathri" panose="00000503000000000000" pitchFamily="2" charset="0"/>
              </a:rPr>
              <a:t>കീഴടക്കുന്നതിനു മുൻപുള്ള ആരാധന</a:t>
            </a:r>
            <a:endParaRPr lang="en" sz="7200" b="1" dirty="0">
              <a:ln/>
              <a:solidFill>
                <a:srgbClr val="B63D3B"/>
              </a:solidFill>
              <a:effectLst>
                <a:outerShdw blurRad="38100" dist="38100" dir="2700000" algn="tl">
                  <a:schemeClr val="accent3">
                    <a:lumMod val="60000"/>
                    <a:lumOff val="40000"/>
                  </a:schemeClr>
                </a:out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1018241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42A7D-F0F7-025A-DA4D-B484636F7005}"/>
              </a:ext>
            </a:extLst>
          </p:cNvPr>
          <p:cNvSpPr txBox="1"/>
          <p:nvPr/>
        </p:nvSpPr>
        <p:spPr>
          <a:xfrm>
            <a:off x="0" y="0"/>
            <a:ext cx="12192000" cy="1015663"/>
          </a:xfrm>
          <a:prstGeom prst="rect">
            <a:avLst/>
          </a:prstGeom>
          <a:noFill/>
        </p:spPr>
        <p:txBody>
          <a:bodyPr wrap="square">
            <a:spAutoFit/>
          </a:bodyPr>
          <a:lstStyle/>
          <a:p>
            <a:pPr algn="ctr"/>
            <a:r>
              <a:rPr lang="ml-IN" sz="6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panose="00000503000000000000" pitchFamily="2" charset="0"/>
                <a:cs typeface="Gayathri" panose="00000503000000000000" pitchFamily="2" charset="0"/>
              </a:rPr>
              <a:t>ഉടമ്പടി പുതുക്കൽ</a:t>
            </a:r>
            <a:endParaRPr lang="en" sz="6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767A6C4F-514C-C6C4-D159-CDD8901E8590}"/>
              </a:ext>
            </a:extLst>
          </p:cNvPr>
          <p:cNvSpPr txBox="1"/>
          <p:nvPr/>
        </p:nvSpPr>
        <p:spPr>
          <a:xfrm>
            <a:off x="1162050" y="795393"/>
            <a:ext cx="9867900" cy="646331"/>
          </a:xfrm>
          <a:prstGeom prst="rect">
            <a:avLst/>
          </a:prstGeom>
          <a:noFill/>
        </p:spPr>
        <p:txBody>
          <a:bodyPr wrap="square">
            <a:spAutoFit/>
          </a:bodyPr>
          <a:lstStyle/>
          <a:p>
            <a:pPr algn="ctr"/>
            <a:r>
              <a:rPr lang="en-US" b="1" dirty="0">
                <a:solidFill>
                  <a:schemeClr val="accent6">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accent6">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അക്കാലത്തു യഹോവ യോശുവയോടു: തീക്കല്ലുകൊണ്ടു കത്തി ഉണ്ടാക്കി യിസ്രായേൽമക്കളെ രണ്ടാമതും പരിച്ഛേദന ചെയ്ക എന്നു കല്പിച്ചു.</a:t>
            </a:r>
            <a:r>
              <a:rPr lang="en-US" b="1" dirty="0">
                <a:solidFill>
                  <a:schemeClr val="accent6">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400" b="1" dirty="0">
                <a:solidFill>
                  <a:schemeClr val="accent6">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400" b="1" dirty="0">
                <a:solidFill>
                  <a:schemeClr val="accent6">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sz="1400" b="1" dirty="0">
                <a:solidFill>
                  <a:schemeClr val="accent6">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5:2)</a:t>
            </a:r>
            <a:endParaRPr lang="es-ES" sz="1100" b="1" dirty="0">
              <a:solidFill>
                <a:schemeClr val="accent6">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DAB7A25E-6175-5374-9694-0014D0594820}"/>
              </a:ext>
            </a:extLst>
          </p:cNvPr>
          <p:cNvSpPr txBox="1"/>
          <p:nvPr/>
        </p:nvSpPr>
        <p:spPr>
          <a:xfrm>
            <a:off x="184339" y="1550890"/>
            <a:ext cx="8306633"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യിസ്രായേൽ വിജയത്തിന്റെ ആദ്യഘട്ടത്തിൽ അധികാരകേന്ദ്രമായിരുന്ന യിസ്രായേൽ പാളയത്തിന് ഗിൽഗാൽ എന്ന പേരാണ് നൽകിയിരിക്കുന്നത്. ഈ പേരിന് എന്ത് പ്രാധാന്യമാണ് നൽകിയത് (യോശു. 5:9)?</a:t>
            </a:r>
            <a:endParaRPr lang="en" b="1" dirty="0">
              <a:latin typeface="Gayathri" panose="00000503000000000000" pitchFamily="2" charset="0"/>
              <a:cs typeface="Gayathri" panose="00000503000000000000" pitchFamily="2" charset="0"/>
            </a:endParaRPr>
          </a:p>
        </p:txBody>
      </p:sp>
      <p:pic>
        <p:nvPicPr>
          <p:cNvPr id="4" name="Imagen 3" descr="Mano sosteniendo un cuchillo en la mano&#10;&#10;El contenido generado por IA puede ser incorrecto.">
            <a:extLst>
              <a:ext uri="{FF2B5EF4-FFF2-40B4-BE49-F238E27FC236}">
                <a16:creationId xmlns:a16="http://schemas.microsoft.com/office/drawing/2014/main" id="{7C781CD7-FA53-284D-9106-3CDB11B3C9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863429" y="1520068"/>
            <a:ext cx="3167479" cy="220123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9C98001B-A666-523F-2B33-450CF074EF9C}"/>
              </a:ext>
            </a:extLst>
          </p:cNvPr>
          <p:cNvSpPr txBox="1"/>
          <p:nvPr/>
        </p:nvSpPr>
        <p:spPr>
          <a:xfrm>
            <a:off x="3376175" y="4999396"/>
            <a:ext cx="5631090" cy="1754326"/>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ഉടമ്പടി പുതുക്കുന്നതിന്, ആ ഭൗതിക അടയാളം ആവർത്തിക്കേണ്ടത് ആവശ്യമായിരുന്നു (ഉൽപ. 17:10). ഈ പ്രവൃത്തി പ്രധാനപ്പെട്ടതിനെ ഒന്നാമത് വച്ചു. നമുക്ക്, ഇത് പിന്തുടരാൻ ഒരു മാതൃകയാണ്: “മുമ്പെ അവന്റെ രാജ്യവും നീതിയും അന്വേഷിപ്പിൻ; അതോടുകൂടെ ഇതൊക്കെയും നിങ്ങൾക്കു കിട്ടും.” (മത്തായി 6:33).</a:t>
            </a:r>
            <a:endParaRPr lang="en" b="1" dirty="0">
              <a:latin typeface="Gayathri" panose="00000503000000000000" pitchFamily="2" charset="0"/>
              <a:cs typeface="Gayathri" panose="00000503000000000000" pitchFamily="2" charset="0"/>
            </a:endParaRPr>
          </a:p>
        </p:txBody>
      </p:sp>
      <p:pic>
        <p:nvPicPr>
          <p:cNvPr id="10" name="Imagen 9" descr="Una persona caminando en la calle&#10;&#10;El contenido generado por IA puede ser incorrecto.">
            <a:extLst>
              <a:ext uri="{FF2B5EF4-FFF2-40B4-BE49-F238E27FC236}">
                <a16:creationId xmlns:a16="http://schemas.microsoft.com/office/drawing/2014/main" id="{8B850755-F7C2-5AF2-2880-112228740E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3525" y="4836580"/>
            <a:ext cx="2877383" cy="1901686"/>
          </a:xfrm>
          <a:prstGeom prst="roundRect">
            <a:avLst>
              <a:gd name="adj" fmla="val 109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F01EFA8D-24AF-CC33-833B-87767C3C5990}"/>
              </a:ext>
            </a:extLst>
          </p:cNvPr>
          <p:cNvSpPr txBox="1"/>
          <p:nvPr/>
        </p:nvSpPr>
        <p:spPr>
          <a:xfrm>
            <a:off x="161092" y="3849894"/>
            <a:ext cx="12030908"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ആദ്യത്തെ പെസഹാ കഴിക്കുന്നതിനുമുമ്പ്, യിസ്രായേലിലെ പുരുഷന്മാരെ പരിച്ഛേദന ചെയ്തിരുന്നു, കാരണം പരിച്ഛേദനയില്ലാത്ത ആർക്കും അതിൽ പങ്കുചേരാൻ കഴിയില്ലായിരുന്നു (പുറ. 12:48). എന്നാൽ അവർ ആദ്യമായി കനാൻ ദേശത്ത് പ്രവേശിക്കാൻ വിസമ്മതിച്ചതിനാൽ, ഉടമ്പടി ലംഘിക്കപ്പെട്ടു, മരുഭൂമിയിൽ ഒരു യിസ്രായേല്യനെയും പരിച്ഛേദന ചെയ്തില്ല (യോശു. 5:5).</a:t>
            </a:r>
            <a:endParaRPr lang="en" b="1" dirty="0">
              <a:latin typeface="Gayathri" panose="00000503000000000000" pitchFamily="2" charset="0"/>
              <a:cs typeface="Gayathri" panose="00000503000000000000" pitchFamily="2" charset="0"/>
            </a:endParaRPr>
          </a:p>
        </p:txBody>
      </p:sp>
      <p:pic>
        <p:nvPicPr>
          <p:cNvPr id="16" name="Imagen 15" descr="Un grupo de personas en una montaña&#10;&#10;El contenido generado por IA puede ser incorrecto.">
            <a:extLst>
              <a:ext uri="{FF2B5EF4-FFF2-40B4-BE49-F238E27FC236}">
                <a16:creationId xmlns:a16="http://schemas.microsoft.com/office/drawing/2014/main" id="{5C1EC63F-84E9-695C-1A0F-88BB74DA5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339" y="4910758"/>
            <a:ext cx="2970843" cy="1716024"/>
          </a:xfrm>
          <a:prstGeom prst="roundRect">
            <a:avLst>
              <a:gd name="adj" fmla="val 11111"/>
            </a:avLst>
          </a:prstGeom>
          <a:ln w="76200" cap="rnd">
            <a:solidFill>
              <a:srgbClr val="B98B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FB725C65-1C4B-C02F-57AA-0AE020FCC784}"/>
              </a:ext>
            </a:extLst>
          </p:cNvPr>
          <p:cNvSpPr txBox="1"/>
          <p:nvPr/>
        </p:nvSpPr>
        <p:spPr>
          <a:xfrm>
            <a:off x="184339" y="2700392"/>
            <a:ext cx="8679090"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മിസ്രയീം വിട്ടിട്ട് 40 വർഷത്തിലേറെയായെങ്കിലും, യിസ്രായേൽ വാഗ്ദത്ത ദേശത്ത് പ്രവേശിച്ചിരുന്നില്ല. ഇപ്പോൾ അവരുടെ കാലുകൾ അവിടെ ചവിട്ടുകയായിരുന്നു. “മിസ്രയീമിന്റെ നിന്ദ” നീക്കി ദൈവവുമായുള്ള ഉടമ്പടി പുതുക്കാനുള്ള സമയമായി.</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3751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031A05-F002-A39C-5726-573713D6C009}"/>
              </a:ext>
            </a:extLst>
          </p:cNvPr>
          <p:cNvSpPr txBox="1"/>
          <p:nvPr/>
        </p:nvSpPr>
        <p:spPr>
          <a:xfrm>
            <a:off x="0" y="0"/>
            <a:ext cx="12192000" cy="830997"/>
          </a:xfrm>
          <a:prstGeom prst="rect">
            <a:avLst/>
          </a:prstGeom>
          <a:noFill/>
        </p:spPr>
        <p:txBody>
          <a:bodyPr wrap="square">
            <a:spAutoFit/>
          </a:bodyPr>
          <a:lstStyle/>
          <a:p>
            <a:pPr algn="ctr"/>
            <a:r>
              <a:rPr lang="ml-IN" sz="4800" b="1" dirty="0">
                <a:ln w="6600">
                  <a:solidFill>
                    <a:schemeClr val="accent2"/>
                  </a:solidFill>
                  <a:prstDash val="solid"/>
                </a:ln>
                <a:solidFill>
                  <a:srgbClr val="FFFFFF"/>
                </a:solidFill>
                <a:effectLst>
                  <a:outerShdw dist="38100" dir="2700000" algn="tl" rotWithShape="0">
                    <a:schemeClr val="accent2"/>
                  </a:outerShdw>
                </a:effectLst>
                <a:latin typeface="Gayathri" panose="00000503000000000000" pitchFamily="2" charset="0"/>
                <a:cs typeface="Gayathri" panose="00000503000000000000" pitchFamily="2" charset="0"/>
              </a:rPr>
              <a:t>കനാനിലെ ആദ്യത്തെ പെസഹ</a:t>
            </a:r>
            <a:endParaRPr lang="en" sz="4800" b="1" dirty="0">
              <a:ln w="6600">
                <a:solidFill>
                  <a:schemeClr val="accent2"/>
                </a:solidFill>
                <a:prstDash val="solid"/>
              </a:ln>
              <a:solidFill>
                <a:srgbClr val="FFFFFF"/>
              </a:solidFill>
              <a:effectLst>
                <a:outerShdw dist="38100" dir="2700000" algn="tl" rotWithShape="0">
                  <a:schemeClr val="accent2"/>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83618F4F-227E-49D2-3A14-9A94FF33A7C7}"/>
              </a:ext>
            </a:extLst>
          </p:cNvPr>
          <p:cNvSpPr txBox="1"/>
          <p:nvPr/>
        </p:nvSpPr>
        <p:spPr>
          <a:xfrm>
            <a:off x="690979" y="742280"/>
            <a:ext cx="10829925"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accent4">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യിസ്രായേൽമക്കൾ ഗില്ഗാലിൽ പാളയമിറങ്ങി; ആ മാസം പതിന്നാലാം തിയ്യതി സന്ധ്യാസമയത്തു യെരീഹോസമഭൂമിയിൽ വെച്ചു പെസഹ കഴിച്ചു.</a:t>
            </a:r>
            <a:r>
              <a:rPr lang="en" b="1" dirty="0">
                <a:solidFill>
                  <a:schemeClr val="accent4">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400" b="1" dirty="0">
                <a:solidFill>
                  <a:schemeClr val="accent4">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sz="1400" b="1" dirty="0">
                <a:solidFill>
                  <a:schemeClr val="accent4">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5:10)</a:t>
            </a:r>
          </a:p>
        </p:txBody>
      </p:sp>
      <p:sp>
        <p:nvSpPr>
          <p:cNvPr id="6" name="Rectángulo: esquinas superiores cortadas 5">
            <a:extLst>
              <a:ext uri="{FF2B5EF4-FFF2-40B4-BE49-F238E27FC236}">
                <a16:creationId xmlns:a16="http://schemas.microsoft.com/office/drawing/2014/main" id="{4CB3E344-4E13-7BD0-57B1-0402D9EC2B82}"/>
              </a:ext>
            </a:extLst>
          </p:cNvPr>
          <p:cNvSpPr/>
          <p:nvPr/>
        </p:nvSpPr>
        <p:spPr>
          <a:xfrm>
            <a:off x="125481"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IN"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ഈജിപ്ത്</a:t>
            </a:r>
            <a:endParaRPr lang="en"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7" name="Rectángulo: esquinas superiores cortadas 6">
            <a:extLst>
              <a:ext uri="{FF2B5EF4-FFF2-40B4-BE49-F238E27FC236}">
                <a16:creationId xmlns:a16="http://schemas.microsoft.com/office/drawing/2014/main" id="{0FF76FF7-A558-5193-237F-D96650380922}"/>
              </a:ext>
            </a:extLst>
          </p:cNvPr>
          <p:cNvSpPr/>
          <p:nvPr/>
        </p:nvSpPr>
        <p:spPr>
          <a:xfrm>
            <a:off x="10762422"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IN"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കനാൻ</a:t>
            </a:r>
            <a:endParaRPr lang="en"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8" name="Rectángulo: una sola esquina cortada 7">
            <a:extLst>
              <a:ext uri="{FF2B5EF4-FFF2-40B4-BE49-F238E27FC236}">
                <a16:creationId xmlns:a16="http://schemas.microsoft.com/office/drawing/2014/main" id="{A26E54C8-72FE-4471-2959-769C032D505E}"/>
              </a:ext>
            </a:extLst>
          </p:cNvPr>
          <p:cNvSpPr/>
          <p:nvPr/>
        </p:nvSpPr>
        <p:spPr>
          <a:xfrm>
            <a:off x="1706218"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lnSpc>
                <a:spcPts val="1800"/>
              </a:lnSpc>
            </a:pPr>
            <a:r>
              <a:rPr lang="ml-IN"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പരിച്ഛേദനയും പെസഹയും</a:t>
            </a:r>
            <a:endParaRPr lang="en"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9" name="Flecha: a la derecha 8">
            <a:extLst>
              <a:ext uri="{FF2B5EF4-FFF2-40B4-BE49-F238E27FC236}">
                <a16:creationId xmlns:a16="http://schemas.microsoft.com/office/drawing/2014/main" id="{5CE44E1E-800F-9E68-14A8-1233A52D6A33}"/>
              </a:ext>
            </a:extLst>
          </p:cNvPr>
          <p:cNvSpPr/>
          <p:nvPr/>
        </p:nvSpPr>
        <p:spPr>
          <a:xfrm>
            <a:off x="1492112"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0" name="Rectángulo: una sola esquina cortada 9">
            <a:extLst>
              <a:ext uri="{FF2B5EF4-FFF2-40B4-BE49-F238E27FC236}">
                <a16:creationId xmlns:a16="http://schemas.microsoft.com/office/drawing/2014/main" id="{EB89E2B3-32F4-4C0C-1961-EF3BEC5BFEAB}"/>
              </a:ext>
            </a:extLst>
          </p:cNvPr>
          <p:cNvSpPr/>
          <p:nvPr/>
        </p:nvSpPr>
        <p:spPr>
          <a:xfrm>
            <a:off x="3667955" y="1970016"/>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1800"/>
              </a:lnSpc>
            </a:pPr>
            <a:r>
              <a:rPr lang="ml-IN"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ചെങ്കടൽ കടക്കുന്നു</a:t>
            </a:r>
            <a:endParaRPr lang="en"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1" name="Flecha: a la derecha 10">
            <a:extLst>
              <a:ext uri="{FF2B5EF4-FFF2-40B4-BE49-F238E27FC236}">
                <a16:creationId xmlns:a16="http://schemas.microsoft.com/office/drawing/2014/main" id="{484496CC-F77D-AE0B-F672-B881E715AF38}"/>
              </a:ext>
            </a:extLst>
          </p:cNvPr>
          <p:cNvSpPr/>
          <p:nvPr/>
        </p:nvSpPr>
        <p:spPr>
          <a:xfrm>
            <a:off x="345384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2" name="Rectángulo: esquinas superiores cortadas 11">
            <a:extLst>
              <a:ext uri="{FF2B5EF4-FFF2-40B4-BE49-F238E27FC236}">
                <a16:creationId xmlns:a16="http://schemas.microsoft.com/office/drawing/2014/main" id="{82BB9938-F676-9D37-99C8-2019D5282BC2}"/>
              </a:ext>
            </a:extLst>
          </p:cNvPr>
          <p:cNvSpPr/>
          <p:nvPr/>
        </p:nvSpPr>
        <p:spPr>
          <a:xfrm>
            <a:off x="5248692" y="1970016"/>
            <a:ext cx="1714500" cy="769441"/>
          </a:xfrm>
          <a:prstGeom prst="snip2SameRect">
            <a:avLst/>
          </a:prstGeom>
          <a:solidFill>
            <a:schemeClr val="accent5">
              <a:lumMod val="75000"/>
            </a:schemeClr>
          </a:solidFill>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ml-IN"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മരുഭൂമി</a:t>
            </a:r>
            <a:endParaRPr lang="en"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3" name="Flecha: a la derecha 12">
            <a:extLst>
              <a:ext uri="{FF2B5EF4-FFF2-40B4-BE49-F238E27FC236}">
                <a16:creationId xmlns:a16="http://schemas.microsoft.com/office/drawing/2014/main" id="{44E8B7DC-7D35-3A9F-1B55-B8BD7054AA74}"/>
              </a:ext>
            </a:extLst>
          </p:cNvPr>
          <p:cNvSpPr/>
          <p:nvPr/>
        </p:nvSpPr>
        <p:spPr>
          <a:xfrm>
            <a:off x="5034586"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4" name="Rectángulo: una sola esquina cortada 13">
            <a:extLst>
              <a:ext uri="{FF2B5EF4-FFF2-40B4-BE49-F238E27FC236}">
                <a16:creationId xmlns:a16="http://schemas.microsoft.com/office/drawing/2014/main" id="{AF2719C2-50C9-1955-6D0E-B98010E33125}"/>
              </a:ext>
            </a:extLst>
          </p:cNvPr>
          <p:cNvSpPr/>
          <p:nvPr/>
        </p:nvSpPr>
        <p:spPr>
          <a:xfrm flipH="1">
            <a:off x="8800689"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lnSpc>
                <a:spcPts val="1800"/>
              </a:lnSpc>
            </a:pPr>
            <a:r>
              <a:rPr lang="ml-IN"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പരിച്ഛേദനയും പെസഹയും</a:t>
            </a:r>
          </a:p>
        </p:txBody>
      </p:sp>
      <p:sp>
        <p:nvSpPr>
          <p:cNvPr id="15" name="Flecha: a la derecha 14">
            <a:extLst>
              <a:ext uri="{FF2B5EF4-FFF2-40B4-BE49-F238E27FC236}">
                <a16:creationId xmlns:a16="http://schemas.microsoft.com/office/drawing/2014/main" id="{FD3570E2-3568-FF34-B217-E3BB7C91D21F}"/>
              </a:ext>
            </a:extLst>
          </p:cNvPr>
          <p:cNvSpPr/>
          <p:nvPr/>
        </p:nvSpPr>
        <p:spPr>
          <a:xfrm>
            <a:off x="1054831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6" name="Rectángulo: una sola esquina cortada 15">
            <a:extLst>
              <a:ext uri="{FF2B5EF4-FFF2-40B4-BE49-F238E27FC236}">
                <a16:creationId xmlns:a16="http://schemas.microsoft.com/office/drawing/2014/main" id="{93189789-BED0-E225-3615-2C18CA5E212F}"/>
              </a:ext>
            </a:extLst>
          </p:cNvPr>
          <p:cNvSpPr/>
          <p:nvPr/>
        </p:nvSpPr>
        <p:spPr>
          <a:xfrm flipH="1">
            <a:off x="7219954" y="1970016"/>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1800"/>
              </a:lnSpc>
            </a:pPr>
            <a:r>
              <a:rPr lang="ml-IN"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ജോർദാൻ കടക്കുന്നു</a:t>
            </a:r>
            <a:endParaRPr lang="en"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7" name="Flecha: a la derecha 16">
            <a:extLst>
              <a:ext uri="{FF2B5EF4-FFF2-40B4-BE49-F238E27FC236}">
                <a16:creationId xmlns:a16="http://schemas.microsoft.com/office/drawing/2014/main" id="{D6032CD0-8BB3-564D-A991-6DCA0158BF9C}"/>
              </a:ext>
            </a:extLst>
          </p:cNvPr>
          <p:cNvSpPr/>
          <p:nvPr/>
        </p:nvSpPr>
        <p:spPr>
          <a:xfrm>
            <a:off x="8586584"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8" name="Flecha: a la derecha 17">
            <a:extLst>
              <a:ext uri="{FF2B5EF4-FFF2-40B4-BE49-F238E27FC236}">
                <a16:creationId xmlns:a16="http://schemas.microsoft.com/office/drawing/2014/main" id="{83976ABD-E952-3F21-9444-678E73E780C4}"/>
              </a:ext>
            </a:extLst>
          </p:cNvPr>
          <p:cNvSpPr/>
          <p:nvPr/>
        </p:nvSpPr>
        <p:spPr>
          <a:xfrm>
            <a:off x="7005848"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9" name="CuadroTexto 18">
            <a:extLst>
              <a:ext uri="{FF2B5EF4-FFF2-40B4-BE49-F238E27FC236}">
                <a16:creationId xmlns:a16="http://schemas.microsoft.com/office/drawing/2014/main" id="{5CFC20B7-9E0B-336E-5658-12F5BF1AB983}"/>
              </a:ext>
            </a:extLst>
          </p:cNvPr>
          <p:cNvSpPr txBox="1"/>
          <p:nvPr/>
        </p:nvSpPr>
        <p:spPr>
          <a:xfrm>
            <a:off x="85723" y="1383179"/>
            <a:ext cx="8043869" cy="646331"/>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ഈജിപ്ത് മുതൽ കനാൻ വരെ, യിസ്രായേൽ ഒരു "ചിയാസ്റ്റിക്</a:t>
            </a:r>
            <a:r>
              <a:rPr lang="en-US"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 പ്രക്രിയ പിന്തുടർന്നു, സംഭവങ്ങൾ വിപരീത ക്രമത്തിൽ ആവർത്തിച്ചു:</a:t>
            </a:r>
            <a:endParaRPr lang="en" b="1" dirty="0">
              <a:latin typeface="Gayathri" panose="00000503000000000000" pitchFamily="2" charset="0"/>
              <a:cs typeface="Gayathri" panose="00000503000000000000" pitchFamily="2" charset="0"/>
            </a:endParaRPr>
          </a:p>
        </p:txBody>
      </p:sp>
      <p:sp>
        <p:nvSpPr>
          <p:cNvPr id="20" name="CuadroTexto 19">
            <a:extLst>
              <a:ext uri="{FF2B5EF4-FFF2-40B4-BE49-F238E27FC236}">
                <a16:creationId xmlns:a16="http://schemas.microsoft.com/office/drawing/2014/main" id="{2C400E27-3AC2-262C-C0B3-D8418B5F17EE}"/>
              </a:ext>
            </a:extLst>
          </p:cNvPr>
          <p:cNvSpPr txBox="1"/>
          <p:nvPr/>
        </p:nvSpPr>
        <p:spPr>
          <a:xfrm>
            <a:off x="3174931" y="2931477"/>
            <a:ext cx="5842138" cy="1200329"/>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ഈജിപ്തിൽ നിന്നുള്ള മോചനത്തിന്റെ പ്രതീകമായിരുന്നു ആദ്യത്തെ പെസഹാ. പുതിയ തലമുറ ആഘോഷിച്ച രണ്ടാമത്തെ പെസഹാ, വാഗ്ദത്ത ഭൂമി അവർ കൈവശപ്പെടുത്തിയതിന്റെ പ്രതീകമായിരുന്നു.</a:t>
            </a:r>
            <a:endParaRPr lang="en" b="1" dirty="0">
              <a:latin typeface="Gayathri" panose="00000503000000000000" pitchFamily="2" charset="0"/>
              <a:cs typeface="Gayathri" panose="00000503000000000000" pitchFamily="2" charset="0"/>
            </a:endParaRPr>
          </a:p>
        </p:txBody>
      </p:sp>
      <p:pic>
        <p:nvPicPr>
          <p:cNvPr id="4" name="Imagen 3" descr="Pintura de una persona y una chimenea&#10;&#10;El contenido generado por IA puede ser incorrecto.">
            <a:extLst>
              <a:ext uri="{FF2B5EF4-FFF2-40B4-BE49-F238E27FC236}">
                <a16:creationId xmlns:a16="http://schemas.microsoft.com/office/drawing/2014/main" id="{539D161C-2E6B-225E-C711-CE782FFA04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5420" y="2866119"/>
            <a:ext cx="2841767" cy="1864909"/>
          </a:xfrm>
          <a:prstGeom prst="snip2DiagRect">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descr="Un grupo de personas sentadas alrededor de una mesa&#10;&#10;El contenido generado por IA puede ser incorrecto.">
            <a:extLst>
              <a:ext uri="{FF2B5EF4-FFF2-40B4-BE49-F238E27FC236}">
                <a16:creationId xmlns:a16="http://schemas.microsoft.com/office/drawing/2014/main" id="{1E1DAC4D-2733-E7BD-0B12-F2C5AF57F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421" y="4816932"/>
            <a:ext cx="2841766" cy="1864909"/>
          </a:xfrm>
          <a:prstGeom prst="snip2DiagRect">
            <a:avLst>
              <a:gd name="adj1" fmla="val 15456"/>
              <a:gd name="adj2" fmla="val 0"/>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descr="Imagen que contiene persona, interior, frente, hombre&#10;&#10;El contenido generado por IA puede ser incorrecto.">
            <a:extLst>
              <a:ext uri="{FF2B5EF4-FFF2-40B4-BE49-F238E27FC236}">
                <a16:creationId xmlns:a16="http://schemas.microsoft.com/office/drawing/2014/main" id="{2304C80B-0984-2BEC-4B1C-12E0048D2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4813" y="2850243"/>
            <a:ext cx="2841768" cy="3831598"/>
          </a:xfrm>
          <a:prstGeom prst="snip2DiagRect">
            <a:avLst>
              <a:gd name="adj1" fmla="val 17138"/>
              <a:gd name="adj2" fmla="val 18066"/>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A97C63DD-0FB3-9DE2-63A7-4982B192BDD0}"/>
              </a:ext>
            </a:extLst>
          </p:cNvPr>
          <p:cNvSpPr txBox="1"/>
          <p:nvPr/>
        </p:nvSpPr>
        <p:spPr>
          <a:xfrm>
            <a:off x="3174931" y="5305131"/>
            <a:ext cx="5841308" cy="1477328"/>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ഇപ്പോൾ അവ നമ്മുടെ വീണ്ടെടുപ്പുകാരന്റെ ശരീരത്തിന്റെയും രക്തത്തിന്റെയും പ്രതീകങ്ങളാണ്, അവൻ നമ്മെ ഈജിപ്തിൽ നിന്ന് (അതായത്, നമ്മുടെ പാപത്തിൽ നിന്ന്) പുറത്തുകൊണ്ടുവന്ന് വാഗ്ദത്ത ദേശത്തേക്ക് കൊണ്ടുവരുന്നു (1 കൊരി. 11:23-26).</a:t>
            </a:r>
            <a:endParaRPr lang="en" b="1" dirty="0">
              <a:latin typeface="Gayathri" panose="00000503000000000000" pitchFamily="2" charset="0"/>
              <a:cs typeface="Gayathri" panose="00000503000000000000" pitchFamily="2" charset="0"/>
            </a:endParaRPr>
          </a:p>
        </p:txBody>
      </p:sp>
      <p:sp>
        <p:nvSpPr>
          <p:cNvPr id="23" name="CuadroTexto 22">
            <a:extLst>
              <a:ext uri="{FF2B5EF4-FFF2-40B4-BE49-F238E27FC236}">
                <a16:creationId xmlns:a16="http://schemas.microsoft.com/office/drawing/2014/main" id="{C41BB8A5-38EE-EE45-434E-65A62854F2CD}"/>
              </a:ext>
            </a:extLst>
          </p:cNvPr>
          <p:cNvSpPr txBox="1"/>
          <p:nvPr/>
        </p:nvSpPr>
        <p:spPr>
          <a:xfrm>
            <a:off x="3174931" y="4269363"/>
            <a:ext cx="5841308"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കുരിശുമരണത്തിന് തൊട്ടുമുമ്പ്, യേശു ഈ ആചാരത്തിന് പുതിയൊരു അർത്ഥം നൽകി, പുതിയ ചിഹ്നങ്ങളോടെ: കുഞ്ഞാട് അപ്പമായും രക്തം വീഞ്ഞായും മാറി.</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31760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strips(downRight)">
                                      <p:cBhvr>
                                        <p:cTn id="87" dur="500"/>
                                        <p:tgtEl>
                                          <p:spTgt spid="4"/>
                                        </p:tgtEl>
                                      </p:cBhvr>
                                    </p:animEffect>
                                  </p:childTnLst>
                                </p:cTn>
                              </p:par>
                              <p:par>
                                <p:cTn id="88" presetID="18" presetClass="entr" presetSubtype="3"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upRight)">
                                      <p:cBhvr>
                                        <p:cTn id="90" dur="500"/>
                                        <p:tgtEl>
                                          <p:spTgt spid="2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32"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plus(out)">
                                      <p:cBhvr>
                                        <p:cTn id="99" dur="750"/>
                                        <p:tgtEl>
                                          <p:spTgt spid="30"/>
                                        </p:tgtEl>
                                      </p:cBhvr>
                                    </p:animEffect>
                                  </p:childTnLst>
                                </p:cTn>
                              </p:par>
                            </p:childTnLst>
                          </p:cTn>
                        </p:par>
                        <p:par>
                          <p:cTn id="100" fill="hold">
                            <p:stCondLst>
                              <p:cond delay="75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196985-9EB5-A80F-895A-8E0D071BAA8E}"/>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02F423DC-18B9-9B1C-7E4E-6E5CA285D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797" y="2678169"/>
            <a:ext cx="8232838" cy="4149351"/>
          </a:xfrm>
          <a:prstGeom prst="rect">
            <a:avLst/>
          </a:prstGeom>
        </p:spPr>
      </p:pic>
      <p:sp>
        <p:nvSpPr>
          <p:cNvPr id="10" name="Rectángulo 9">
            <a:extLst>
              <a:ext uri="{FF2B5EF4-FFF2-40B4-BE49-F238E27FC236}">
                <a16:creationId xmlns:a16="http://schemas.microsoft.com/office/drawing/2014/main" id="{D958DB3D-CEA7-36F0-8A3D-36FD932F82B8}"/>
              </a:ext>
            </a:extLst>
          </p:cNvPr>
          <p:cNvSpPr>
            <a:spLocks/>
          </p:cNvSpPr>
          <p:nvPr/>
        </p:nvSpPr>
        <p:spPr>
          <a:xfrm>
            <a:off x="22797" y="30480"/>
            <a:ext cx="8242998" cy="6804000"/>
          </a:xfrm>
          <a:prstGeom prst="rect">
            <a:avLst/>
          </a:prstGeom>
          <a:noFill/>
          <a:ln w="57150">
            <a:solidFill>
              <a:srgbClr val="A75A2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1FFEB0E0-B402-5526-0C6A-52EF0D06EA3A}"/>
              </a:ext>
            </a:extLst>
          </p:cNvPr>
          <p:cNvSpPr txBox="1"/>
          <p:nvPr/>
        </p:nvSpPr>
        <p:spPr>
          <a:xfrm>
            <a:off x="12637" y="229925"/>
            <a:ext cx="8242998"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IN" sz="6600" b="1" dirty="0">
                <a:ln/>
                <a:solidFill>
                  <a:srgbClr val="A75A2B"/>
                </a:solidFill>
                <a:effectLst>
                  <a:outerShdw blurRad="38100" dist="38100" dir="2700000" algn="tl">
                    <a:schemeClr val="accent3">
                      <a:lumMod val="60000"/>
                      <a:lumOff val="40000"/>
                    </a:schemeClr>
                  </a:outerShdw>
                </a:effectLst>
                <a:latin typeface="Gayathri" panose="00000503000000000000" pitchFamily="2" charset="0"/>
                <a:cs typeface="Gayathri" panose="00000503000000000000" pitchFamily="2" charset="0"/>
              </a:rPr>
              <a:t>പർവതങ്ങൾക്കിടയിൽ</a:t>
            </a:r>
            <a:r>
              <a:rPr lang="ml-IN" sz="7200" b="1" dirty="0">
                <a:ln/>
                <a:solidFill>
                  <a:srgbClr val="A75A2B"/>
                </a:solidFill>
                <a:effectLst>
                  <a:outerShdw blurRad="38100" dist="38100" dir="2700000" algn="tl">
                    <a:schemeClr val="accent3">
                      <a:lumMod val="60000"/>
                      <a:lumOff val="40000"/>
                    </a:schemeClr>
                  </a:outerShdw>
                </a:effectLst>
                <a:latin typeface="Gayathri" panose="00000503000000000000" pitchFamily="2" charset="0"/>
                <a:cs typeface="Gayathri" panose="00000503000000000000" pitchFamily="2" charset="0"/>
              </a:rPr>
              <a:t> ആരാധന</a:t>
            </a:r>
            <a:endParaRPr lang="en" sz="7200" b="1" dirty="0">
              <a:ln/>
              <a:solidFill>
                <a:srgbClr val="A75A2B"/>
              </a:solidFill>
              <a:effectLst>
                <a:outerShdw blurRad="38100" dist="38100" dir="2700000" algn="tl">
                  <a:schemeClr val="accent3">
                    <a:lumMod val="60000"/>
                    <a:lumOff val="40000"/>
                  </a:schemeClr>
                </a:out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92856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252CF4-A5D4-7479-21B1-597A623C55C2}"/>
              </a:ext>
            </a:extLst>
          </p:cNvPr>
          <p:cNvSpPr txBox="1"/>
          <p:nvPr/>
        </p:nvSpPr>
        <p:spPr>
          <a:xfrm>
            <a:off x="0" y="22863"/>
            <a:ext cx="12192000" cy="769441"/>
          </a:xfrm>
          <a:prstGeom prst="rect">
            <a:avLst/>
          </a:prstGeom>
          <a:noFill/>
        </p:spPr>
        <p:txBody>
          <a:bodyPr wrap="square">
            <a:spAutoFit/>
          </a:bodyPr>
          <a:lstStyle/>
          <a:p>
            <a:pPr algn="ctr"/>
            <a:r>
              <a:rPr lang="ml-IN" sz="4400" b="1" spc="300" dirty="0">
                <a:ln w="9525" cmpd="sng">
                  <a:solidFill>
                    <a:schemeClr val="accent1"/>
                  </a:solidFill>
                  <a:prstDash val="solid"/>
                </a:ln>
                <a:solidFill>
                  <a:srgbClr val="70AD47">
                    <a:tint val="1000"/>
                  </a:srgbClr>
                </a:solidFill>
                <a:effectLst>
                  <a:glow rad="38100">
                    <a:schemeClr val="accent1">
                      <a:alpha val="40000"/>
                    </a:schemeClr>
                  </a:glow>
                </a:effectLst>
                <a:latin typeface="Gayathri" panose="00000503000000000000" pitchFamily="2" charset="0"/>
                <a:cs typeface="Gayathri" panose="00000503000000000000" pitchFamily="2" charset="0"/>
              </a:rPr>
              <a:t>ആരാധനയ്ക്കായി ഒരു ബലിപീഠം</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B8D62109-D9A0-2348-DE7B-66553A35AF11}"/>
              </a:ext>
            </a:extLst>
          </p:cNvPr>
          <p:cNvSpPr txBox="1"/>
          <p:nvPr/>
        </p:nvSpPr>
        <p:spPr>
          <a:xfrm>
            <a:off x="947737" y="669193"/>
            <a:ext cx="10918915" cy="338554"/>
          </a:xfrm>
          <a:prstGeom prst="rect">
            <a:avLst/>
          </a:prstGeom>
          <a:noFill/>
        </p:spPr>
        <p:txBody>
          <a:bodyPr wrap="square">
            <a:spAutoFit/>
          </a:bodyPr>
          <a:lstStyle/>
          <a:p>
            <a:pPr algn="ctr"/>
            <a:r>
              <a:rPr lang="en" sz="1600" b="1" dirty="0">
                <a:solidFill>
                  <a:srgbClr val="AFE6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rgbClr val="AFE6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അനന്തരം യോശുവ യിസ്രായേലിന്റെ ദൈവമായ യഹോവെക്കു ഏബാൽപർവ്വതത്തിൽ ഒരു യാഗപീഠം പണിതു.</a:t>
            </a:r>
            <a:r>
              <a:rPr lang="en" sz="1600" b="1" dirty="0">
                <a:solidFill>
                  <a:srgbClr val="AFE6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200" b="1" dirty="0">
                <a:solidFill>
                  <a:srgbClr val="AFE6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200" b="1" dirty="0">
                <a:solidFill>
                  <a:srgbClr val="AFE6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sz="1200" b="1" dirty="0">
                <a:solidFill>
                  <a:srgbClr val="AFE6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8:30)</a:t>
            </a:r>
          </a:p>
        </p:txBody>
      </p:sp>
      <p:sp>
        <p:nvSpPr>
          <p:cNvPr id="6" name="CuadroTexto 5">
            <a:extLst>
              <a:ext uri="{FF2B5EF4-FFF2-40B4-BE49-F238E27FC236}">
                <a16:creationId xmlns:a16="http://schemas.microsoft.com/office/drawing/2014/main" id="{1CDC61FA-5785-045F-68D1-3F663A80C605}"/>
              </a:ext>
            </a:extLst>
          </p:cNvPr>
          <p:cNvSpPr txBox="1"/>
          <p:nvPr/>
        </p:nvSpPr>
        <p:spPr>
          <a:xfrm>
            <a:off x="4423328" y="1125624"/>
            <a:ext cx="7330308" cy="1200329"/>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കനാൻ ദേശത്ത് പ്രവേശിക്കുമ്പോൾ ഏബാൽ പർവതത്തിൽ ഒരു യാഗപീഠം പണിയണമെന്നും ദൈവത്തിന് സ്തുതി അർപ്പിക്കണമെന്നും മോശെ കൽപ്പിച്ചിരുന്നു (ആവ. 27:5-7). ഗെരിസീമിൽ അല്ല, ഏബാൽ പർവതത്തിൽ എന്തുകൊണ്ട്?</a:t>
            </a:r>
            <a:endParaRPr lang="en" b="1" dirty="0">
              <a:latin typeface="Gayathri" panose="00000503000000000000" pitchFamily="2" charset="0"/>
              <a:cs typeface="Gayathri" panose="00000503000000000000" pitchFamily="2" charset="0"/>
            </a:endParaRPr>
          </a:p>
        </p:txBody>
      </p:sp>
      <p:pic>
        <p:nvPicPr>
          <p:cNvPr id="4" name="Imagen 3" descr="Un dibujo de una persona&#10;&#10;El contenido generado por IA puede ser incorrecto.">
            <a:extLst>
              <a:ext uri="{FF2B5EF4-FFF2-40B4-BE49-F238E27FC236}">
                <a16:creationId xmlns:a16="http://schemas.microsoft.com/office/drawing/2014/main" id="{22BDE07E-8FDD-BAD1-5482-A018566FF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453" y="1203463"/>
            <a:ext cx="4223302" cy="422330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76CF066F-70F3-BA02-747B-30B725D26184}"/>
              </a:ext>
            </a:extLst>
          </p:cNvPr>
          <p:cNvSpPr txBox="1"/>
          <p:nvPr/>
        </p:nvSpPr>
        <p:spPr>
          <a:xfrm>
            <a:off x="170784" y="5588642"/>
            <a:ext cx="7445330"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വിജയങ്ങളുടെ നടുവിൽ, ഇസ്രായേൽ ദൈവത്തിന് സ്വയം സമർപ്പിക്കാൻ ഒരു നിമിഷം തേടി. വ്യക്തിപരമായി മാത്രമല്ല, ദൈവത്തിന്റെ തിരഞ്ഞെടുക്കപ്പെട്ട ജനമായും നമ്മെത്തന്നെ ദൈവത്തിന് സമർപ്പിക്കാൻ, അവരുടെ മാതൃക അനുകരിക്കാനുള്ള ഒരു ക്ഷണമാണിത്.</a:t>
            </a:r>
            <a:endParaRPr lang="en" b="1" dirty="0">
              <a:latin typeface="Gayathri" panose="00000503000000000000" pitchFamily="2" charset="0"/>
              <a:cs typeface="Gayathri" panose="00000503000000000000" pitchFamily="2" charset="0"/>
            </a:endParaRPr>
          </a:p>
        </p:txBody>
      </p:sp>
      <p:sp>
        <p:nvSpPr>
          <p:cNvPr id="10" name="CuadroTexto 9">
            <a:extLst>
              <a:ext uri="{FF2B5EF4-FFF2-40B4-BE49-F238E27FC236}">
                <a16:creationId xmlns:a16="http://schemas.microsoft.com/office/drawing/2014/main" id="{FD27FA92-4CC6-2AB7-6B23-A7F499E49C26}"/>
              </a:ext>
            </a:extLst>
          </p:cNvPr>
          <p:cNvSpPr txBox="1"/>
          <p:nvPr/>
        </p:nvSpPr>
        <p:spPr>
          <a:xfrm>
            <a:off x="4423328" y="3590553"/>
            <a:ext cx="3726759" cy="1754326"/>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നമുക്ക് അനുഗ്രഹം ലഭിക്കേണ്ടതിന് യേശു നമുക്കുവേണ്ടി ഒരു ശാപമായിത്തീർന്നു (ഗലാ. 3:13-14). ഈ യാഗപീഠം, നമുക്ക് വേണ്ടി, യേശുവിന്റെ യാഗത്തിന്റെ വ്യക്തമായ ഒരു ചിത്രമാണ്.</a:t>
            </a:r>
            <a:endParaRPr lang="en" b="1" dirty="0">
              <a:latin typeface="Gayathri" panose="00000503000000000000" pitchFamily="2" charset="0"/>
              <a:cs typeface="Gayathri" panose="00000503000000000000" pitchFamily="2" charset="0"/>
            </a:endParaRPr>
          </a:p>
        </p:txBody>
      </p:sp>
      <p:pic>
        <p:nvPicPr>
          <p:cNvPr id="12" name="Imagen 11" descr="Un grupo de personas sentadas en una roca&#10;&#10;El contenido generado por IA puede ser incorrecto.">
            <a:extLst>
              <a:ext uri="{FF2B5EF4-FFF2-40B4-BE49-F238E27FC236}">
                <a16:creationId xmlns:a16="http://schemas.microsoft.com/office/drawing/2014/main" id="{2A1715F1-4AD0-BD9E-23E8-D0B577314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298552" y="3499790"/>
            <a:ext cx="3683484" cy="3146627"/>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487604D-5DAD-F234-7033-4C9DDBD60498}"/>
              </a:ext>
            </a:extLst>
          </p:cNvPr>
          <p:cNvSpPr txBox="1"/>
          <p:nvPr/>
        </p:nvSpPr>
        <p:spPr>
          <a:xfrm>
            <a:off x="4423328" y="2287022"/>
            <a:ext cx="7330308"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ഒരു സ്മാരകത്തിൽ എഴുതി ജനത്തെ വായിച്ചുകേൾപ്പിക്കേണ്ട യാഗപീഠവും നിയമങ്ങളും അനുഗ്രഹങ്ങളോടും ശാപങ്ങളോടും ബന്ധപ്പെട്ടതായിരുന്നു. (ആവ. 27:12-13). ഗെരിസീമിന്മേൽ അനുഗ്രഹം ഉച്ചരിക്കപ്പെട്ടു, ഏബാലിന്മേൽ ശാപം ഉച്ചരിക്കപ്പെട്ടു.</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9597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D08E7F-4B2D-0DD2-6870-64DCE120DE40}"/>
              </a:ext>
            </a:extLst>
          </p:cNvPr>
          <p:cNvSpPr txBox="1"/>
          <p:nvPr/>
        </p:nvSpPr>
        <p:spPr>
          <a:xfrm>
            <a:off x="0" y="-7178"/>
            <a:ext cx="7040084"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ml-IN" sz="48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latin typeface="Gayathri" panose="00000503000000000000" pitchFamily="2" charset="0"/>
                <a:cs typeface="Gayathri" panose="00000503000000000000" pitchFamily="2" charset="0"/>
              </a:rPr>
              <a:t>നിയമം ഓർക്കുക</a:t>
            </a:r>
            <a:endParaRPr lang="en" sz="48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70C87B41-BC57-83D7-55DC-E9A618044232}"/>
              </a:ext>
            </a:extLst>
          </p:cNvPr>
          <p:cNvSpPr txBox="1"/>
          <p:nvPr/>
        </p:nvSpPr>
        <p:spPr>
          <a:xfrm>
            <a:off x="156977" y="651258"/>
            <a:ext cx="6726131"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855143"/>
                </a:solidFill>
                <a:latin typeface="Gayathri" panose="00000503000000000000" pitchFamily="2" charset="0"/>
                <a:cs typeface="Gayathri" panose="00000503000000000000" pitchFamily="2" charset="0"/>
              </a:rPr>
              <a:t>“</a:t>
            </a:r>
            <a:r>
              <a:rPr lang="ml-IN" b="1" dirty="0">
                <a:solidFill>
                  <a:srgbClr val="855143"/>
                </a:solidFill>
                <a:latin typeface="Gayathri" panose="00000503000000000000" pitchFamily="2" charset="0"/>
                <a:cs typeface="Gayathri" panose="00000503000000000000" pitchFamily="2" charset="0"/>
              </a:rPr>
              <a:t>മോശെ എഴുതിയിരുന്ന ന്യായപ്രമാണത്തിന്റെ ഒരു പകർപ്പു അവൻ അവിടെ യിസ്രായേൽമക്കൾ കാൺകെ ആ കല്ലുകളിൽ എഴുതി.</a:t>
            </a:r>
            <a:r>
              <a:rPr lang="en" b="1" dirty="0">
                <a:solidFill>
                  <a:srgbClr val="855143"/>
                </a:solidFill>
                <a:latin typeface="Gayathri" panose="00000503000000000000" pitchFamily="2" charset="0"/>
                <a:cs typeface="Gayathri" panose="00000503000000000000" pitchFamily="2" charset="0"/>
              </a:rPr>
              <a:t>” </a:t>
            </a:r>
            <a:r>
              <a:rPr lang="en" sz="1400" b="1" dirty="0">
                <a:solidFill>
                  <a:srgbClr val="855143"/>
                </a:solidFill>
                <a:latin typeface="Gayathri" panose="00000503000000000000" pitchFamily="2" charset="0"/>
                <a:cs typeface="Gayathri" panose="00000503000000000000" pitchFamily="2" charset="0"/>
              </a:rPr>
              <a:t>(</a:t>
            </a:r>
            <a:r>
              <a:rPr lang="ml-IN" sz="1400" b="1" dirty="0">
                <a:solidFill>
                  <a:srgbClr val="855143"/>
                </a:solidFill>
                <a:latin typeface="Gayathri" panose="00000503000000000000" pitchFamily="2" charset="0"/>
                <a:cs typeface="Gayathri" panose="00000503000000000000" pitchFamily="2" charset="0"/>
              </a:rPr>
              <a:t>യോശുവ</a:t>
            </a:r>
            <a:r>
              <a:rPr lang="en" sz="1400" b="1" dirty="0">
                <a:solidFill>
                  <a:srgbClr val="855143"/>
                </a:solidFill>
                <a:latin typeface="Gayathri" panose="00000503000000000000" pitchFamily="2" charset="0"/>
                <a:cs typeface="Gayathri" panose="00000503000000000000" pitchFamily="2" charset="0"/>
              </a:rPr>
              <a:t> 8:32)</a:t>
            </a:r>
          </a:p>
        </p:txBody>
      </p:sp>
      <p:sp>
        <p:nvSpPr>
          <p:cNvPr id="5" name="CuadroTexto 4">
            <a:extLst>
              <a:ext uri="{FF2B5EF4-FFF2-40B4-BE49-F238E27FC236}">
                <a16:creationId xmlns:a16="http://schemas.microsoft.com/office/drawing/2014/main" id="{14FFE9F3-C763-20C3-74DD-8A297B84FD6C}"/>
              </a:ext>
            </a:extLst>
          </p:cNvPr>
          <p:cNvSpPr txBox="1"/>
          <p:nvPr/>
        </p:nvSpPr>
        <p:spPr>
          <a:xfrm>
            <a:off x="197953" y="1546585"/>
            <a:ext cx="6842130" cy="1477328"/>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ഏബാൽ പർവതത്തിൽ യാഗപീഠം പണിതതിനുശേഷം, യോശുവ ചില കല്ലുകൾ സ്ഥാപിച്ച് അവയിൽ കുമ്മായം തേച്ചു. എന്നിട്ട് അവയിൽ ന്യായപ്രമാണത്തിന്റെ ഒരു പകർപ്പ് [ആവർത്തനപുസ്തകം, അതിൽ പത്ത് കൽപ്പനകളും വിവിധ നിയമങ്ങളും അനുഗ്രഹങ്ങളും ശാപങ്ങളും ഉൾപ്പെടുന്നു] എഴുതി (യോശു. 8:32; ആവ. 27:2-3).</a:t>
            </a:r>
            <a:endParaRPr lang="en" b="1" dirty="0">
              <a:latin typeface="Gayathri" panose="00000503000000000000" pitchFamily="2" charset="0"/>
              <a:cs typeface="Gayathri" panose="00000503000000000000" pitchFamily="2" charset="0"/>
            </a:endParaRPr>
          </a:p>
        </p:txBody>
      </p:sp>
      <p:pic>
        <p:nvPicPr>
          <p:cNvPr id="7" name="Imagen 6" descr="Imagen en blanco y negro de un grupo de personas de pie&#10;&#10;El contenido generado por IA puede ser incorrecto.">
            <a:extLst>
              <a:ext uri="{FF2B5EF4-FFF2-40B4-BE49-F238E27FC236}">
                <a16:creationId xmlns:a16="http://schemas.microsoft.com/office/drawing/2014/main" id="{B7A01643-1C1A-61E1-8D73-9A37A0B06A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73648" y="157452"/>
            <a:ext cx="4909848" cy="4909848"/>
          </a:xfrm>
          <a:prstGeom prst="round2DiagRect">
            <a:avLst>
              <a:gd name="adj1" fmla="val 9178"/>
              <a:gd name="adj2" fmla="val 0"/>
            </a:avLst>
          </a:prstGeom>
          <a:ln w="38100" cap="sq">
            <a:solidFill>
              <a:srgbClr val="855143"/>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9F256775-F7C8-8EFE-F7E5-E7DD706765E6}"/>
              </a:ext>
            </a:extLst>
          </p:cNvPr>
          <p:cNvSpPr txBox="1"/>
          <p:nvPr/>
        </p:nvSpPr>
        <p:spPr>
          <a:xfrm>
            <a:off x="7040084" y="5377109"/>
            <a:ext cx="5151916"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നമ്മുടെ വ്യക്തിപരമായ നവീകരണത്തിനു പുറമേ, ദൈവജനമെന്ന നിലയിൽ വിശുദ്ധ തിരുവത്താഴം നമുക്ക് നവീകരണത്തിന്റെ പ്രത്യേക നിമിഷം കൂടി നൽകുന്നു.</a:t>
            </a:r>
            <a:endParaRPr lang="en" b="1" dirty="0">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8D53CA52-0BB1-8097-3A5C-29442FF0F579}"/>
              </a:ext>
            </a:extLst>
          </p:cNvPr>
          <p:cNvSpPr txBox="1"/>
          <p:nvPr/>
        </p:nvSpPr>
        <p:spPr>
          <a:xfrm>
            <a:off x="197953" y="4642288"/>
            <a:ext cx="4345471" cy="2031325"/>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ഇത് നമുക്കും ഒരു വിളിയാണ്. ദൈവത്തിന്റെ ശേഷിപ്പ് ജനമെന്ന നിലയിൽ, അവൻ നമ്മെ എങ്ങനെയാണ് ഇത്രയും ദൂരം നയിച്ചതെന്നും അവൻ നമുക്ക് നൽകിയ അനുഗ്രഹങ്ങളെക്കുറിച്ചും ഓർമ്മിച്ചുകൊണ്ട്, നാം ഇടയ്ക്കിടെ അവനുമായുള്ള നമ്മുടെ ഉടമ്പടി പുതുക്കണം.</a:t>
            </a:r>
            <a:endParaRPr lang="en" b="1" dirty="0">
              <a:latin typeface="Gayathri" panose="00000503000000000000" pitchFamily="2" charset="0"/>
              <a:cs typeface="Gayathri" panose="00000503000000000000" pitchFamily="2" charset="0"/>
            </a:endParaRPr>
          </a:p>
        </p:txBody>
      </p:sp>
      <p:pic>
        <p:nvPicPr>
          <p:cNvPr id="13" name="Imagen 12" descr="Taza de vidrio sobre una mesa&#10;&#10;El contenido generado por IA puede ser incorrecto.">
            <a:extLst>
              <a:ext uri="{FF2B5EF4-FFF2-40B4-BE49-F238E27FC236}">
                <a16:creationId xmlns:a16="http://schemas.microsoft.com/office/drawing/2014/main" id="{A54C68E6-780F-25FA-AB6B-F8A9415A3E0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67462" y="4375605"/>
            <a:ext cx="2167173" cy="2253300"/>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10502D75-A8F2-39FD-1294-1FAFB825A128}"/>
              </a:ext>
            </a:extLst>
          </p:cNvPr>
          <p:cNvSpPr txBox="1"/>
          <p:nvPr/>
        </p:nvSpPr>
        <p:spPr>
          <a:xfrm>
            <a:off x="197954" y="3232936"/>
            <a:ext cx="6842129"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ഒടുവിൽ, നിയമം ജനങ്ങളെ വായിച്ചു കേൾപ്പിച്ചു, രണ്ടു ഭാഗങ്ങളായി വിഭജിച്ചു - ഓരോ മലയുടെ വശത്തും ഓരോന്ന് (യോശുവ 8:33-35). ഈ വിധത്തിൽ, ദൈവവും അവന്റെ ജനവും തമ്മിലുള്ള ഉടമ്പടി പുതുക്കപ്പെട്ടു.</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1609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600</TotalTime>
  <Words>874</Words>
  <Application>Microsoft Office PowerPoint</Application>
  <PresentationFormat>Panorámica</PresentationFormat>
  <Paragraphs>62</Paragraphs>
  <Slides>12</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 Display</vt:lpstr>
      <vt:lpstr>Aptos</vt:lpstr>
      <vt:lpstr>Arial</vt:lpstr>
      <vt:lpstr>Gayathri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102</cp:revision>
  <dcterms:created xsi:type="dcterms:W3CDTF">2025-10-14T06:18:54Z</dcterms:created>
  <dcterms:modified xsi:type="dcterms:W3CDTF">2025-11-15T07:01:24Z</dcterms:modified>
</cp:coreProperties>
</file>