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പൗലോസ് ഫ്രുഗ്യയിലേക്ക് പോയി (6എ)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14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14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ml-IN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അദ്ദേഹത്തിന് അവിടെയോ ഗലാത്യയിലോ</a:t>
          </a:r>
          <a:r>
            <a:rPr lang="ml-IN" sz="900" b="1" dirty="0">
              <a:latin typeface="Gayathri Thin" panose="00000403000000000000" pitchFamily="2" charset="0"/>
              <a:cs typeface="Gayathri Thin" panose="00000403000000000000" pitchFamily="2" charset="0"/>
            </a:rPr>
            <a:t> </a:t>
          </a:r>
          <a:r>
            <a:rPr lang="ml-IN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പ്രസംഗിക്കാൻ കഴിഞ്ഞില്ല (6</a:t>
          </a:r>
          <a:r>
            <a:rPr lang="en-US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14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14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അദ്ദേഹം മൈസിയയിൽ എത്തി (7</a:t>
          </a:r>
          <a:r>
            <a:rPr lang="en-US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a)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14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14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ml-IN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അവൻ ബിഥുനിയയിലേക്ക് പോകാൻ ശ്രമിച്ചു, പക്ഷേ കഴിഞ്ഞില്ല (7</a:t>
          </a:r>
          <a:r>
            <a:rPr lang="en-US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05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14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14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ml-IN" sz="1050" b="1" dirty="0">
              <a:latin typeface="Gayathri Thin" panose="00000403000000000000" pitchFamily="2" charset="0"/>
              <a:cs typeface="Gayathri Thin" panose="00000403000000000000" pitchFamily="2" charset="0"/>
            </a:rPr>
            <a:t>അവൻ ത്രോവാസിലേക്കു പോയി, അവിടെവെച്ച് ഒരു ദർശനം കണ്ടു (8-10</a:t>
          </a:r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14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14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അവൻ സമോത്രേസിലേക്ക് കപ്പൽ കയറി (11എ)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14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14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അവിടെ നിന്ന് നവപൊലിസിലേക്ക് (11</a:t>
          </a:r>
          <a:r>
            <a:rPr lang="en-US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14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14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ml-IN" sz="1200" b="1" dirty="0">
              <a:latin typeface="Gayathri Thin" panose="00000403000000000000" pitchFamily="2" charset="0"/>
              <a:cs typeface="Gayathri Thin" panose="00000403000000000000" pitchFamily="2" charset="0"/>
            </a:rPr>
            <a:t>ഒടുവിൽ അവൻ ഫിലിപ്പിയിൽ എത്തി (12)</a:t>
          </a:r>
          <a:endParaRPr lang="es-ES" sz="1200" dirty="0"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14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14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ഫിലിപ്പിയർക്കും കൊലൊസ്സ്യർക്കും എഴുതിയ ലേഖനങ്ങളുടെ ആമുഖങ്ങൾ വളരെ സമാനമാണ്, അവ രണ്ട് പ്രധാന വശങ്ങൾ നമുക്ക് കാണിച്ചുതരുന്നു (ഫിലി. 1:1; കൊലൊസ്സ്യർ 1:1-2).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16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16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ദൈവത്തിന്റെ ദൃഷ്ടിയിൽ, സഭാംഗങ്ങൾ തെറ്റുകൾ വരുത്തിയാലും വിശുദ്ധരും വിശ്വസ്തരുമാണ്.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16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16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സഭയിൽ ഒരു ക്രമമുണ്ട്, അതിലെ ചില അംഗങ്ങൾക്ക് മറ്റുള്ളവരെ അപേക്ഷിച്ച് കൂടുതൽ അധികാരവും ഉത്തരവാദിത്തവും ഉണ്ട്: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16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16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പൗലോസ് ഒരു അപ്പോസ്തലനാണ്, ഉന്നതതല നേതാവാണ്</a:t>
          </a:r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.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6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16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തിമോത്തിയാണ് അദ്ദേഹത്തിന്റെ സഹകാരി (പാസ്റ്റർ)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6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16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ബിഷപ്പുമാർ പ്രാദേശിക നേതാക്കളാണ് (മൂപ്പന്മാർ)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6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16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l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ഡീക്കന്മാരാണ് പള്ളി ഭരിക്കുന്നത്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6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16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222459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പൗലോസ് ഫ്രുഗ്യയിലേക്ക് പോയി (6എ)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1910" rIns="78232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അദ്ദേഹത്തിന് അവിടെയോ ഗലാത്യയിലോ</a:t>
          </a:r>
          <a:r>
            <a:rPr lang="ml-IN" sz="9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 </a:t>
          </a:r>
          <a:r>
            <a:rPr lang="ml-IN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പ്രസംഗിക്കാൻ കഴിഞ്ഞില്ല (6</a:t>
          </a:r>
          <a:r>
            <a:rPr lang="en-US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അദ്ദേഹം മൈസിയയിൽ എത്തി (7</a:t>
          </a:r>
          <a:r>
            <a:rPr lang="en-US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a)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1910" rIns="78232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അവൻ ബിഥുനിയയിലേക്ക് പോകാൻ ശ്രമിച്ചു, പക്ഷേ കഴിഞ്ഞില്ല (7</a:t>
          </a:r>
          <a:r>
            <a:rPr lang="en-US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05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1910" rIns="78232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05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അവൻ ത്രോവാസിലേക്കു പോയി, അവിടെവെച്ച് ഒരു ദർശനം കണ്ടു (8-10</a:t>
          </a: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അവൻ സമോത്രേസിലേക്ക് കപ്പൽ കയറി (11എ)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അവിടെ നിന്ന് നവപൊലിസിലേക്ക് (11</a:t>
          </a:r>
          <a:r>
            <a:rPr lang="en-US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b)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latin typeface="Gayathri Thin" panose="00000403000000000000" pitchFamily="2" charset="0"/>
              <a:cs typeface="Gayathri Thin" panose="00000403000000000000" pitchFamily="2" charset="0"/>
            </a:rPr>
            <a:t>ഒടുവിൽ അവൻ ഫിലിപ്പിയിൽ എത്തി (12)</a:t>
          </a:r>
          <a:endParaRPr lang="es-ES" sz="1200" kern="1200" dirty="0"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347908" y="0"/>
          <a:ext cx="9183429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ഫിലിപ്പിയർക്കും കൊലൊസ്സ്യർക്കും എഴുതിയ ലേഖനങ്ങളുടെ ആമുഖങ്ങൾ വളരെ സമാനമാണ്, അവ രണ്ട് പ്രധാന വശങ്ങൾ നമുക്ക് കാണിച്ചുതരുന്നു (ഫിലി. 1:1; കൊലൊസ്സ്യർ 1:1-2).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1347908" y="0"/>
        <a:ext cx="9183429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ദൈവത്തിന്റെ ദൃഷ്ടിയിൽ, സഭാംഗങ്ങൾ തെറ്റുകൾ വരുത്തിയാലും വിശുദ്ധരും വിശ്വസ്തരുമാണ്.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സഭയിൽ ഒരു ക്രമമുണ്ട്, അതിലെ ചില അംഗങ്ങൾക്ക് മറ്റുള്ളവരെ അപേക്ഷിച്ച് കൂടുതൽ അധികാരവും ഉത്തരവാദിത്തവും ഉണ്ട്: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പൗലോസ് ഒരു അപ്പോസ്തലനാണ്, ഉന്നതതല നേതാവാണ്</a:t>
          </a: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.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തിമോത്തിയാണ് അദ്ദേഹത്തിന്റെ സഹകാരി (പാസ്റ്റർ)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ബിഷപ്പുമാർ പ്രാദേശിക നേതാക്കളാണ് (മൂപ്പന്മാർ)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l-I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rPr>
            <a:t>ഡീക്കന്മാരാണ് പള്ളി ഭരിക്കുന്നത്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yathri Thin" panose="00000403000000000000" pitchFamily="2" charset="0"/>
            <a:cs typeface="Gayathri Thin" panose="00000403000000000000" pitchFamily="2" charset="0"/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29/12/2025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ml-IN" sz="4400" b="1" spc="5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പീഡിപ്പിക്കപ്പെട്ടു, പക്ഷേ ഉപേക്ഷിക്കപ്പെട്ടില്ല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 for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50337"/>
            <a:ext cx="915383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32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ഫിലിപ്പിയുടെ ചരിത്രം</a:t>
            </a:r>
            <a:endParaRPr kumimoji="0" lang="en" sz="32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48825"/>
            <a:ext cx="9153833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sz="1400" b="1" dirty="0">
                <a:solidFill>
                  <a:srgbClr val="960000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അവിടെവെച്ചു പൌലൊസ് രാത്രിയിൽ മക്കെദോന്യക്കാരനായൊരു പുരുഷൻ അരികെ നിന്നു: നീ മക്കെദോന്യെക്കു കടന്നുവന്നു ഞങ്ങളെ സഹായിക്ക എന്നു തന്നോടു അപേക്ഷിക്കുന്നതായി ഒരു ദർശനം കണ്ടു.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100" b="1" dirty="0">
                <a:solidFill>
                  <a:srgbClr val="C00000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പ്രവൃത്തികൾ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 16:9)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പുതിയൊരു നഗരത്തിൽ എത്തുമ്പോൾ പൗലോസ് പള്ളി സന്ദർശിക്കുന്ന പതിവ് ഉണ്ടായിരുന്നു. എന്നാൽ ഫിലിപ്പിയിൽ അവിടെ ഒരു പള്ളി ഉണ്ടായിരുന്നില്ല! ശബ്ബത്തിൽ അവർ ഒരു ആരാധനാലയം കണ്ടെത്തി അവിടെ കൂടിവന്ന സ്ത്രീകളോട് പ്രസംഗിച്ചു (പ്രവൃത്തികൾ 16:13).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6353" y="147389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329609"/>
            <a:ext cx="3581507" cy="343498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00052" y="3001085"/>
            <a:ext cx="5312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പക്ഷേ ശത്രു വെറുതെ ഇരുന്നില്ല. പൗലോസിനെ പിന്തുണയ്ക്കുന്നതായി നടിച്ചുകൊണ്ട് ആളുകളുടെ മനസ്സിനെ ആശയക്കുഴപ്പത്തിലാക്കാൻ അവൻ ഒരു ജ്യോതിഷിയെ പ്രേരിപ്പിച്ചു (പ്രവൃത്തികൾ 16:16-17). പെൺകുട്ടി മോചിതയായപ്പോൾ, പൗലോസിന്റെയും ശീലാസിന്റെയും പ്രശ്നങ്ങൾ ആരംഭിച്ചു (പ്രവൃത്തികൾ 16:18-24).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ഈ കൂടിക്കാഴ്ചയിൽ നിന്നാണ് ആദ്യത്തെ യൂറോപ്യൻ മതപരിവർത്തനം ഉണ്ടായത്: ലിഡിയ. അവളും അവളുടെ മുഴുവൻ കുടുംബവും സ്നാനമേറ്റു (പ്രവൃത്തികൾ 16:14-15).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089686" y="5063188"/>
            <a:ext cx="51469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ഫലം: ജയിലധികാരിയുടെയും കുടുംബത്തിന്റെയും മാനസാന്തരം (അപ്പൊ.പ്രവൃത്തികൾ 16:25-33). സുവിശേഷം യൂറോപ്പിൽ പ്രവേശിച്ചത് പരിശുദ്ധാത്മാവിന്റെ ശക്തിയും മാർഗനിർദേശവുമാണ് എന്നതിൽ സംശയമില്ല.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397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കൊലോസ്യെയുടെ ചരിത്രം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46974" y="738149"/>
            <a:ext cx="1101811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b="1" dirty="0">
                <a:solidFill>
                  <a:srgbClr val="AB3B3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ഇങ്ങനെ നിങ്ങൾ ഞങ്ങളുടെ പ്രിയ സഹഭൃത്യനായ എപ്പഫ്രാസിനോടു പഠിച്ചിട്ടുണ്ടല്ലോ;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400" b="1" dirty="0">
                <a:solidFill>
                  <a:srgbClr val="AB3B3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കൊലൊസ്സ്യർ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4" y="1348566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റോമിലെ തടവിൽ കഴിയുമ്പോൾ എപ്പഫ്രാസ് പൗലോസിന്റെ കൂട്ടാളിയായിരുന്നു (ഫിലിം. 23). കൊലോസ്യ സ്വദേശിയായ (കൊലോ. 4:12) അദ്ദേഹമാണ് ആ നഗരത്തിലേക്ക് സുവിശേഷം എത്തിച്ചത് (കൊലോ. 1:7).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569675" y="1389653"/>
            <a:ext cx="2515231" cy="1627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569675" y="3210539"/>
            <a:ext cx="2515236" cy="1627792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569670" y="5031426"/>
            <a:ext cx="2515235" cy="1627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09259" y="4639127"/>
            <a:ext cx="60604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ഫിലേമോന്റെ അടിമകളിൽ ഒരാളായ ഒനേസിമോസ് റോമിലേക്ക് ഓടിപ്പോയി, അവിടെ വെച്ച് പൗലോസിലൂടെ യേശുവിനെ സ്വീകരിച്ചു (ഫിലിം. 10-11). ഒനേസിമോസിനെ തന്റെ യജമാനന്റെ അടുക്കലേക്ക് തിരികെ കൊണ്ടുവന്നതിലൂടെ, യജമാനന്മാരും അടിമകളും, അല്ലെങ്കിൽ മേലുദ്യോഗസ്ഥരും കീഴുദ്യോഗസ്ഥരും തമ്മിലുള്ള ബന്ധം എങ്ങനെയായിരിക്കണമെന്ന് പൗലോസ് കാണിച്ചുതന്നു (ഫിലിം. 12-17).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09259" y="2622310"/>
            <a:ext cx="629072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ലവോദിക്യയ്ക്കും ഹെരിയാപോളിസിനും സമീപമുള്ള ഫ്രുഗ്യ പ്രവിശ്യയിലെ ഒരു നഗരമായിരുന്നു കൊളോസ്യെ, അവിടെ എപ്പഫ്രാസും പ്രസംഗിച്ചു (കൊലോ. 4:13). അവിടെ വലിയൊരു ജൂത ജനസംഖ്യയുണ്ടായിരുന്നു. അവിടെ താമസിച്ചിരുന്ന ഏറ്റവും പ്രമുഖരായ ജൂതന്മാരിൽ ഒരാളായിരുന്നു പൗലോസിന്റെ സഹപ്രവർത്തകനായ ഫിലേമോൻ, അദ്ദേഹത്തിന്റെ വീട്ടിൽ ഒരു സഭ കൂടിവന്നു (ഫിലിം. 1-2</a:t>
            </a: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5963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ml-IN" sz="32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ഫിലിപ്പിയിലെയും കൊളോസ്യെയിലെയും പള്ളികൾ</a:t>
            </a:r>
            <a:endParaRPr kumimoji="0" lang="en" sz="32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sz="14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ക്രിസ്തുയേശുവിന്റെ ദാസന്മാരായ പൌലോസും തിമൊഥെയോസും ഫിലിപ്പിയിൽ ക്രിസ്തുയേശുവിലുള്ള സകല വിശുദ്ധന്മാർക്കും അദ്ധ്യക്ഷന്മാർക്കും ശുശ്രൂഷന്മാർക്കും കൂടെ എഴുതുന്നതു: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”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1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ഫിലിപ്പിയർ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471651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00813"/>
            <a:ext cx="679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ഫിലിപ്പിയർ തന്നെ അയച്ച സഹായത്തിന് പൗലോസ് ജയിലിൽ നിന്ന് നന്ദി പറയുന്നു (ഫിലി. 4:18).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132241"/>
            <a:ext cx="6791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കൊലൊസ്സ്യർക്ക്, അവരെ ആശ്വസിപ്പിക്കാൻ അവൻ തന്റെ സഹകാരികളെ അയയ്ക്കുന്നു (കൊലൊ. 4:7-9).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972432" y="759038"/>
            <a:ext cx="11062252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24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"പൗലോസിന്റെ അനുഭവം നമ്മൾ മനസിലാക്കണം  . പീഡിപ്പിക്കപ്പെടുകയും പീഡിപ്പിക്കപ്പെടുകയും ചെയ്ത സഭയെ ശക്തിപ്പെടുത്തുന്നതിന് അപ്പോസ്തലന്റെ അധ്വാനം ഏറ്റവും ആവശ്യമാണെന്ന് തോന്നിയ സമയത്ത്, അദ്ദേഹത്തിന്റെ സ്വാതന്ത്ര്യം എടുത്തുകളയുകയും ചങ്ങലകളിൽ ബന്ധിക്കപ്പെടുകയും ചെയ്തു. എന്നാൽ ഇത് കർത്താവിന് പ്രവർത്തിക്കാനുള്ള സമയമായിരുന്നു, വിജയങ്ങൾ നേടിയത് വിലപ്പെട്ടതായിരുന്നു.</a:t>
            </a:r>
          </a:p>
          <a:p>
            <a:pPr lvl="0">
              <a:spcBef>
                <a:spcPts val="600"/>
              </a:spcBef>
              <a:defRPr/>
            </a:pPr>
            <a:r>
              <a:rPr lang="ml-IN" sz="24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പൗലോസിന് പ്രവർത്തിക്കുവാൻ കഴിയാത്ത സമയത്തു സത്യം എത്തേണ്ടതായിരുന്നു . ഈ മഹാന്മാരുടെ മുമ്പാകെ പൗലോസിന്റെ വൈദഗ്ധ്യമുള്ള പ്രസംഗങ്ങളല്ല, മറിച്ച് അദ്ദേഹത്തിന്റെ ബന്ധനങ്ങളാണ് അവരുടെ ശ്രദ്ധ ആകർഷിച്ചത്. തന്റെ തടവിലൂടെ അദ്ദേഹം ക്രിസ്തുവിനുവേണ്ടി ഒരു ജേതാവായിരുന്നു. ദീർഘവും അന്യായവുമായ തടവിൽ അദ്ദേഹം വിധേയനായ ക്ഷമയും സൗമ്യതയും ഈ മനുഷ്യരെ സ്വഭാവഗുണമുള്ളവരാക്കി."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00206" y="3169077"/>
            <a:ext cx="4950705" cy="36317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ml-IN" sz="3000" dirty="0">
                <a:solidFill>
                  <a:schemeClr val="accent5">
                    <a:lumMod val="75000"/>
                  </a:schemeClr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കർത്താവിൽ എപ്പോഴും സന്തോഷിപ്പിൻ; സന്തോഷിപ്പിൻ എന്നു ഞാൻ പിന്നെയും പറയുന്നു.</a:t>
            </a:r>
            <a:endParaRPr kumimoji="0" lang="es-ES" sz="3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algn="ctr">
              <a:spcBef>
                <a:spcPts val="2400"/>
              </a:spcBef>
              <a:defRPr/>
            </a:pPr>
            <a:r>
              <a:rPr lang="ml-IN" sz="3000" b="1" cap="all" dirty="0">
                <a:solidFill>
                  <a:schemeClr val="accent5">
                    <a:lumMod val="75000"/>
                  </a:schemeClr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ഫിലിപ്പിയർ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4:4, 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6687109" y="3867150"/>
            <a:ext cx="5438216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2000" b="1" dirty="0">
                <a:solidFill>
                  <a:srgbClr val="AA006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ലേഖനങ്ങളുടെ രചയിതാവ്:</a:t>
            </a:r>
            <a:endParaRPr lang="en-US" sz="2000" b="1" dirty="0">
              <a:solidFill>
                <a:srgbClr val="AA0069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         </a:t>
            </a:r>
            <a:r>
              <a:rPr lang="ml-IN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പൗലോസിനെ തടവിലാക്കി</a:t>
            </a:r>
            <a:endParaRPr lang="en-US" sz="2000" b="1" dirty="0">
              <a:solidFill>
                <a:prstClr val="black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         </a:t>
            </a:r>
            <a:r>
              <a:rPr lang="ml-IN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ചങ്ങലകളിൽ ബന്ധിച്ച സ്ഥാനപതി</a:t>
            </a:r>
            <a:endParaRPr lang="en-US" sz="2000" b="1" dirty="0">
              <a:solidFill>
                <a:prstClr val="black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ml-IN" sz="2000" b="1" dirty="0">
                <a:solidFill>
                  <a:srgbClr val="00AA6B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സ്വീകർത്താക്കൾ:</a:t>
            </a:r>
            <a:endParaRPr lang="en-US" sz="2000" b="1" dirty="0">
              <a:solidFill>
                <a:srgbClr val="00AA6B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       </a:t>
            </a:r>
            <a:r>
              <a:rPr lang="ml-IN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ഫിലിപ്പിയുടെ ചരിത്രം</a:t>
            </a:r>
            <a:endParaRPr lang="en-US" sz="2000" b="1" dirty="0">
              <a:solidFill>
                <a:prstClr val="black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        </a:t>
            </a:r>
            <a:r>
              <a:rPr lang="ml-IN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കൊലോസ്യെയുടെ ചരിത്രം</a:t>
            </a:r>
            <a:endParaRPr lang="es-ES" sz="2000" b="1" dirty="0">
              <a:solidFill>
                <a:prstClr val="black"/>
              </a:solidFill>
              <a:latin typeface="Gayathri Thin" panose="00000403000000000000" pitchFamily="2" charset="0"/>
              <a:cs typeface="Gayathri Thin" panose="00000403000000000000" pitchFamily="2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ml-IN" sz="20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ഫിലിപ്പിയിലെയും കൊളോസ്യെയിലെയും പള്ളികൾ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372099" y="34112"/>
            <a:ext cx="6819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തന്റെ ശുശ്രൂഷയിലുടനീളം, പൗലോസ് തന്റെ വാക്കുകൾ കേൾക്കുന്ന എല്ലാവരുടെയും മുന്നിൽ, സ്വർഗ്ഗത്തെയും ഭൂമിയെയും ഒന്നിപ്പിക്കാൻ കഴിവുള്ള ഒരേയൊരു വ്യക്തിയെ, രക്ഷകനായ യേശുക്രിസ്തുവിനെ, അവതരിപ്പിക്കാൻ തീരുമാനിച്ചു.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" y="204787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109" y="5490159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109" y="4337742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109" y="5827276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109" y="4718310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109" y="623964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03388" y="3908947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03388" y="506835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372099" y="2496063"/>
            <a:ext cx="6819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അങ്ങനെ ചെയ്യുന്നതിലൂടെ, യേശു നമ്മെ ഏൽപ്പിച്ച നിയോഗം ഭൂമിയിൽ നിറവേറ്റുന്നതിനായി ദൈവത്തിന്റെ സഭയ്ക്ക് ഇന്ന് സ്വർഗ്ഗവുമായി എങ്ങനെ ഒന്നിക്കാൻ കഴിയുമെന്ന് അദ്ദേഹം നമുക്ക് കാണിച്ചുതന്നു.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372099" y="1425223"/>
            <a:ext cx="6819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ഫിലിപ്പിയർക്കും കൊളോസ്യർക്കും എഴുതിയ കത്തുകളിൽ, സഭയെ സ്വർഗ്ഗത്തിലേക്കും ക്രിസ്ത്യാനികളെ പരസ്പരം അടുപ്പിക്കുന്നതിനും സാധ്യമായതെല്ലാം അദ്ദേഹം ചെയ്തു.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ലേഖനങ്ങളുടെ രചയിതാവ്: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31935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40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പൗലോസിനെ തടവിലാക്കി</a:t>
            </a:r>
            <a:endParaRPr kumimoji="0" lang="en" sz="40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452274" y="523505"/>
            <a:ext cx="1128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ക്രിസ്തുയേശുവിന്റെ ബദ്ധനായ പൌലോസും സഹോദരനായ തിമൊഥെയൊസും ഞങ്ങളുടെ പ്രിയനും കൂട്ടുവേലക്കാരനുമായ ഫിലേമോൻ എന്ന നിനക്കും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ഫിലേമോൻ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282565" y="1137018"/>
            <a:ext cx="5594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റോമിലെ തന്റെ ആദ്യ തടവിൽ - എ.ഡി. 60 നും 62 നും ഇടയിൽ - പൗലോസ് കുറഞ്ഞത് അഞ്ച് ലേഖനങ്ങളെങ്കിലും എഴുതി: എഫെസ്യർ, ഫിലിപ്പിയർ, കൊളോസ്യർ, ഫിലേമോൻ, ലവോദിക്യ സഭ (നമ്മിൽ എത്തിയിട്ടില്ല).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08"/>
          <a:stretch>
            <a:fillRect/>
          </a:stretch>
        </p:blipFill>
        <p:spPr>
          <a:xfrm>
            <a:off x="148715" y="1228725"/>
            <a:ext cx="406133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843" y="1125684"/>
            <a:ext cx="2096232" cy="2943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4282566" y="2852379"/>
            <a:ext cx="55948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അദ്ദേഹത്തിനെതിരെ ഗുരുതരമായ കുറ്റങ്ങളൊന്നും ചുമത്തിയിട്ടില്ലാത്തതിനാൽ, ഒരു വാടക വീട്ടിൽ താമസിക്കാൻ അദ്ദേഹത്തെ അനുവദിച്ചു, എപ്പോഴും ഒരു റോമൻ പട്ടാളക്കാരന്റെ കാവലിലായിരുന്നു അത് (പ്രവൃത്തികൾ 28:16). ഇത് അദ്ദേഹത്തെ പ്രിട്ടോറിയൻ ഗാർഡിനോട് പോലും സുവിശേഷം പ്രസംഗിക്കുന്നത് തുടരാൻ അനുവദിച്ചു, (ഫിലിപ്പ് 1:13).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4824514"/>
            <a:ext cx="9100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ലേഖനങ്ങൾ പരിശോധിക്കുമ്പോൾ, പൗലോസിന് ധാരാളം സഹകാരികൾ ഉണ്ടായിരുന്നുവെന്ന് നമുക്ക് കാണാൻ കഴിയും (കൊലോ. 4:7-14; ഫിൽ. 23-24). കൈസറുടെ കുടുംബവുമായും അദ്ദേഹത്തിന് ബന്ധമുണ്ടായിരുന്നു (ഫിലിപ്പ്. 4:22).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5949173"/>
            <a:ext cx="9100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പൗലോസ് ഉടൻ തന്നെ മോചിപ്പിക്കപ്പെടുമെന്ന് പ്രതീക്ഷിച്ചിരുന്നു (ഫിലിം. 22), രണ്ടാമത്തെ തടവിൽ കഴിയുമ്പോൾ അദ്ദേഹത്തിന് ഇനി ആ പ്രതീക്ഷ ഉണ്ടായിരുന്നില്ല (2 തിമോ. 4:6).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411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ml-IN" sz="36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ചങ്ങലകളിൽ ബന്ധിച്ച സ്ഥാനപതി</a:t>
            </a:r>
            <a:endParaRPr kumimoji="0" lang="en" sz="36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b="1" dirty="0">
                <a:solidFill>
                  <a:srgbClr val="536E6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ഞാൻ സംസാരിക്കേണ്ടുംവണ്ണം അതിൽ പ്രാഗത്ഭ്യത്തോടെ സംസാരിക്കേണ്ടതിന്നും പ്രാർത്ഥിപ്പിൻ.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”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400" b="1" dirty="0">
                <a:solidFill>
                  <a:srgbClr val="536E6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എഫെസ്യർ</a:t>
            </a:r>
            <a:r>
              <a:rPr lang="en-US" sz="1400" b="1" dirty="0">
                <a:solidFill>
                  <a:srgbClr val="536E69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159758"/>
            <a:ext cx="6318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ക്രിസ്തുവിന്റെ സ്ഥാനപതിയാകാൻ തീരുമാനിച്ച നിമിഷം മുതൽ, പൗലോസിന്റെ ജീവിതം എളുപ്പമായിരുന്നില്ല (2 കൊരി. 6:4-5).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714264" y="3885195"/>
            <a:ext cx="67515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ഈ ബുദ്ധിമുട്ടുകളിലെല്ലാം, പൗലോസ് ഒരിക്കലും തന്നെത്തന്നെ നിസ്സഹായനായി കണക്കാക്കിയില്ല (2 കൊരി. 4:7-9). സ്വതന്ത്രമായി പ്രസംഗിക്കാൻ കഴിയാതെ, അവൻ "ചങ്ങലകളിൽ ബന്ധിക്കപ്പെട്ട ഒരു സ്ഥാനപതി" ആയി (എഫെ. 6:20).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2748953" y="5258902"/>
            <a:ext cx="630452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4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സുവിശേഷം പ്രസംഗിക്കുന്നതിനായി കഷ്ടപ്പാടുകൾ സഹിക്കുമ്പോൾ, നാം ദൈവത്തിൽ പൂർണ്ണമായി ആശ്രയിക്കണമെന്നും (2 തിമൊ. 2:15) അവന്റെ വചനം എപ്പോഴും മനസ്സിൽ സൂക്ഷിക്കണമെന്നും (2 തിമൊ. 2:15) നമുക്ക് ശക്തിയും ധൈര്യവും നൽകുന്ന ആശ്വാസകനായ പരിശുദ്ധാത്മാവിനെ മുറുകെപ്പിടിക്കണമെന്നും (സെഖ. 4:6) പൗലോസിന്റെ മനോഭാവം നമ്മെ പഠിപ്പിക്കുന്നു.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847101"/>
            <a:ext cx="2536111" cy="1860957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1979587"/>
            <a:ext cx="66399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റോമിലേക്ക് കൊണ്ടുപോകുന്നതിനുമുമ്പ് പൗലോസിനെ മൂന്ന് തവണ തടവിലാക്കിയതായി ബൈബിൾ രേഖപ്പെടുത്തിയിട്ടുണ്ട്: ഫിലിപ്പിയിൽ (പ്രവൃത്തികൾ 16:22-24); യെരൂശലേമിൽ (പ്രവൃത്തികൾ 23:10); കൈസര്യയിൽ (പ്രവൃത്തികൾ 23:33-35). എന്നാൽ തീർച്ചയായും ഇനിയും നിരവധി പേർ ഉണ്ടായിരുന്നു (2 കൊരിന്ത്യർ 11:23).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സ്വീകർത്താക്കൾ: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1344353" y="564684"/>
            <a:ext cx="950329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2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“തന്റെ അധ്വാനത്താൽ മാനസാന്തരപ്പെട്ടവരോട് അപ്പൊസ്തലനായ പൗലോസിന് ആഴമായ ഉത്തരവാദിത്തം തോന്നി. എല്ലാറ്റിനുമുപരി, അവർ വിശ്വസ്തരായിരിക്കണമെന്ന് അവൻ ആഗ്രഹിച്ചു, "ക്രിസ്തുവിന്റെ ദിവസത്തിൽ ഞാൻ സന്തോഷിക്കേണ്ടതിന്," അവൻ പറഞ്ഞു, "അങ്ങനെ ഞാൻ ഓടിയതും അദ്ധ്വാനിച്ചതും വെറുതെയായില്ല ." ഫിലിപ്പിയർ 2:16. തന്റെ ശുശ്രൂഷയുടെ ഫലത്തിനായി അവൻ ദാഹിച്ചു . തന്റെ കടമ നിറവേറ്റുന്നതിൽ പരാജയപ്പെട്ടാൽ, ആത്മാക്കളെ രക്ഷിക്കുന്ന വേലയിൽ സഭ തന്നോടൊപ്പം സഹകരിക്കുന്നതിൽ പരാജയപ്പെട്ടാൽ തന്റെ സ്വന്തം രക്ഷ പോലും അപകടത്തിലാകുമെന്ന് പൗലോസിന്  തോന്നി.”</a:t>
            </a: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64706" y="-3653"/>
            <a:ext cx="616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l-IN" sz="28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ഫിലിപ്പിയുടെ ചരിത്രം</a:t>
            </a:r>
            <a:endParaRPr kumimoji="0" lang="en" sz="28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96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തന്റെ രണ്ടാം മിഷനറി യാത്രയിൽ, പൗലോസിന്റെ പദ്ധതികൾ വഴിത്തിരിവായി. പരിശുദ്ധാത്മാവാണ് അവന്റെ ചുവടുകളെ നയിച്ചത് (പ്രവൃത്തികൾ 16:6-12):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52348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91543"/>
            <a:ext cx="6162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l-IN" sz="1600" b="1" dirty="0">
                <a:solidFill>
                  <a:prstClr val="black"/>
                </a:solidFill>
                <a:latin typeface="Gayathri Thin" panose="00000403000000000000" pitchFamily="2" charset="0"/>
                <a:cs typeface="Gayathri Thin" panose="00000403000000000000" pitchFamily="2" charset="0"/>
              </a:rPr>
              <a:t>യൂറോപ്പിൽ സുവിശേഷ പ്രസംഗം ആരംഭിക്കാൻ പരിശുദ്ധാത്മാവ് തിരഞ്ഞെടുത്ത സ്ഥലമായിരുന്നു ഫിലിപ്പി. പൂർണ്ണമായി വികസിപ്പിച്ച ഒരു റോമൻ നഗരമെന്ന നിലയിൽ, ഫിലിപ്പിയക്കാർക്ക് നികുതി നൽകുന്നതിൽ നിന്ന് ഒഴിവുണ്ടായിരുന്നു, ജനനം കൊണ്ട് അവർക്ക് റോമൻ പൗരത്വവും ഉണ്ടായിരുന്നു.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298958" y="544181"/>
            <a:ext cx="69170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yathri Thin" panose="00000403000000000000" pitchFamily="2" charset="0"/>
                <a:cs typeface="Gayathri Thin" panose="00000403000000000000" pitchFamily="2" charset="0"/>
              </a:rPr>
              <a:t>“</a:t>
            </a:r>
            <a:r>
              <a:rPr lang="ml-I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അവിടെവെച്ചു പൌലൊസ് രാത്രിയിൽ മക്കെദോന്യക്കാരനായൊരു പുരുഷൻ അരികെ നിന്നു: നീ മക്കെദോന്യെക്കു കടന്നുവന്നു ഞങ്ങളെ സഹായിക്ക എന്നു തന്നോടു അപേക്ഷിക്കുന്നതായി ഒരു ദർശനം കണ്ടു.</a:t>
            </a:r>
            <a:r>
              <a:rPr lang="en-US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” 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(</a:t>
            </a:r>
            <a:r>
              <a:rPr lang="ml-I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പ്രവൃത്തികൾ</a:t>
            </a:r>
            <a:r>
              <a:rPr lang="en-US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 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yathri Thin" panose="00000403000000000000" pitchFamily="2" charset="0"/>
                <a:cs typeface="Gayathri Thin" panose="00000403000000000000" pitchFamily="2" charset="0"/>
              </a:rPr>
              <a:t>16:9)</a:t>
            </a:r>
            <a:endParaRPr lang="es-ES" sz="1400" b="1" dirty="0"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yathri Thin" panose="00000403000000000000" pitchFamily="2" charset="0"/>
              <a:cs typeface="Gayathri Thin" panose="000004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00"/>
                            </p:stCondLst>
                            <p:childTnLst>
                              <p:par>
                                <p:cTn id="23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  <p:bldP spid="5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1066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Constantia</vt:lpstr>
      <vt:lpstr>Gayathri Thin</vt:lpstr>
      <vt:lpstr>Times New Roman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55</cp:revision>
  <dcterms:created xsi:type="dcterms:W3CDTF">2025-12-27T23:49:19Z</dcterms:created>
  <dcterms:modified xsi:type="dcterms:W3CDTF">2025-12-29T06:25:11Z</dcterms:modified>
</cp:coreProperties>
</file>