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သူလျှိုတွေလွှတ်တယ်။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my-MM" sz="1800" b="1" dirty="0"/>
            <a:t>လူသိရှင်ကြား (သူလျှို ၁၂ ဦး)၊</a:t>
          </a:r>
          <a:endParaRPr lang="en" sz="1800" b="1" dirty="0"/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my-MM" sz="1800" b="1" dirty="0"/>
            <a:t>လျှို့ဝှက်စွာ(သူလျှို ၂ ယောက်)</a:t>
          </a:r>
          <a:endParaRPr lang="en" sz="1800" b="1" dirty="0"/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သူလျှိုများ၏စွမ်းဆောင်ရည်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my-MM" sz="1800" b="1" dirty="0"/>
            <a:t>ရက် ၄၀ စစ်ဆေးခြင်း</a:t>
          </a:r>
          <a:endParaRPr lang="en" sz="18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my-MM" sz="1800" b="1" dirty="0"/>
            <a:t>၃ ရက်ပုန်းအောင်း</a:t>
          </a:r>
          <a:endParaRPr lang="en" sz="18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သူလျှိုများ၏အစီရင်ခံစာ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my-MM" sz="1800" b="1" dirty="0"/>
            <a:t>လူတွေကိုစိတ်ဓာတ်ကျကြတယ်။</a:t>
          </a:r>
          <a:endParaRPr lang="en" sz="18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my-MM" sz="1800" b="1" dirty="0"/>
            <a:t>ယောရှုကို အားပေးတယ်။</a:t>
          </a:r>
          <a:endParaRPr lang="en" sz="18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ပသခါပွဲ၌ ဣသရေလအမျိုး၊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pPr algn="ctr"/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pPr algn="ctr"/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my-MM" sz="1600" b="1" dirty="0"/>
            <a:t>တခါးထုတ်ကို သွေးနဲ့လိမ်းရတယ်</a:t>
          </a:r>
          <a:endParaRPr lang="en" sz="1600" b="1" dirty="0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pPr algn="ctr"/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my-MM" sz="1600" b="1" dirty="0"/>
            <a:t>အိမ်မှထွက်သွား</a:t>
          </a:r>
          <a:r>
            <a:rPr lang="en-US" sz="1600" b="1" dirty="0"/>
            <a:t> </a:t>
          </a:r>
          <a:r>
            <a:rPr lang="my-MM" sz="1600" b="1" dirty="0"/>
            <a:t>လျှင်သေမည်</a:t>
          </a:r>
          <a:br>
            <a:rPr lang="es-ES" sz="1600" b="1" dirty="0"/>
          </a:br>
          <a:r>
            <a:rPr lang="my-MM" sz="1600" b="1" dirty="0"/>
            <a:t>(ထွ ၁၂း၁၃)၊</a:t>
          </a:r>
          <a:endParaRPr lang="en" sz="1600" b="1" dirty="0"/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pPr algn="ctr"/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ယေရိခေါမြို့၌ ရာခပ်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pPr algn="ctr"/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pPr algn="ctr"/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my-MM" sz="1600" b="1" dirty="0"/>
            <a:t>ပြတင်းပေါက်မှာအနီရောင်ကြိုးတစ်ချောင်းချထားရမယ် (ယောရှု၂း၁၈)၊</a:t>
          </a:r>
          <a:endParaRPr lang="en" sz="1600" b="1" dirty="0"/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pPr algn="ctr"/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pPr algn="ctr"/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r>
            <a:rPr lang="my-MM" sz="1600" b="1" dirty="0"/>
            <a:t>သူမအိမ်ကထွက်သွားရင် သေမည်။
( ယောရှု ၂:၁၉ )</a:t>
          </a:r>
          <a:endParaRPr lang="en" sz="1600" b="1" dirty="0"/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pPr algn="ctr"/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pPr algn="ctr"/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ScaleY="128308" custLinFactNeighborY="12534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သူလျှိုများ၏အစီရင်ခံစာ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လူတွေကိုစိတ်ဓာတ်ကျကြတယ်။</a:t>
          </a:r>
          <a:endParaRPr lang="en" sz="18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ယောရှုကို အားပေးတယ်။</a:t>
          </a:r>
          <a:endParaRPr lang="en" sz="18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သူလျှိုများ၏စွမ်းဆောင်ရည်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ရက် ၄၀ စစ်ဆေးခြင်း</a:t>
          </a:r>
          <a:endParaRPr lang="en" sz="18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၃ ရက်ပုန်းအောင်း</a:t>
          </a:r>
          <a:endParaRPr lang="en" sz="18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သူလျှိုတွေလွှတ်တယ်။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လူသိရှင်ကြား (သူလျှို ၁၂ ဦး)၊</a:t>
          </a:r>
          <a:endParaRPr lang="en" sz="1800" b="1" kern="1200" dirty="0"/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လျှို့ဝှက်စွာ(သူလျှို ၂ ယောက်)</a:t>
          </a:r>
          <a:endParaRPr lang="en" sz="1800" b="1" kern="1200" dirty="0"/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ပသခါပွဲ၌ ဣသရေလအမျိုး၊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တခါးထုတ်ကို သွေးနဲ့လိမ်းရတယ်</a:t>
          </a:r>
          <a:endParaRPr lang="en" sz="1600" b="1" kern="1200" dirty="0"/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23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247"/>
              </a:lnTo>
              <a:lnTo>
                <a:pt x="172862" y="2234247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03958"/>
          <a:ext cx="1710882" cy="110898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အိမ်မှထွက်သွား</a:t>
          </a:r>
          <a:r>
            <a:rPr lang="en-US" sz="1600" b="1" kern="1200" dirty="0"/>
            <a:t> </a:t>
          </a:r>
          <a:r>
            <a:rPr lang="my-MM" sz="1600" b="1" kern="1200" dirty="0"/>
            <a:t>လျှင်သေမည်</a:t>
          </a:r>
          <a:br>
            <a:rPr lang="es-ES" sz="1600" b="1" kern="1200" dirty="0"/>
          </a:br>
          <a:r>
            <a:rPr lang="my-MM" sz="1600" b="1" kern="1200" dirty="0"/>
            <a:t>(ထွ ၁၂း၁၃)၊</a:t>
          </a:r>
          <a:endParaRPr lang="en" sz="1600" b="1" kern="1200" dirty="0"/>
        </a:p>
      </dsp:txBody>
      <dsp:txXfrm>
        <a:off x="379299" y="2636439"/>
        <a:ext cx="1645920" cy="1044019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ယေရိခေါမြို့၌ ရာခပ်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ပြတင်းပေါက်မှာအနီရောင်ကြိုးတစ်ချောင်းချထားရမယ် (ယောရှု၂း၁၈)၊</a:t>
          </a:r>
          <a:endParaRPr lang="en" sz="1600" b="1" kern="1200" dirty="0"/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သူမအိမ်ကထွက်သွားရင် သေမည်။
( ယောရှု ၂:၁၉ )</a:t>
          </a:r>
          <a:endParaRPr lang="en" sz="1600" b="1" kern="1200" dirty="0"/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6112-6DE1-416A-816A-97F1CDC4218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68E0-B76D-415C-8B78-4E58377A01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3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68E0-B76D-415C-8B78-4E58377A01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1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5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2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7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4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9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4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5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7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1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3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1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8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3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3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5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2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4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7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0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7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9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87313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5400" b="1">
                <a:ln/>
                <a:solidFill>
                  <a:srgbClr val="FF0000"/>
                </a:solidFill>
              </a:defRPr>
            </a:lvl1pPr>
          </a:lstStyle>
          <a:p>
            <a:r>
              <a:rPr lang="my-MM" dirty="0"/>
              <a:t>ကျေးဇူးတော်ကြောင့် အံ့အားသင့်ခြင်း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2 for October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3711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လှည့်စားသော သံတမန်များ</a:t>
            </a:r>
            <a:endParaRPr lang="en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5B7966"/>
                </a:solidFill>
                <a:latin typeface="Comic Sans MS" panose="030F0702030302020204" pitchFamily="66" charset="0"/>
              </a:rPr>
              <a:t>'ယောရှု​တပ်စခန်း​ချ​ရာ ဂိလဂါလ​အရပ်​သို့ ရောက်လာ​ကြ​၏​။ ထို့နောက် ယောရှု​နှင့်​အစ္စရေး​အမျိုးသား​တို့​အား “​အကျွန်ုပ်​တို့​သည် ဝေး​သော​ပြည်​မှ လာ​ကြ​ပြီ​ဖြစ်၍ အကျွန်ုပ်​တို့​နှင့် မိတ်​ဖွဲ့​ပါ​လော့​”​ဟု ဆို​ကြ​၏​။ 'ယောရှုမှတ်စာ 9:6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5B79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ရာခပ်နှင့် ဂိဗောင်လူတို့ကြားတွင် ဆင်တူယိုးမှားနှင့် ကွာခြားချက်များကို သတိပြုပါ။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031873"/>
            <a:ext cx="812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ရာခပ်သည် ထောက်လှမ်းရေးသားများကို လွတ်မြောက်စေရန် လိမ်လည်ပြောဆိုခဲ့သည်။ သို့ရာတွင် ဂိဗောင်လူမျိုးများသည် လှည့်စားမှုအတွက် ရည်ရွယ်၍ (ကုရ်ဩ ၃:၁က ကြည့်ပါ)တမင်တကာလိမ်လည်ပြောဆိုခဲ့ကြသည်။ထို့အပြင်အစ္စရေးခေါင်းဆောင်များ သည် ဘုရားသခင်၌ တိုင်ပင်ခြင်းမပြုခဲ့သောကြောင့် ပျက်ကွက်ခဲ့ကြသည် (ယောရှု ၉:၁၄)။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276884"/>
            <a:ext cx="33573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/>
              <a:t>ဤအမှုသည်၎င်းတို့ကိုဒုက္ခရောက်စေခဲ့သည်- ဂိဗေဩနိလူမျိုးများကို ဖျက်ဆီးရန်(သို့မဟုတ်)ကျိန်ဆိုချက်ကို လေးစားရန် (ယောရှု ၉:၁၈) တို့ဖြစ်သည်။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50928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232999">
                <a:tc>
                  <a:txBody>
                    <a:bodyPr/>
                    <a:lstStyle/>
                    <a:p>
                      <a:r>
                        <a:rPr lang="my-MM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ယုံကြည်ခြင်း</a:t>
                      </a:r>
                      <a:r>
                        <a:rPr lang="my-MM" sz="16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အခြေခံအချက်</a:t>
                      </a:r>
                      <a:endParaRPr lang="en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ရာခပ်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dirty="0">
                          <a:solidFill>
                            <a:srgbClr val="FFFF00"/>
                          </a:solidFill>
                        </a:rPr>
                        <a:t>ဂိဗောင်</a:t>
                      </a:r>
                      <a:r>
                        <a:rPr lang="my-MM" b="1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အမျိုးသား​</a:t>
                      </a:r>
                      <a:endParaRPr lang="en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အခြေခံ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b="1" dirty="0"/>
                        <a:t>ကြားခြင်း (၂:၁၀)၊</a:t>
                      </a:r>
                      <a:endParaRPr lang="e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b="1" dirty="0"/>
                        <a:t>ကြားခြင်း 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နည်းလမ်း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လိမ်ပြောသည်</a:t>
                      </a:r>
                      <a:r>
                        <a:rPr lang="en" b="1" dirty="0"/>
                        <a:t>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လိမ်ပြောသည်</a:t>
                      </a:r>
                      <a:r>
                        <a:rPr lang="en" b="1" dirty="0"/>
                        <a:t>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b="1" dirty="0">
                          <a:solidFill>
                            <a:schemeClr val="tx1"/>
                          </a:solidFill>
                          <a:effectLst/>
                        </a:rPr>
                        <a:t>ပန်းတိုင်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ဘေးလွတ်ရန်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ဘေးလွတ်ရန် 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b="1" dirty="0">
                          <a:solidFill>
                            <a:schemeClr val="tx1"/>
                          </a:solidFill>
                          <a:effectLst/>
                        </a:rPr>
                        <a:t>ချက်ချင်းရလဒ်များ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ကယ်တင်ခံရ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ကယ်တင်ခံရ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b="1" dirty="0">
                          <a:solidFill>
                            <a:schemeClr val="tx1"/>
                          </a:solidFill>
                          <a:effectLst/>
                        </a:rPr>
                        <a:t>ရေရှည်ရလဒ်များ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နိုင်ငံသားအခွင့်အရေး</a:t>
                      </a:r>
                      <a:r>
                        <a:rPr lang="en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အစေခံအဖြစ်ခံရခြင်း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3787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ကောင်းချီးမင်္ဂလာနှင့်ကျိန်စာ</a:t>
            </a:r>
            <a:endParaRPr lang="en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'ယခုမှာ သင်​တို့​သည် ကျိန်​ခြင်း​ကို ခံရ​လေ​ပြီ​။ ငါ့​ဘုရားသခင်​၏​အိမ်​တော်​တွင် ထင်း​ခွေ​၊ ရေ​ခပ်​သော​သူ​များ​အဖြစ် အစဉ်အမြဲ​အစေခံ​ရ​မည်​”​ဟု ဆို​လေ​၏​။ 'ယောရှုမှတ်စာ 9:23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ဂိဗေဩနိလူမျိုးများ၏အသက်ကိုခွင့်လွှတ်ခြင်းသည်ဘုရားသခင်၏တိုက်ရိုက်အမိန့်တော်(တရားဟောရာကျမ်း၇:၁-၂)ကိုမနာခံ ဘဲထားခြင်းဖြစ်သည်။သူတို့အားပေးခဲ့သော ကျိန်ဆိုမှုကဲ့သို့သော ကတိတော်ကို ချိုးဖောက်ခြင်းသည်လည်း အပြစ်တစ်ခုအဖြစ် မှတ်ယူခြင်းခံရသည် (ယောရှု ၉:၁၉၊ ဆာလံ ၁၅:၄ခ)။</a:t>
            </a:r>
            <a:br>
              <a:rPr lang="my-MM" sz="2000" dirty="0"/>
            </a:br>
            <a:r>
              <a:rPr lang="my-MM" b="1" dirty="0"/>
              <a:t>ထို့နောက် ဤအခက်အခဲကို မည်သို့ ဖြေရှင်းခဲ့သနည်း။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762622"/>
            <a:ext cx="59295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ထို့အပြင်၊ဘုရားသခင်၏အိမ်တော်အတွက် ရေသယ်သမားများနှင့် ထင်းခုတ်သမားများအဖြစ်အမှုထမ်းရခြင်းသည်သူတို့ကိုဘုရားသခင်နှင့်အမြဲတမ်းထိတွေ့ဆက်ဆံမှုရှိစေခဲ့သည်။ဘုရားသခင်၏ ကရုဏာတော်အားဖြင့်၊ထိုကျိန်ခြင်းသည်ကောင်းချီးမင်္ဂလာတစ်ခု ဖြစ်လာခဲ့သည်။“အကြောင်းမူကား၊မတရားသောသူ သေခြင်းတွင် ငါမနှစ်သက်။မတရားသောသူသည်မိမိလမ်းမှပြန်လှည့်၍အသက်ရှင်ခြင်းသို့ရောက်မှာကိုသာ နှစ်သက်၏” (ယေဇကျေလ ၃၃:၁၁)။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5" y="3008241"/>
            <a:ext cx="59295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တို့၏အသက်များကိုခွင့်လွှတ်ခဲ့သော်လည်း၊သူတို့အားကျိန်ခြင်းတစ်ခုအောက်၌ထားရှိခဲ့သည်(ယောရှု၉:၂၀-၂၃)။ထိုကျိန်ခြင်း မှာမျိုးဆက်တစ်ဆက်ပြီးတစ်ဆက်အစေအပါးများအဖြစ်ဖြစ်ရမည်ဟူ၍ဖြစ်သည်။ဤအမှုသည်သူတို့ကိုဘုရားသခင်၏လူများနှင့်နီးကပ်စွာဆက်ဆံမှုရှိသောအနေအထားသို့ရောက်ရှိစေခဲ့ပြီး၊ထိုလူများနှင့်ဘယ်သောအခါမှကွဲကွာခြင်းမရှိခဲ့ပေ(နေဟမိ ၇:၆၊ ၂၅)။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83028" y="603036"/>
            <a:ext cx="1162594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b="1" dirty="0"/>
              <a:t>"ဣသရေလအမျိုးသားတို့သည် ဘုရားသခင် သတ်မှတ်ပေးတော်မူသော နယ်မြေအားလုံးကို သိမ်းပိုက်နေထိုင်ရမည်ဖြစ်သည်။သမ္မာတရားတော်ကိုကိုးကွယ်ဆည်းကပ်ခြင်းကိုငြင်းပယ်သော လူမျိုးနွယ်စုများကိုထိုနယ်မြေမှမောင်းထုတ်ခြင်းခံရမည်။သို့ရာတွင်၊ ဣသရေလလူမျိုးမှတစ်ဆင့် မိမိ၏ဂုဏ်သတင်းတော်ကိုထင်ရှားစေခြင်းအားဖြင့်လူသားများသည်ထိုဘုရားသခင်ထံသို့ဆွဲဆောင်ခြင်းခံရမည်ဟူ၍ဘုရားသခင်၏အလိုတော်ရှိခဲ့သည်။ကမ္ဘာတစ်ဝှမ်းရှိလူအားလုံးထံသို့ဧဝံဂေလိတရားဖိတ်ခေါ်ချက်ကိုပေးအပ်ရမည်ဖြစ်သည်။[...]ခါနန်လူမျိုးနှင့်ရာခပ်၊မောဘလူမျိုးနှင့်ရုသကဲ့သို့သော၊ ရုပ်တုကိုးကွယ်မှုမှလှည့်၍သမ္မာတရားတော်ကိုကိုးကွယ်သူအားလုံးတို့သည်ဘုရားသခင်၏ ရွေးကောက်တော်မူခြင်းခံရသော လူမျိုးနှင့် ပေါင်းစည်းခွင့်ရကြမည် ဖြစ်သည်။"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Christ’s Object Lessons, p. 290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592988"/>
            <a:ext cx="5463228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'ပြည့်တန်ဆာ​ရာခပ်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my-MM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​သည်ယုံကြည်​ခြင်း​အားဖြင့် သူလျှို​တို့​ကို ငြိမ်းချမ်း​စွာ​လက်ခံ​သောကြောင့်မ​ယုံကြည်​သော​သူ​တို့​နှင့်အတူ​မ​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ပျက်စီး​ခဲ့​ရ​ပေ။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36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ဟေဗြဲဩဝါဒစာ 11:31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s-E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C873A"/>
                </a:highlight>
              </a:rPr>
              <a:t> </a:t>
            </a:r>
            <a:r>
              <a:rPr lang="my-MM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C873A"/>
                </a:highlight>
              </a:rPr>
              <a:t>ဣသရေလလူမျိုးများအတွက် ကျေးဇူးတော် (ယောရှု ၂:၁၊ ၂၂-၂၄):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4C873A"/>
              </a:highlight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ဒုတိယအခွင့်အရေး</a:t>
            </a:r>
            <a:endParaRPr lang="en-US" b="1" dirty="0"/>
          </a:p>
          <a:p>
            <a:pPr lvl="1">
              <a:spcBef>
                <a:spcPts val="1800"/>
              </a:spcBef>
              <a:defRPr/>
            </a:pPr>
            <a:endParaRPr lang="en-US" b="1" dirty="0"/>
          </a:p>
          <a:p>
            <a:pPr marL="0" lvl="1">
              <a:lnSpc>
                <a:spcPct val="70000"/>
              </a:lnSpc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my-MM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ရာခပ်အတွက် ကျေးဇူးတော် (ယောရှု ၂:၂-၂၁):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A486F"/>
              </a:highlight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မုန်ညင်းစေ့ကဲ့သို့သော ယုံကြည်ခြင်း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ရာခပ်ထံသို့ ချဲ့ထွင်ပေးသော ပဋိညာဉ်</a:t>
            </a:r>
            <a:endParaRPr lang="en-US" b="1" dirty="0"/>
          </a:p>
          <a:p>
            <a:pPr marL="0" lvl="1">
              <a:spcBef>
                <a:spcPts val="1800"/>
              </a:spcBef>
              <a:defRPr/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my-MM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ဂိဗေါင်လူများအတွက် ကျေးဇူးတော် (ယောရှု ၉):</a:t>
            </a: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လှည့်စားသော သံတမန်များ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ကောင်းချီးမင်္ဂလာနှင့် ကျိန်စာ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19709"/>
            <a:ext cx="61323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defRPr>
            </a:lvl1pPr>
          </a:lstStyle>
          <a:p>
            <a:r>
              <a:rPr lang="my-MM" dirty="0"/>
              <a:t>ကနာနိလူမျိုးများသည်ကျေးဇူးတော်၏ချုပ်ဆိုထားသောနယ်နိမိတ်ကိုကျော်လွန်ခဲ့ကြပြီ။ထို့ကြောင့်ဣသရေလလူမျိုးအားပေးအပ်ခဲ့သော အမိန့်တော်မှာ - ဝင်သွားကြလော့၊ သူတို့အားလုံးကို သတ်ပစ်ကြလော့၊ ပြီးလျှင် သူတို့၏ ပစ္စည်းဥစ္စာများကို သိမ်းယူကြလော့ ဟူ၍ ဖြစ်ခဲ့သည်။</a:t>
            </a:r>
            <a:endParaRPr lang="en" dirty="0"/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79" y="5975895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79" y="6339342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89785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79" y="5148990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565182" y="5517842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80391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1" y="1925945"/>
            <a:ext cx="6057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defRPr>
            </a:lvl1pPr>
          </a:lstStyle>
          <a:p>
            <a:r>
              <a:rPr lang="my-MM" dirty="0"/>
              <a:t>သို့သော်လည်းထိုနယ်နိမိတ်များကိုမကျော်လွန်ခဲ့သောကနာနိလူမျိုးများရှိနေသေးသည်။ဘုရားသခင် ပြုတော်မူလိုသော ကျေးဇူးတော်ကို လက်ခံလိုသူ အားလုံးသည် ပျက်စီးခြင်းမှ ကယ်တင်ခြင်းသို့ ရောက်ရှိခဲ့ကြသည်။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my-MM" dirty="0"/>
              <a:t>ဣသရေလလူမျိုးများအတွက် ကျေးဇူးတော် </a:t>
            </a:r>
            <a:r>
              <a:rPr lang="my-MM" sz="4800" dirty="0"/>
              <a:t>(ယောရှု ၂:၁၊ ၂၂-၂၄):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12423" y="3392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ဒုတိယအခွင့်အရေး</a:t>
            </a:r>
            <a:endParaRPr lang="en-US" sz="40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110158" y="678895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'နုန်​၏​သား​ယောရှု​သည်သူလျှို​နှစ်ဦး​ကို ရှိတ္တိမ်​အရပ်​မှတိတ်တဆိတ်​စေလွှတ်​၍ “​ခါနာန်​ပြည်​၊ဂျေရိခေါ​မြို့​ကိုသွား​၍​စူးစမ်း​ကြ​လော့​”​ဟု မှာလိုက်​၏​။ ယောရှုမှတ်စာ 2:1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337161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မောရှေကကတိတည်ရာပြည်ကိုစုံစမ်းစေရန်သူလျှိုများစေလွှတ်ခဲ့သောအခါ၊ လူများသည် ဝင်ရောက်ရန် ငြင်းဆန်ခဲ့ကြသည်။ နှစ်လေးဆယ်အကြာတွင်၊ သူလျှိုအသစ်များကို စေလွှတ်ခဲ့ရာ၊ ရလဒ်များ ကွဲပြားခဲ့သည်။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285355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533650" y="482676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ဧကန်မုချ၊ဗာလမ်သည်ဣသရေလတို့အားကျူးလွန်စေရန်သွေးဆောင်ခဲ့သော်လည်း၊ဘုရားသခင်သည်သူတို့အားဒုတိယအခွင့်ကို ပေးတော်မူခဲ့သည်။</a:t>
            </a:r>
          </a:p>
          <a:p>
            <a:r>
              <a:rPr lang="my-MM" b="1" dirty="0"/>
              <a:t>(တော်လညန်ရာကျမ်း ၂၅:၁-၃၊ ၃၁:၁၆; ယောရှုကျမ်း ၂:၁)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533649" y="5842428"/>
            <a:ext cx="718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တစ်ကြိမ်တွင်စပျစ်ခိုင်မရှိ၊အသီးအနှံများမပါဝင်တော့ပါ။ရာခပ်ဝတ္ထုဟုခေါ်သောယုံကြည်ခြင်းဇာတ်လမ်းတစ်ပုဒ်သာရှိပြီး၊ထိုဇာတ်လမ်းသည်ဣသရေလလူမျိုးအား ကတိတည်ရာပြည်ကို သိမ်းပိုက်ရန် အားတက်သရော စေခဲ့သည်။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my-MM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ရာခပ်အတွက် ကျေးဇူးတော် </a:t>
            </a:r>
            <a:r>
              <a:rPr lang="my-MM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(ယောရှု ၂:၂-၂၁):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1184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မုန်ညင်းစေ့ကဲ့သို့သော ယုံကြည်ခြင်း</a:t>
            </a:r>
            <a:endParaRPr lang="en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15387" y="615691"/>
            <a:ext cx="1207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'ပြည့်တန်ဆာ​ရာခပ်​သည်ယုံကြည်​ခြင်း​အားဖြင့်သူလျှို​တို့​ကိုငြိမ်းချမ်း​စွာ​လက်ခံ​သောကြောင့်မ​ယုံကြည်​သော​သူ​တို့​နှင့်အတူ​မ​ပျက်စီး​ခဲ့​ရ​ပေ။    'ဟေဗြဲဩဝါဒစာ 11:31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ရာခပ်၏ယုံကြည်ခြင်းသည်မည်သည့်အရာများကိုအခြေခံခဲ့သနည်း (ယောရှု ၂:၉-၁၁)။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30456" y="5858723"/>
            <a:ext cx="7404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အမှန်စင်စစ်၊ရာခပ်သည်ယေရိခေါမြို့သားတိုင်းအတွက်သင်ခန်းစာတစ်ရပ်ပင်ဖြစ်၏ — မည်သူမဆို ဘုရားသခင်ထံ လက်နက်ချအညံ့ပေးပါက ကရုဏာတော်နှင့် ကယ်တင်ခြင်းကို ရရှိနိုင်ကြောင်း သက်သေထူသော ဥပမာတစ်ခုဖြစ်သည်။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4871" y="4981560"/>
            <a:ext cx="74049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ဧကန်အမှန်၊ကျမ်းစာသည်ရာခပ်အားသူမ၏ဆုံးဖြတ်ချက်၊ဘုရားသခင်၏ပြုမူပုံကို နားလည်မှုနှင့် သူမ၏ စကားကို လက်တွေ့လုပ်ဆောင်မှုဖြင့် အတည်ပြုခဲ့သည့် နည်းလမ်းအတွက် ချီးမွမ်းထောက်ခံထားပါသည် (ယာကုပ် ၂:၂၅)။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4873" y="3515955"/>
            <a:ext cx="74049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အမှန်စင်စစ်၊ ရာခပ်၏ ယုံကြည်ခြင်းသည် ကနဦးအဆင့်သာရှိသေး�ပြီး ဘုရားသခင်၏ အလိုတော်ကို အပြည့်အဝ နားလည်မှုမရှိသေးပေ။ သူမသည် သူလျှိုများကို ကူညီရန်၊ မိမိနှင့်မိသားစုအသက်ကို ကယ်တင်ရန် မိမိစွမ်းသမျှအကောင်းဆုံး ဆောင်ရွက်ခဲ့သည်။ အသိပညာနှင့် ရင့်ကျက်သော နားလည်မှုမှာ နောက်ပိုင်းမှသာ တဖြည်းဖြည်း ရင့်သန်လာမည်ဖြစ်သည်။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30456" y="2909450"/>
            <a:ext cx="7402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သူမသည် ဘုရားသခင်ကို ယုံကြည်လျှင် သူလျှိုများကို ကူညီရန် အဘယ်ကြောင့် မုသာကို အသုံးပြုခဲ့သနည်း။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659878"/>
            <a:ext cx="7402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သတိပြုရန်အချက်မှာ</a:t>
            </a:r>
            <a:r>
              <a:rPr lang="en-US" b="1" dirty="0"/>
              <a:t> - </a:t>
            </a:r>
            <a:r>
              <a:rPr lang="my-MM" b="1" dirty="0"/>
              <a:t>ရာခပ်သည်လူတိုင်းသိရှိထားသောယေဟိုဝါ၏တန်ခိုး</a:t>
            </a:r>
            <a:r>
              <a:rPr lang="en-US" b="1" dirty="0"/>
              <a:t> </a:t>
            </a:r>
            <a:r>
              <a:rPr lang="my-MM" b="1" dirty="0"/>
              <a:t>တော်အကြောင်းကိုပြောဆိုခဲ့သည်။သို့သော်အခြားသူများသည်ဟေဗြဲဘုရားသခင်ကို ကြောက်ရွံ့ခြင်းသာ ပြုခဲ့ကြသော်လည်း၊ ရာခပ်မှာမူ ထိုဘုရားသခင်၏ အတောင်တော်အောက်သို့ ခိုလှုံရန် ရွေးချယ်ခဲ့သည် (ယောရှု ၂:၁၂-၁၃)။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54244" y="6903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6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ရာခပ်ထံသို့ ချဲ့ထွင်ပေးသော ပဋိညာဉ်</a:t>
            </a:r>
            <a:endParaRPr lang="en-US" sz="36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66762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'သင့်​အိမ်​အပြင်ဘက် လမ်း​ပေါ်သို့​ထွက်သွား​သော​သူ မည်သူမဆို သူ့​သွေး​သည် သူ့​ခေါင်း​ပေါ်၌​တည်​စေ​။ငါ​တို့​၌​အပြစ်​မ​ရှိ​။သင့်​အိမ်​ထဲ၌​ရှိ​သော​သူတစ်စုံတစ်ယောက်​ကို ငါ​တို့​လက်လွန်​မိ​လျှင်သူ့​သွေး​သည် ငါ​တို့​ခေါင်း​ပေါ်​တည်​စေ​။'ယောရှုမှတ်စာ 2:19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990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152400" y="1570188"/>
            <a:ext cx="749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dirty="0"/>
              <a:t>အမှန်ပင်၊ရာခပ်၏ယုတ္တိသည်ခိုင်မာခဲ့သည်။သူမသည်ဣသရေလသူလျှိုများအားဤသို့ဆက်သွယ်ခဲ့သည်</a:t>
            </a:r>
            <a:r>
              <a:rPr lang="en-US" dirty="0"/>
              <a:t> - </a:t>
            </a:r>
            <a:r>
              <a:rPr lang="my-MM" b="1" dirty="0"/>
              <a:t>"ငါသည်သင်တို့အားကရုဏာတော်[ဟေဆက်တ်]ပြုခဲ့ပြီ။</a:t>
            </a:r>
            <a:r>
              <a:rPr lang="en-US" b="1" dirty="0"/>
              <a:t> </a:t>
            </a:r>
            <a:r>
              <a:rPr lang="my-MM" b="1" dirty="0"/>
              <a:t>သင်တို့၏အသက်ကိုကယ်တင်ခဲ့ပြီ။ယခုအခါသင်တို့သည်ငါ့အားကျေးဇူးပြု၍...ငါ့မိသားစုကိုလည်း ကယ်တင်ကြလော့"</a:t>
            </a:r>
            <a:r>
              <a:rPr lang="my-MM" dirty="0"/>
              <a:t> (ယောရှု ၂:၁၂-၁၃)။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988342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497428" y="2656424"/>
            <a:ext cx="43910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ာခပ်သည်သူမမသိလိုက်သော်လည်း၊ဣသရေလလူမျိုးအားဘုရားသခင်မိမိတို့အားပြုခဲ့သည့်အတိုင်းမိမိအားပြုရန်တောင်းဆိုနေခြင်းဖြစ်ပါသည်။ရာခပ်၏တောင်းဆိုချက်သည်"ဟေဆက်တ်"(ကရုဏာတော်/သစ္စာတော်)၏ဘာသာရေးအယူအဆကိုအခြေခံထားသည်။ထို့ကြောင့်သူမ၏အပြုအမူသည်ဘုရားသခင်၏ကျေးဇူးတော်ကိုနားလည်သဘောပေါက်မှု၏ရှိရင်းစွဲရလဒ်</a:t>
            </a:r>
            <a:r>
              <a:rPr lang="en-US" b="1" dirty="0"/>
              <a:t> </a:t>
            </a:r>
            <a:r>
              <a:rPr lang="my-MM" b="1" dirty="0"/>
              <a:t>တစ်ခုအဖြစ် ထင်ဟပ်စေပါသည်။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6314" y="5127365"/>
            <a:ext cx="41622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လျှိုများသည်အီဂျစ်ပြည်၌သေခြင်းမှလွတ်မြောက်ရန်၎င်းတို့ပြည့်စုံခဲ့သည့်အလားတူအခြေအနေများကိုဖြည့်ဆည်းပေးရန်ရာခပ်အားတောင်းဆိုခဲ့သည်။ဤနည်းအားဖြင့်၊သူမသည်ဣသရေလနှင့်ဘုရားသခင်၏ပဋိညာဉ်တွင် ပါဝင်ခဲ့သည်။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61338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my-MM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ဂိဗေါင်လူများအတွက် ကျေးဇူးတော် </a:t>
            </a:r>
            <a:r>
              <a:rPr lang="my-MM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(ယောရှု ၉):</a:t>
            </a:r>
            <a:endParaRPr lang="my-MM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4832</Words>
  <Application>Microsoft Office PowerPoint</Application>
  <PresentationFormat>Panorámica</PresentationFormat>
  <Paragraphs>84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16</cp:revision>
  <dcterms:created xsi:type="dcterms:W3CDTF">2025-10-01T15:04:01Z</dcterms:created>
  <dcterms:modified xsi:type="dcterms:W3CDTF">2025-10-02T14:43:33Z</dcterms:modified>
</cp:coreProperties>
</file>