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2"/>
  </p:notesMasterIdLst>
  <p:sldIdLst>
    <p:sldId id="311" r:id="rId3"/>
    <p:sldId id="314" r:id="rId4"/>
    <p:sldId id="257" r:id="rId5"/>
    <p:sldId id="258" r:id="rId6"/>
    <p:sldId id="313" r:id="rId7"/>
    <p:sldId id="260" r:id="rId8"/>
    <p:sldId id="261" r:id="rId9"/>
    <p:sldId id="262" r:id="rId10"/>
    <p:sldId id="309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34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2D56751-A05E-43B9-9BBC-17E5CA4CD5DD}" type="doc">
      <dgm:prSet loTypeId="urn:microsoft.com/office/officeart/2005/8/layout/process4" loCatId="process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73FAFAFE-4E03-42DD-9C7E-2B207587F0FF}">
      <dgm:prSet custT="1"/>
      <dgm:spPr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pPr>
            <a:lnSpc>
              <a:spcPct val="60000"/>
            </a:lnSpc>
            <a:spcAft>
              <a:spcPts val="0"/>
            </a:spcAft>
          </a:pPr>
          <a:r>
            <a:rPr lang="my-MM" sz="1800" b="1" dirty="0"/>
            <a:t>ထိုပြည်သားတို့နှင့်အိမ်ထောင်မပြုကြနှင့်။ (ယောရှု ၂၃:၇က)</a:t>
          </a:r>
          <a:endParaRPr lang="en" sz="1800" b="1" dirty="0"/>
        </a:p>
      </dgm:t>
    </dgm:pt>
    <dgm:pt modelId="{5BA85A58-277E-4094-B21B-83A9A1E17FD7}" type="parTrans" cxnId="{FF2B0B08-B13E-4F7F-8C10-EC705C4274E7}">
      <dgm:prSet/>
      <dgm:spPr/>
      <dgm:t>
        <a:bodyPr/>
        <a:lstStyle/>
        <a:p>
          <a:endParaRPr lang="es-ES" sz="2000" b="1">
            <a:solidFill>
              <a:schemeClr val="tx1"/>
            </a:solidFill>
          </a:endParaRPr>
        </a:p>
      </dgm:t>
    </dgm:pt>
    <dgm:pt modelId="{81DB2993-86FF-4F5E-9AEE-5252505D4749}" type="sibTrans" cxnId="{FF2B0B08-B13E-4F7F-8C10-EC705C4274E7}">
      <dgm:prSet/>
      <dgm:spPr/>
      <dgm:t>
        <a:bodyPr/>
        <a:lstStyle/>
        <a:p>
          <a:endParaRPr lang="es-ES" sz="2000" b="1">
            <a:solidFill>
              <a:schemeClr val="tx1"/>
            </a:solidFill>
          </a:endParaRPr>
        </a:p>
      </dgm:t>
    </dgm:pt>
    <dgm:pt modelId="{58A81E62-E51B-4E64-AE64-7FB210871931}">
      <dgm:prSet custT="1"/>
      <dgm:spPr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my-MM" sz="1800" b="1" dirty="0"/>
            <a:t>သူတို့ရဲ့ဘုရားတွေရဲ့နာမည်ကို မပြောနဲ့ (ယောရှု ၂၃:၇ခ)</a:t>
          </a:r>
          <a:endParaRPr lang="es-ES" sz="1800" b="1" dirty="0"/>
        </a:p>
      </dgm:t>
    </dgm:pt>
    <dgm:pt modelId="{D72DBB42-CA18-48C8-83E8-3F3788514FD0}" type="parTrans" cxnId="{0C833FDB-DA3D-4D4F-8DD4-DB4F2AC069BF}">
      <dgm:prSet/>
      <dgm:spPr/>
      <dgm:t>
        <a:bodyPr/>
        <a:lstStyle/>
        <a:p>
          <a:endParaRPr lang="es-ES" sz="2000" b="1">
            <a:solidFill>
              <a:schemeClr val="tx1"/>
            </a:solidFill>
          </a:endParaRPr>
        </a:p>
      </dgm:t>
    </dgm:pt>
    <dgm:pt modelId="{8823EC6C-164B-4F8F-9A6C-4CB4AC0C78B8}" type="sibTrans" cxnId="{0C833FDB-DA3D-4D4F-8DD4-DB4F2AC069BF}">
      <dgm:prSet/>
      <dgm:spPr/>
      <dgm:t>
        <a:bodyPr/>
        <a:lstStyle/>
        <a:p>
          <a:endParaRPr lang="es-ES" sz="2000" b="1">
            <a:solidFill>
              <a:schemeClr val="tx1"/>
            </a:solidFill>
          </a:endParaRPr>
        </a:p>
      </dgm:t>
    </dgm:pt>
    <dgm:pt modelId="{D7CE262A-F5CC-40C9-AE8F-0D3A8B7245F8}">
      <dgm:prSet custT="1"/>
      <dgm:spPr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my-MM" sz="1800" b="1" dirty="0"/>
            <a:t>သူတို့၏ဘုရားများကို မကိုးကွယ်ရန် (ယောရှု ၂၃:၇ဂ)</a:t>
          </a:r>
          <a:endParaRPr lang="en" sz="1800" b="1" dirty="0"/>
        </a:p>
      </dgm:t>
    </dgm:pt>
    <dgm:pt modelId="{BC42AEC9-3F96-4C98-A316-6296567E6F9E}" type="parTrans" cxnId="{12308833-423D-428B-832B-70F7B62CCD4E}">
      <dgm:prSet/>
      <dgm:spPr/>
      <dgm:t>
        <a:bodyPr/>
        <a:lstStyle/>
        <a:p>
          <a:endParaRPr lang="es-ES" sz="2000" b="1">
            <a:solidFill>
              <a:schemeClr val="tx1"/>
            </a:solidFill>
          </a:endParaRPr>
        </a:p>
      </dgm:t>
    </dgm:pt>
    <dgm:pt modelId="{05D52511-7A71-439F-908E-F4CA6F3C6667}" type="sibTrans" cxnId="{12308833-423D-428B-832B-70F7B62CCD4E}">
      <dgm:prSet/>
      <dgm:spPr/>
      <dgm:t>
        <a:bodyPr/>
        <a:lstStyle/>
        <a:p>
          <a:endParaRPr lang="es-ES" sz="2000" b="1">
            <a:solidFill>
              <a:schemeClr val="tx1"/>
            </a:solidFill>
          </a:endParaRPr>
        </a:p>
      </dgm:t>
    </dgm:pt>
    <dgm:pt modelId="{1C5B342D-0B96-4483-8D04-58C8633E2F8B}" type="pres">
      <dgm:prSet presAssocID="{62D56751-A05E-43B9-9BBC-17E5CA4CD5DD}" presName="Name0" presStyleCnt="0">
        <dgm:presLayoutVars>
          <dgm:dir/>
          <dgm:animLvl val="lvl"/>
          <dgm:resizeHandles val="exact"/>
        </dgm:presLayoutVars>
      </dgm:prSet>
      <dgm:spPr/>
    </dgm:pt>
    <dgm:pt modelId="{AF2B4297-4210-418E-8BF4-27B37287B4AB}" type="pres">
      <dgm:prSet presAssocID="{D7CE262A-F5CC-40C9-AE8F-0D3A8B7245F8}" presName="boxAndChildren" presStyleCnt="0"/>
      <dgm:spPr/>
    </dgm:pt>
    <dgm:pt modelId="{DE78BB78-5502-475E-AEAA-5E57266ABC73}" type="pres">
      <dgm:prSet presAssocID="{D7CE262A-F5CC-40C9-AE8F-0D3A8B7245F8}" presName="parentTextBox" presStyleLbl="node1" presStyleIdx="0" presStyleCnt="3"/>
      <dgm:spPr/>
    </dgm:pt>
    <dgm:pt modelId="{9B3ECD91-0935-4A8F-A760-6E5463658C0B}" type="pres">
      <dgm:prSet presAssocID="{8823EC6C-164B-4F8F-9A6C-4CB4AC0C78B8}" presName="sp" presStyleCnt="0"/>
      <dgm:spPr/>
    </dgm:pt>
    <dgm:pt modelId="{9AB3FB90-21C6-48F8-90B9-838B53E23AC2}" type="pres">
      <dgm:prSet presAssocID="{58A81E62-E51B-4E64-AE64-7FB210871931}" presName="arrowAndChildren" presStyleCnt="0"/>
      <dgm:spPr/>
    </dgm:pt>
    <dgm:pt modelId="{4A2981D8-ED82-4DD0-9931-C7C413BEB15C}" type="pres">
      <dgm:prSet presAssocID="{58A81E62-E51B-4E64-AE64-7FB210871931}" presName="parentTextArrow" presStyleLbl="node1" presStyleIdx="1" presStyleCnt="3"/>
      <dgm:spPr/>
    </dgm:pt>
    <dgm:pt modelId="{C9E0EF5C-7D06-4C01-B4FB-17C5CEAF22A3}" type="pres">
      <dgm:prSet presAssocID="{81DB2993-86FF-4F5E-9AEE-5252505D4749}" presName="sp" presStyleCnt="0"/>
      <dgm:spPr/>
    </dgm:pt>
    <dgm:pt modelId="{F3950873-AF0B-44C6-B017-7A74A66B0E66}" type="pres">
      <dgm:prSet presAssocID="{73FAFAFE-4E03-42DD-9C7E-2B207587F0FF}" presName="arrowAndChildren" presStyleCnt="0"/>
      <dgm:spPr/>
    </dgm:pt>
    <dgm:pt modelId="{04504CCF-E609-403F-BDD7-9DC328702048}" type="pres">
      <dgm:prSet presAssocID="{73FAFAFE-4E03-42DD-9C7E-2B207587F0FF}" presName="parentTextArrow" presStyleLbl="node1" presStyleIdx="2" presStyleCnt="3"/>
      <dgm:spPr/>
    </dgm:pt>
  </dgm:ptLst>
  <dgm:cxnLst>
    <dgm:cxn modelId="{FF2B0B08-B13E-4F7F-8C10-EC705C4274E7}" srcId="{62D56751-A05E-43B9-9BBC-17E5CA4CD5DD}" destId="{73FAFAFE-4E03-42DD-9C7E-2B207587F0FF}" srcOrd="0" destOrd="0" parTransId="{5BA85A58-277E-4094-B21B-83A9A1E17FD7}" sibTransId="{81DB2993-86FF-4F5E-9AEE-5252505D4749}"/>
    <dgm:cxn modelId="{4CB3F910-D8CE-4F92-9EA3-7BFCAD2B2D15}" type="presOf" srcId="{58A81E62-E51B-4E64-AE64-7FB210871931}" destId="{4A2981D8-ED82-4DD0-9931-C7C413BEB15C}" srcOrd="0" destOrd="0" presId="urn:microsoft.com/office/officeart/2005/8/layout/process4"/>
    <dgm:cxn modelId="{12308833-423D-428B-832B-70F7B62CCD4E}" srcId="{62D56751-A05E-43B9-9BBC-17E5CA4CD5DD}" destId="{D7CE262A-F5CC-40C9-AE8F-0D3A8B7245F8}" srcOrd="2" destOrd="0" parTransId="{BC42AEC9-3F96-4C98-A316-6296567E6F9E}" sibTransId="{05D52511-7A71-439F-908E-F4CA6F3C6667}"/>
    <dgm:cxn modelId="{1D3C903C-E65F-4EA7-9420-E12477326323}" type="presOf" srcId="{62D56751-A05E-43B9-9BBC-17E5CA4CD5DD}" destId="{1C5B342D-0B96-4483-8D04-58C8633E2F8B}" srcOrd="0" destOrd="0" presId="urn:microsoft.com/office/officeart/2005/8/layout/process4"/>
    <dgm:cxn modelId="{0F108656-E7CF-4299-B7F1-826464EC288F}" type="presOf" srcId="{D7CE262A-F5CC-40C9-AE8F-0D3A8B7245F8}" destId="{DE78BB78-5502-475E-AEAA-5E57266ABC73}" srcOrd="0" destOrd="0" presId="urn:microsoft.com/office/officeart/2005/8/layout/process4"/>
    <dgm:cxn modelId="{3936E3D8-1C74-4369-9816-21EDF0509809}" type="presOf" srcId="{73FAFAFE-4E03-42DD-9C7E-2B207587F0FF}" destId="{04504CCF-E609-403F-BDD7-9DC328702048}" srcOrd="0" destOrd="0" presId="urn:microsoft.com/office/officeart/2005/8/layout/process4"/>
    <dgm:cxn modelId="{0C833FDB-DA3D-4D4F-8DD4-DB4F2AC069BF}" srcId="{62D56751-A05E-43B9-9BBC-17E5CA4CD5DD}" destId="{58A81E62-E51B-4E64-AE64-7FB210871931}" srcOrd="1" destOrd="0" parTransId="{D72DBB42-CA18-48C8-83E8-3F3788514FD0}" sibTransId="{8823EC6C-164B-4F8F-9A6C-4CB4AC0C78B8}"/>
    <dgm:cxn modelId="{477919A7-6696-4F2A-9C7D-F3B91344CE60}" type="presParOf" srcId="{1C5B342D-0B96-4483-8D04-58C8633E2F8B}" destId="{AF2B4297-4210-418E-8BF4-27B37287B4AB}" srcOrd="0" destOrd="0" presId="urn:microsoft.com/office/officeart/2005/8/layout/process4"/>
    <dgm:cxn modelId="{514F3482-BA55-4E99-A590-CA2935C8E7DD}" type="presParOf" srcId="{AF2B4297-4210-418E-8BF4-27B37287B4AB}" destId="{DE78BB78-5502-475E-AEAA-5E57266ABC73}" srcOrd="0" destOrd="0" presId="urn:microsoft.com/office/officeart/2005/8/layout/process4"/>
    <dgm:cxn modelId="{9AE767FC-2632-4387-927D-BB10AFF7D30B}" type="presParOf" srcId="{1C5B342D-0B96-4483-8D04-58C8633E2F8B}" destId="{9B3ECD91-0935-4A8F-A760-6E5463658C0B}" srcOrd="1" destOrd="0" presId="urn:microsoft.com/office/officeart/2005/8/layout/process4"/>
    <dgm:cxn modelId="{A0198B25-231C-40E2-908C-9B14C393BA73}" type="presParOf" srcId="{1C5B342D-0B96-4483-8D04-58C8633E2F8B}" destId="{9AB3FB90-21C6-48F8-90B9-838B53E23AC2}" srcOrd="2" destOrd="0" presId="urn:microsoft.com/office/officeart/2005/8/layout/process4"/>
    <dgm:cxn modelId="{40214C37-6191-451D-8541-4DF23C8819D5}" type="presParOf" srcId="{9AB3FB90-21C6-48F8-90B9-838B53E23AC2}" destId="{4A2981D8-ED82-4DD0-9931-C7C413BEB15C}" srcOrd="0" destOrd="0" presId="urn:microsoft.com/office/officeart/2005/8/layout/process4"/>
    <dgm:cxn modelId="{2F9DE99F-6591-4BCA-BE0A-204B921EFB30}" type="presParOf" srcId="{1C5B342D-0B96-4483-8D04-58C8633E2F8B}" destId="{C9E0EF5C-7D06-4C01-B4FB-17C5CEAF22A3}" srcOrd="3" destOrd="0" presId="urn:microsoft.com/office/officeart/2005/8/layout/process4"/>
    <dgm:cxn modelId="{0B76B49C-B18D-4160-8819-BD5DB83E4393}" type="presParOf" srcId="{1C5B342D-0B96-4483-8D04-58C8633E2F8B}" destId="{F3950873-AF0B-44C6-B017-7A74A66B0E66}" srcOrd="4" destOrd="0" presId="urn:microsoft.com/office/officeart/2005/8/layout/process4"/>
    <dgm:cxn modelId="{C815F6F9-728B-458F-9670-0BA587B27522}" type="presParOf" srcId="{F3950873-AF0B-44C6-B017-7A74A66B0E66}" destId="{04504CCF-E609-403F-BDD7-9DC328702048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78BB78-5502-475E-AEAA-5E57266ABC73}">
      <dsp:nvSpPr>
        <dsp:cNvPr id="0" name=""/>
        <dsp:cNvSpPr/>
      </dsp:nvSpPr>
      <dsp:spPr>
        <a:xfrm>
          <a:off x="0" y="1777304"/>
          <a:ext cx="5582463" cy="583351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800" b="1" kern="1200" dirty="0"/>
            <a:t>သူတို့၏ဘုရားများကို မကိုးကွယ်ရန် (ယောရှု ၂၃:၇ဂ)</a:t>
          </a:r>
          <a:endParaRPr lang="en" sz="1800" b="1" kern="1200" dirty="0"/>
        </a:p>
      </dsp:txBody>
      <dsp:txXfrm>
        <a:off x="0" y="1777304"/>
        <a:ext cx="5582463" cy="583351"/>
      </dsp:txXfrm>
    </dsp:sp>
    <dsp:sp modelId="{4A2981D8-ED82-4DD0-9931-C7C413BEB15C}">
      <dsp:nvSpPr>
        <dsp:cNvPr id="0" name=""/>
        <dsp:cNvSpPr/>
      </dsp:nvSpPr>
      <dsp:spPr>
        <a:xfrm rot="10800000">
          <a:off x="0" y="888860"/>
          <a:ext cx="5582463" cy="897193"/>
        </a:xfrm>
        <a:prstGeom prst="upArrowCallou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800" b="1" kern="1200" dirty="0"/>
            <a:t>သူတို့ရဲ့ဘုရားတွေရဲ့နာမည်ကို မပြောနဲ့ (ယောရှု ၂၃:၇ခ)</a:t>
          </a:r>
          <a:endParaRPr lang="es-ES" sz="1800" b="1" kern="1200" dirty="0"/>
        </a:p>
      </dsp:txBody>
      <dsp:txXfrm rot="10800000">
        <a:off x="0" y="888860"/>
        <a:ext cx="5582463" cy="582969"/>
      </dsp:txXfrm>
    </dsp:sp>
    <dsp:sp modelId="{04504CCF-E609-403F-BDD7-9DC328702048}">
      <dsp:nvSpPr>
        <dsp:cNvPr id="0" name=""/>
        <dsp:cNvSpPr/>
      </dsp:nvSpPr>
      <dsp:spPr>
        <a:xfrm rot="10800000">
          <a:off x="0" y="417"/>
          <a:ext cx="5582463" cy="897193"/>
        </a:xfrm>
        <a:prstGeom prst="upArrowCallou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60000"/>
            </a:lnSpc>
            <a:spcBef>
              <a:spcPct val="0"/>
            </a:spcBef>
            <a:spcAft>
              <a:spcPts val="0"/>
            </a:spcAft>
            <a:buNone/>
          </a:pPr>
          <a:r>
            <a:rPr lang="my-MM" sz="1800" b="1" kern="1200" dirty="0"/>
            <a:t>ထိုပြည်သားတို့နှင့်အိမ်ထောင်မပြုကြနှင့်။ (ယောရှု ၂၃:၇က)</a:t>
          </a:r>
          <a:endParaRPr lang="en" sz="1800" b="1" kern="1200" dirty="0"/>
        </a:p>
      </dsp:txBody>
      <dsp:txXfrm rot="10800000">
        <a:off x="0" y="417"/>
        <a:ext cx="5582463" cy="5829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82231F-26CD-472D-8149-D744270FC77A}" type="datetimeFigureOut">
              <a:rPr lang="en-US" smtClean="0"/>
              <a:t>12/9/2025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8C1116-5772-4C5B-8237-F5DA0DBCC2C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5543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8C1116-5772-4C5B-8237-F5DA0DBCC2C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3223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37DF418-AF4C-0712-9F1C-498830D3DA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FCE245F-A3FD-2DA7-8772-2C45252BC9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1F5AFC2-A60F-063F-4926-6089FEAA3E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A0018-C1CA-441B-A57E-FC0F27DCE037}" type="datetimeFigureOut">
              <a:rPr lang="es-ES" smtClean="0"/>
              <a:t>09/12/2025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44935E-9E64-97E9-4601-2174D02491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A83AC8A-C003-6DE9-DBE3-C09CDBFACA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1BC6E-5B9A-43A5-A66B-EDF66BBAB27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3976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F2CE78-89F8-C7C9-958A-F6F7D480B4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632C2A5-D1E1-69D5-5B33-31A8FBE267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4772538-1F54-DE25-2D57-FF025D53A1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A0018-C1CA-441B-A57E-FC0F27DCE037}" type="datetimeFigureOut">
              <a:rPr lang="es-ES" smtClean="0"/>
              <a:t>09/12/2025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C952CB8-8031-1BF1-A420-4528910370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3E5F1DA-43CD-7B26-3145-2F5CFA94B2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1BC6E-5B9A-43A5-A66B-EDF66BBAB27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88541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6A7BDA2-48E6-6B50-2BBF-61C7F603BEF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8E93184-D641-6BBB-CB05-8A51688909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1CB9D91-C505-76F7-AF8F-6116889124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A0018-C1CA-441B-A57E-FC0F27DCE037}" type="datetimeFigureOut">
              <a:rPr lang="es-ES" smtClean="0"/>
              <a:t>09/12/2025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85D58B3-AABD-B043-B363-A435E29211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EC0D6B3-D093-3141-5DBF-01044CD43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1BC6E-5B9A-43A5-A66B-EDF66BBAB27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13055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6ACD53-015A-1B50-5619-1692E09713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194D81D-9BCE-BA18-A48F-DE4B1552A7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ACE0CBD-0920-4381-A70F-6808DB8C7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09/12/2025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A45BAE7-2D58-6EAC-494D-FA1663477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465C693-D397-8F01-E7DD-0EB2A3BBA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35323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0A532A-E4DA-6159-3570-C266082D6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8709E60-A379-2E5F-E987-295173E186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5CF6E2-C3B0-A159-4DDC-E951511D0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09/12/2025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89F430B-693A-7FFF-3A49-482CEE4FC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85EBB4B-9EC6-E14B-C96E-6BCC9A4CF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96544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18DB00-0B81-2173-2715-117BD9970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E025F0A-A287-AD90-5AED-69CB8A4D4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4994869-D5A6-1E76-4F97-03AE078B5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09/12/2025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2C74855-86CD-013E-5DA0-3F3C03F5F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B37799E-69FD-45A5-3C99-9B994CF81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09836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BF5C7E-F16B-AD10-2C40-6FF8445B7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493D549-6727-1F01-FA69-9652A11CC5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C25C804-D858-A05C-639B-3F75AB120B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6A0D192-DE8D-5E90-CFE1-B31969129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09/12/2025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B3943E4-FE97-DA4C-EF0F-560BE5ABA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51E95C7-2EFD-2B8E-ADB3-7CA2A3E12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94933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B2E16D-05D6-743F-D22F-73907E729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F192FE9-1356-0580-E4D2-402CC21C23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890E71B-A63F-B96C-C918-D74A104F9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076C492-BB7A-DC45-B1DD-FABB183035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8DBB07C-72D4-023D-F525-B269406B83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26ABA5C-A219-4019-7B41-6336CD13A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09/12/2025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CF65710-F1E8-26EA-7106-E580EB4C3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9E6B9AA-21FA-72F1-4FA0-2C61B6BCB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75737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66274F-174A-D3C1-88CD-48175A6D4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42175ED-FFFC-EAD5-B176-B2732A010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09/12/2025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DBF41FE-87D2-6AB3-1323-3A324A822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95253C5-6CD5-994B-F84D-9A9CF624E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71903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98B9883-A442-E281-B077-F15129C84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09/12/2025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922A0E7-F30E-476A-307B-0A3CC76EA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038A671-C115-CCF9-13FE-C3D2627AC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23182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CA609B-3B70-41AD-EA54-01F63977F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E3D1BA2-207D-3382-968B-B2D06C592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B455BD7-E68C-900D-34C7-A20E34A561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50AEB5F-3ABC-FB7B-7E62-62927CCAB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09/12/2025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F13EFA3-06F7-1B21-7FD0-1CB9376B4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8F6CEC9-D47B-DA67-0ACA-96CBC10B4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74031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9FA853-6215-827F-BE67-7AAFC195BB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BB4C21F-D3AD-377D-96F7-F4416717DC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1542115-54F0-A0B8-7421-35E42AD9B2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A0018-C1CA-441B-A57E-FC0F27DCE037}" type="datetimeFigureOut">
              <a:rPr lang="es-ES" smtClean="0"/>
              <a:t>09/12/2025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225C268-FDE5-6654-2E67-A1FCD94A10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480445F-5122-5A95-BD1E-EF86DBBE75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1BC6E-5B9A-43A5-A66B-EDF66BBAB27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96098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5C02CA-48CC-0A67-2119-4B28A9AA2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180754F-D385-7B3D-2A1C-81151224F9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3633B77-4BAB-F7EC-DA65-427328C78C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C21ECEE-D50F-4F06-1D51-4E8B450F8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09/12/2025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0D9EA87-DD77-CE02-4973-53CA4DCA3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00E1D12-BC63-2DFB-2210-B7C1F2349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49746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1ADA4F-BCF4-94A7-A59A-A97950794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6FF65D5-C420-C901-4B68-31C018AD8D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775CC69-D6EC-2B6F-30A3-2D995B7E0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09/12/2025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D3CA59-A2E9-D243-8379-C3276A8F5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3BD7D6-3839-240F-E880-D567062ED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18709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2D2DBCC-35F2-F6AC-B749-524BFC2610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38D330E-4382-1AB7-BCC4-6FF4AB49BE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595679D-B37D-516F-0111-DD7BCAF30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09/12/2025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AC77A74-E560-F281-F898-FF724CE8A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30C324-E168-9E20-EFC3-9B18A847B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00843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CCE95FD-A3D7-08C4-FD98-C778E5B4D5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4D27FA4-9671-C94D-F1B2-1803F87C30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98B07AB-51FD-265D-4F89-EB6A48441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A0018-C1CA-441B-A57E-FC0F27DCE037}" type="datetimeFigureOut">
              <a:rPr lang="es-ES" smtClean="0"/>
              <a:t>09/12/2025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6F3EEB6-1363-035D-2855-A61FE23905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28707C9-3B38-361E-BDD7-32ED86C0E4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1BC6E-5B9A-43A5-A66B-EDF66BBAB27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58877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8CA16D0-6305-EA04-C700-5AD9EED848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EB28F93-0989-2F46-3A59-AF6AE7C8F3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2C85D05-7E51-4D2A-2B5A-84DB2C5FEF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1F872BA-6A37-B5DA-4C8C-DEF4050CFE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A0018-C1CA-441B-A57E-FC0F27DCE037}" type="datetimeFigureOut">
              <a:rPr lang="es-ES" smtClean="0"/>
              <a:t>09/12/2025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0ECD6F4-1344-F53C-5CAE-3E9E06811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B0B5EA5-269E-31C5-1438-664A4E4B4B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1BC6E-5B9A-43A5-A66B-EDF66BBAB27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77889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58A900-56F1-FA71-5C4A-96163401EA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3B3525B-C080-900F-D5EB-7F2472E163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4C35FB9-444A-4130-B098-E21EDB697C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7585C02C-3DD3-6759-69A7-0B5931BCF0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6E5A8EBD-6E28-E52F-2183-117FBEA322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9373CCAB-E14B-6518-7946-39F51ECB37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A0018-C1CA-441B-A57E-FC0F27DCE037}" type="datetimeFigureOut">
              <a:rPr lang="es-ES" smtClean="0"/>
              <a:t>09/12/2025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9AB138A8-9105-1152-0602-5A4C1C7141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75F34430-7496-258A-F5AA-64090A468D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1BC6E-5B9A-43A5-A66B-EDF66BBAB27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10401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C0E1F40-4783-C6CB-0BC0-621F264C50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2D5B025E-DD73-065D-C9CB-F27C5072F2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A0018-C1CA-441B-A57E-FC0F27DCE037}" type="datetimeFigureOut">
              <a:rPr lang="es-ES" smtClean="0"/>
              <a:t>09/12/2025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FFC63A9-C6CB-EA06-C6BC-71D858EA7F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F1A56BD-B03C-79C4-AC4E-D06EBE2689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1BC6E-5B9A-43A5-A66B-EDF66BBAB27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68728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EB017716-E63B-0EDB-E748-3B30F497E8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A0018-C1CA-441B-A57E-FC0F27DCE037}" type="datetimeFigureOut">
              <a:rPr lang="es-ES" smtClean="0"/>
              <a:t>09/12/2025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5D9839EE-ACA4-DF30-650C-25E44C66C2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4B5014C-0922-A5B6-ECCB-3FE77340B9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1BC6E-5B9A-43A5-A66B-EDF66BBAB27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66759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FCF162E-3577-7031-7CD9-CF2FB2F3B9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DE684E8-9AE6-F992-0910-A5CA91D994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DEFE8BF-A3A1-64A2-4E7B-8F32E27276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4964610-0749-0134-9332-568B706624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A0018-C1CA-441B-A57E-FC0F27DCE037}" type="datetimeFigureOut">
              <a:rPr lang="es-ES" smtClean="0"/>
              <a:t>09/12/2025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F2EDBAE-2E96-CCE2-10C4-5D340FAEAC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1CB4F88-C64A-B56B-B560-BD3911043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1BC6E-5B9A-43A5-A66B-EDF66BBAB27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3334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F8FF0E-5511-2A77-7526-6888DC3FB0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78F22448-0DEC-82BF-76C2-99C20D7AAF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2E245D2-4377-A21F-62AA-4F3DB8E688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1A54E30-7316-D47D-A259-70ADB8BCEB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A0018-C1CA-441B-A57E-FC0F27DCE037}" type="datetimeFigureOut">
              <a:rPr lang="es-ES" smtClean="0"/>
              <a:t>09/12/2025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E6B90DA-A06E-2658-2C9A-BEBFDFB3B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18EA83C-A4F2-EE78-D975-277EE1A85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1BC6E-5B9A-43A5-A66B-EDF66BBAB27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46481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2E93D95-C4BB-4F10-CD31-165089084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867E036-A2A3-A94C-7E5E-FE8DB16F04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E9141A3-2215-E7DF-C124-F15D10B20A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80A0018-C1CA-441B-A57E-FC0F27DCE037}" type="datetimeFigureOut">
              <a:rPr lang="es-ES" smtClean="0"/>
              <a:t>09/12/2025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277A16E-258C-0373-4599-7D110D2505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4085E3C-03D6-5793-8C37-820D97ED37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E1BC6E-5B9A-43A5-A66B-EDF66BBAB27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877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786E2ED-DCB2-E340-84AD-B30F0B252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05C67FD-3F5E-375F-C131-AD22879A55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BAB6407-EA01-C876-EE0B-4C008A522D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2E8027-C3E3-4EBF-8ECC-94EC8C4D01B0}" type="datetimeFigureOut">
              <a:rPr lang="es-ES" smtClean="0"/>
              <a:t>09/12/2025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AB7995-E9C5-0E5A-9B3C-33AADB2E92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080D52C-4F34-D2AD-5FFB-DF23D09A84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83718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microsoft.com/office/2007/relationships/hdphoto" Target="../media/hdphoto1.wdp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8.png"/><Relationship Id="rId7" Type="http://schemas.openxmlformats.org/officeDocument/2006/relationships/image" Target="../media/image21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27.jpe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26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2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3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37FB71D-7FEF-59B2-187C-1D31DD3574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 descr="Un grupo de personas en una montaña con pasto verde&#10;&#10;El contenido generado por IA puede ser incorrecto.">
            <a:extLst>
              <a:ext uri="{FF2B5EF4-FFF2-40B4-BE49-F238E27FC236}">
                <a16:creationId xmlns:a16="http://schemas.microsoft.com/office/drawing/2014/main" id="{23CB5878-9B29-372D-6574-2C82341B93F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>
            <a:fillRect/>
          </a:stretch>
        </p:blipFill>
        <p:spPr>
          <a:xfrm>
            <a:off x="5162052" y="3272588"/>
            <a:ext cx="6105382" cy="3585411"/>
          </a:xfrm>
          <a:prstGeom prst="rect">
            <a:avLst/>
          </a:prstGeom>
        </p:spPr>
      </p:pic>
      <p:pic>
        <p:nvPicPr>
          <p:cNvPr id="5" name="Imagen 4" descr="Un dibujo de una montaña&#10;&#10;El contenido generado por IA puede ser incorrecto.">
            <a:extLst>
              <a:ext uri="{FF2B5EF4-FFF2-40B4-BE49-F238E27FC236}">
                <a16:creationId xmlns:a16="http://schemas.microsoft.com/office/drawing/2014/main" id="{E6541356-1F04-F763-C456-F7D6F955686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0" y="9"/>
            <a:ext cx="7279893" cy="3895335"/>
          </a:xfrm>
          <a:custGeom>
            <a:avLst/>
            <a:gdLst/>
            <a:ahLst/>
            <a:cxnLst/>
            <a:rect l="l" t="t" r="r" b="b"/>
            <a:pathLst>
              <a:path w="7279913" h="3895335">
                <a:moveTo>
                  <a:pt x="0" y="0"/>
                </a:moveTo>
                <a:lnTo>
                  <a:pt x="7279913" y="0"/>
                </a:lnTo>
                <a:lnTo>
                  <a:pt x="7279913" y="3116976"/>
                </a:lnTo>
                <a:lnTo>
                  <a:pt x="5011287" y="3116976"/>
                </a:lnTo>
                <a:lnTo>
                  <a:pt x="5011287" y="3895335"/>
                </a:lnTo>
                <a:lnTo>
                  <a:pt x="0" y="3895335"/>
                </a:lnTo>
                <a:close/>
              </a:path>
            </a:pathLst>
          </a:cu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9C63E52B-F616-9A93-65B9-9C072F5442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69422"/>
            <a:ext cx="5001186" cy="2788578"/>
          </a:xfrm>
          <a:prstGeom prst="rect">
            <a:avLst/>
          </a:prstGeom>
          <a:gradFill flip="none" rotWithShape="1">
            <a:gsLst>
              <a:gs pos="0">
                <a:srgbClr val="3A5036"/>
              </a:gs>
              <a:gs pos="79000">
                <a:srgbClr val="4C6A47"/>
              </a:gs>
              <a:gs pos="79000">
                <a:srgbClr val="88A084"/>
              </a:gs>
              <a:gs pos="100000">
                <a:srgbClr val="C4D5C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1D58A28-1F7C-1687-1CA4-93D8D6BDDC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23904" y="0"/>
            <a:ext cx="768096" cy="6858000"/>
          </a:xfrm>
          <a:prstGeom prst="rect">
            <a:avLst/>
          </a:prstGeom>
          <a:solidFill>
            <a:srgbClr val="3A5036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EA521542-AFE8-CCE0-7CDB-E12C8912C81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6383" y="1"/>
            <a:ext cx="3831051" cy="3116984"/>
          </a:xfrm>
          <a:prstGeom prst="rect">
            <a:avLst/>
          </a:prstGeom>
        </p:spPr>
      </p:pic>
      <p:sp>
        <p:nvSpPr>
          <p:cNvPr id="21" name="CuadroTexto 20">
            <a:extLst>
              <a:ext uri="{FF2B5EF4-FFF2-40B4-BE49-F238E27FC236}">
                <a16:creationId xmlns:a16="http://schemas.microsoft.com/office/drawing/2014/main" id="{53569004-05EF-E7A5-9FAA-8D476D24A7CD}"/>
              </a:ext>
            </a:extLst>
          </p:cNvPr>
          <p:cNvSpPr txBox="1"/>
          <p:nvPr/>
        </p:nvSpPr>
        <p:spPr>
          <a:xfrm>
            <a:off x="107913" y="4095749"/>
            <a:ext cx="4785360" cy="2117909"/>
          </a:xfrm>
          <a:prstGeom prst="rect">
            <a:avLst/>
          </a:prstGeom>
          <a:noFill/>
        </p:spPr>
        <p:txBody>
          <a:bodyPr wrap="square" numCol="1" rtlCol="0">
            <a:prstTxWarp prst="textDeflate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>
            <a:defPPr>
              <a:defRPr lang="es-ES"/>
            </a:defPPr>
            <a:lvl1pPr algn="ctr">
              <a:defRPr sz="54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my-MM" dirty="0"/>
              <a:t>ထာဝရဘုရားသည်သစ္စာတည်၏</a:t>
            </a:r>
            <a:endParaRPr lang="en" dirty="0"/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96A891E4-5778-4919-B9E8-E133B5E97DF5}"/>
              </a:ext>
            </a:extLst>
          </p:cNvPr>
          <p:cNvSpPr txBox="1"/>
          <p:nvPr/>
        </p:nvSpPr>
        <p:spPr>
          <a:xfrm>
            <a:off x="0" y="6409415"/>
            <a:ext cx="50011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600" b="1" i="0" u="none" strike="noStrike" kern="1200" cap="none" spc="0" normalizeH="0" baseline="0" noProof="0" dirty="0">
                <a:ln>
                  <a:noFill/>
                </a:ln>
                <a:solidFill>
                  <a:srgbClr val="3A5036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Lesson 12 for December 20, 2025</a:t>
            </a:r>
          </a:p>
        </p:txBody>
      </p:sp>
    </p:spTree>
    <p:extLst>
      <p:ext uri="{BB962C8B-B14F-4D97-AF65-F5344CB8AC3E}">
        <p14:creationId xmlns:p14="http://schemas.microsoft.com/office/powerpoint/2010/main" val="3359300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1E0923-BB81-90E7-786D-5AE73082CC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Vista de una ciudad&#10;&#10;El contenido generado por IA puede ser incorrecto.">
            <a:extLst>
              <a:ext uri="{FF2B5EF4-FFF2-40B4-BE49-F238E27FC236}">
                <a16:creationId xmlns:a16="http://schemas.microsoft.com/office/drawing/2014/main" id="{5001C789-B82F-05F5-7421-A44F9AA8BDC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1C93896A-80EB-A68E-5199-69DCD3B106C4}"/>
              </a:ext>
            </a:extLst>
          </p:cNvPr>
          <p:cNvSpPr txBox="1"/>
          <p:nvPr/>
        </p:nvSpPr>
        <p:spPr>
          <a:xfrm>
            <a:off x="0" y="76200"/>
            <a:ext cx="12191999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 marR="0" lvl="0" indent="0" algn="ctr" fontAlgn="auto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1" i="0" u="none" strike="noStrike" cap="none" spc="0" normalizeH="0" baseline="0">
                <a:ln w="10160">
                  <a:solidFill>
                    <a:srgbClr val="196B2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</a:defRPr>
            </a:lvl1pPr>
          </a:lstStyle>
          <a:p>
            <a:r>
              <a:rPr lang="my-MM" dirty="0"/>
              <a:t>ထာဝရဘုရားသည် ဣသရေလအဖို့ မိန့်တော်မူသောကောင်းကျိုး</a:t>
            </a:r>
            <a:r>
              <a:rPr lang="en-US" dirty="0"/>
              <a:t> </a:t>
            </a:r>
            <a:r>
              <a:rPr lang="my-MM" dirty="0"/>
              <a:t>တစ်စုံတစ်ပါးမျှမ‌လျော့၊ ရှိသမျှတို့သည် ပြည့်စုံကြ၏”</a:t>
            </a:r>
            <a:endParaRPr lang="es-ES" dirty="0"/>
          </a:p>
          <a:p>
            <a:r>
              <a:rPr lang="my-MM" sz="2400" dirty="0"/>
              <a:t>(ယောရှု၊ ၂၁း၄၅)။</a:t>
            </a: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2482911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7A5F0EFE-40FF-8B9D-F83E-C92197276819}"/>
              </a:ext>
            </a:extLst>
          </p:cNvPr>
          <p:cNvSpPr txBox="1"/>
          <p:nvPr/>
        </p:nvSpPr>
        <p:spPr>
          <a:xfrm>
            <a:off x="4707002" y="4492392"/>
            <a:ext cx="7599298" cy="224676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lvl="0">
              <a:spcBef>
                <a:spcPts val="1200"/>
              </a:spcBef>
              <a:defRPr/>
            </a:pPr>
            <a:r>
              <a:rPr lang="my-MM" sz="2000" b="1" dirty="0">
                <a:solidFill>
                  <a:srgbClr val="DE785F"/>
                </a:solidFill>
              </a:rPr>
              <a:t>ဘုရားသခင်၏ သစ္စာတော် </a:t>
            </a:r>
            <a:r>
              <a:rPr lang="my-MM" b="1" dirty="0"/>
              <a:t>(ယောရှု ၂၁:၄၃-၄၅)</a:t>
            </a:r>
            <a:endParaRPr lang="es-ES" b="1" dirty="0"/>
          </a:p>
          <a:p>
            <a:pPr lvl="0">
              <a:spcBef>
                <a:spcPts val="1200"/>
              </a:spcBef>
              <a:defRPr/>
            </a:pPr>
            <a:r>
              <a:rPr lang="my-MM" sz="2000" b="1" dirty="0">
                <a:solidFill>
                  <a:srgbClr val="579D65"/>
                </a:solidFill>
              </a:rPr>
              <a:t>ဘုရားသခင် ပြုတော်မူခဲ့သည်နှင့် ပြုတော်မူလတံ့သည်များ </a:t>
            </a:r>
            <a:r>
              <a:rPr lang="my-MM" b="1" dirty="0"/>
              <a:t>(ယောရှု ၂၃:၁-၅)</a:t>
            </a:r>
            <a:endParaRPr lang="es-ES" b="1" dirty="0"/>
          </a:p>
          <a:p>
            <a:pPr lvl="0">
              <a:spcBef>
                <a:spcPts val="1200"/>
              </a:spcBef>
              <a:defRPr/>
            </a:pPr>
            <a:r>
              <a:rPr lang="my-MM" sz="2000" b="1" dirty="0">
                <a:solidFill>
                  <a:srgbClr val="5F69DE"/>
                </a:solidFill>
              </a:rPr>
              <a:t>သစ္စာရှိခြင်းအတွက် အကျိုးဆုလာဘ် </a:t>
            </a:r>
            <a:r>
              <a:rPr lang="my-MM" b="1" dirty="0"/>
              <a:t>(ယောရှု ၂၃:၆-၁၀)</a:t>
            </a:r>
            <a:endParaRPr lang="es-ES" b="1" dirty="0"/>
          </a:p>
          <a:p>
            <a:pPr lvl="0">
              <a:spcBef>
                <a:spcPts val="1200"/>
              </a:spcBef>
              <a:defRPr/>
            </a:pPr>
            <a:r>
              <a:rPr lang="my-MM" sz="2000" b="1" dirty="0">
                <a:solidFill>
                  <a:srgbClr val="DE5F8B"/>
                </a:solidFill>
              </a:rPr>
              <a:t>ကျွန်ုပ်တို့ လုပ်ဆောင်ရမည့် အရာ </a:t>
            </a:r>
            <a:r>
              <a:rPr lang="my-MM" b="1" dirty="0"/>
              <a:t>(ယောရှု ၂၃:၁၁-၁၄)</a:t>
            </a:r>
            <a:endParaRPr lang="es-ES" b="1" dirty="0"/>
          </a:p>
          <a:p>
            <a:pPr lvl="0">
              <a:spcBef>
                <a:spcPts val="1200"/>
              </a:spcBef>
              <a:defRPr/>
            </a:pPr>
            <a:r>
              <a:rPr lang="my-MM" sz="2000" b="1" dirty="0">
                <a:solidFill>
                  <a:srgbClr val="A25FDE"/>
                </a:solidFill>
              </a:rPr>
              <a:t>သစ္စာမရှိခြင်းအတွက် ပြစ်ဒဏ် </a:t>
            </a:r>
            <a:r>
              <a:rPr lang="my-MM" b="1" dirty="0"/>
              <a:t>(ယောရှု ၂၃:၁၅-၁၆)</a:t>
            </a:r>
            <a:endParaRPr lang="es-ES" b="1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154A4286-461D-3307-51D5-C7DC5E6BF076}"/>
              </a:ext>
            </a:extLst>
          </p:cNvPr>
          <p:cNvSpPr txBox="1"/>
          <p:nvPr/>
        </p:nvSpPr>
        <p:spPr>
          <a:xfrm>
            <a:off x="281891" y="134552"/>
            <a:ext cx="73533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b="1" dirty="0"/>
              <a:t>ယောရှုသည်အသက်အရွယ်ကြီးရင့်နေပြီဖြစ်သော်လည်း၊သိမ်းပိုက်ရန်နယ်မြေများ ကျန်ရှိနေဆဲဖြစ်သည်။ ထို့ကြောင့် ၎င်းသည် ဆက်လက်သိမ်းပိုက်ရန်အတွက် ခေါင်းဆောင်သစ်များအား စုရုံးခေါ်ယူ၍ အားပေးမြှောက်စကားပြောခဲ့သည်။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pic>
        <p:nvPicPr>
          <p:cNvPr id="4" name="Imagen 3" descr="Multitud de personas en una montaña&#10;&#10;El contenido generado por IA puede ser incorrecto.">
            <a:extLst>
              <a:ext uri="{FF2B5EF4-FFF2-40B4-BE49-F238E27FC236}">
                <a16:creationId xmlns:a16="http://schemas.microsoft.com/office/drawing/2014/main" id="{D9F38C55-1A7C-96FE-164C-D12C4D1DC97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86700" y="172335"/>
            <a:ext cx="4113029" cy="411302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2">
                <a:lumMod val="5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5B8D0D39-B6D2-1DC4-1E3A-095C9E7A792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448" r="11448"/>
          <a:stretch>
            <a:fillRect/>
          </a:stretch>
        </p:blipFill>
        <p:spPr>
          <a:xfrm>
            <a:off x="166280" y="3771662"/>
            <a:ext cx="3748495" cy="292096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668C83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8" name="Imagen 7" descr="Un conjunto de letras blancas en un fondo blanco&#10;&#10;El contenido generado por IA puede ser incorrecto.">
            <a:extLst>
              <a:ext uri="{FF2B5EF4-FFF2-40B4-BE49-F238E27FC236}">
                <a16:creationId xmlns:a16="http://schemas.microsoft.com/office/drawing/2014/main" id="{49051D15-965B-E4BB-3E08-0AA6FC3E8C4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12511" y="4545872"/>
            <a:ext cx="595522" cy="17978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CB843678-713F-DE26-9121-445F64F3F51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13542" y="5010504"/>
            <a:ext cx="593460" cy="17978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6" name="Imagen 15" descr="Un conjunto de letras blancas en un fondo blanco&#10;&#10;El contenido generado por IA puede ser incorrecto.">
            <a:extLst>
              <a:ext uri="{FF2B5EF4-FFF2-40B4-BE49-F238E27FC236}">
                <a16:creationId xmlns:a16="http://schemas.microsoft.com/office/drawing/2014/main" id="{A47F5FFA-68B1-6B8E-60AB-6B3A97ADC733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11480" y="5475136"/>
            <a:ext cx="595522" cy="17978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8" name="Imagen 17" descr="Imagen que contiene morado, tabla, computer, computadora&#10;&#10;El contenido generado por IA puede ser incorrecto.">
            <a:extLst>
              <a:ext uri="{FF2B5EF4-FFF2-40B4-BE49-F238E27FC236}">
                <a16:creationId xmlns:a16="http://schemas.microsoft.com/office/drawing/2014/main" id="{B9754986-BF8E-B8B4-B9CC-0B0ACED54501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11480" y="6404401"/>
            <a:ext cx="595522" cy="17978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1" name="Imagen 20" descr="Una caja blanca&#10;&#10;El contenido generado por IA puede ser incorrecto.">
            <a:extLst>
              <a:ext uri="{FF2B5EF4-FFF2-40B4-BE49-F238E27FC236}">
                <a16:creationId xmlns:a16="http://schemas.microsoft.com/office/drawing/2014/main" id="{0FDABA94-0220-3BCC-E25C-5BC52479084B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11480" y="5939768"/>
            <a:ext cx="595522" cy="17978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363A11CB-CEFF-8976-F401-62AA6350FB5A}"/>
              </a:ext>
            </a:extLst>
          </p:cNvPr>
          <p:cNvSpPr txBox="1"/>
          <p:nvPr/>
        </p:nvSpPr>
        <p:spPr>
          <a:xfrm>
            <a:off x="281888" y="2206983"/>
            <a:ext cx="7353299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b="1" dirty="0"/>
              <a:t>သို့သော် သူသည် အန္တရာယ်များကိုလည်း တင်ပြခဲ့သည်။ အမှန်တကယ်တွင် အန္တရာယ်တစ်ခုတည်းသာ ရှိ၏။ ၎င်းမှာ ယနေ့ ကျွန်ုပ်တို့ ရင်ဆိုင်ရမည့် အန္တရာယ်နှင့် အတူတူပင်ဖြစ်သည်— ဘုရားသခင်ကို သစ္စာစောင့်သိခြင်းမှ ရပ်စဲလိုက်ခြင်း၊ ကျွန်ုပ်တို့ဘက်မှ မသစ္စာစောင့်သိခြင်းဖြင့် ဘုရားသခင်၏ သစ္စာရှိခြင်းကို အစားပြန်ပေးလိုက်ခြင်းတို့ ဖြစ်သည်။</a:t>
            </a:r>
            <a:endParaRPr kumimoji="0" lang="en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A5080EC1-0D66-56DD-6902-B3A6865C3E1C}"/>
              </a:ext>
            </a:extLst>
          </p:cNvPr>
          <p:cNvSpPr txBox="1"/>
          <p:nvPr/>
        </p:nvSpPr>
        <p:spPr>
          <a:xfrm>
            <a:off x="281889" y="1111615"/>
            <a:ext cx="735329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b="1" dirty="0">
                <a:solidFill>
                  <a:prstClr val="black"/>
                </a:solidFill>
              </a:rPr>
              <a:t>အောင်ပွဲခံနိုင်စွမ်းသည် သူတို့အတွင်း၌မဟုတ်ဘဲ ဘုရားသခင်အတွင်း၌ရှိသည်။ ထို့ကြောင့် သူသည် ဘုရားသခင်ပြသပြီးသော သစ္စာတရားကို သူတို့အား သတိပေးပြီး ကိုယ်တော်သည် ဆက်လက်သစ္စာရှိလိမ့်မည်ဟု အာမခံခဲ့သည်။</a:t>
            </a:r>
            <a:endParaRPr kumimoji="0" lang="en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357667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7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>
            <a:extLst>
              <a:ext uri="{FF2B5EF4-FFF2-40B4-BE49-F238E27FC236}">
                <a16:creationId xmlns:a16="http://schemas.microsoft.com/office/drawing/2014/main" id="{79CE928C-9EB9-E8AD-59E2-C31A0B52B1A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9" cy="1273308"/>
          </a:xfrm>
          <a:prstGeom prst="rect">
            <a:avLst/>
          </a:prstGeom>
          <a:blipFill dpi="0" rotWithShape="1">
            <a:blip r:embed="rId4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4D07290-EF68-C9EF-5EE9-C6697885A4A3}"/>
              </a:ext>
            </a:extLst>
          </p:cNvPr>
          <p:cNvSpPr txBox="1"/>
          <p:nvPr/>
        </p:nvSpPr>
        <p:spPr>
          <a:xfrm>
            <a:off x="-1" y="113434"/>
            <a:ext cx="1219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 algn="ctr">
              <a:defRPr sz="4400" b="1" spc="60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defRPr>
            </a:lvl1pPr>
          </a:lstStyle>
          <a:p>
            <a:r>
              <a:rPr lang="my-MM" sz="2800" dirty="0"/>
              <a:t>ဘုရားသခင်၏ သစ္စာတော် (ယောရှု </a:t>
            </a:r>
            <a:r>
              <a:rPr lang="my-MM" sz="2800"/>
              <a:t>၂၁:၄၃-၄၅)</a:t>
            </a:r>
            <a:endParaRPr lang="en-US" sz="2800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908BDDB-D0E8-3300-418B-2F05E3F672AF}"/>
              </a:ext>
            </a:extLst>
          </p:cNvPr>
          <p:cNvSpPr txBox="1"/>
          <p:nvPr/>
        </p:nvSpPr>
        <p:spPr>
          <a:xfrm>
            <a:off x="733425" y="647997"/>
            <a:ext cx="107251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my-MM" b="1" dirty="0">
                <a:solidFill>
                  <a:srgbClr val="FADF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'ထာဝရဘုရား​က အစ္စရေး​လူမျိုး​တို့​အား ကောင်းစား​စေ​မည်​ဟု မိန့်မှာ​တော်မူ​ခဲ့​သည့်​ကတိ တစ်စုံတစ်ခု​မျှ မ​ပျက်ကွက်​ဘဲ အလုံးစုံ​ပြည့်စုံ​လေ​၏​။'ယောရှုမှတ်စာ 21:45</a:t>
            </a:r>
            <a:endParaRPr kumimoji="0" lang="en" sz="1400" b="1" i="0" u="none" strike="noStrike" kern="1200" cap="none" spc="0" normalizeH="0" baseline="0" noProof="0" dirty="0">
              <a:ln>
                <a:noFill/>
              </a:ln>
              <a:solidFill>
                <a:srgbClr val="FADFB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9E225F0-C299-60A6-B7AE-4C8F11772913}"/>
              </a:ext>
            </a:extLst>
          </p:cNvPr>
          <p:cNvSpPr txBox="1"/>
          <p:nvPr/>
        </p:nvSpPr>
        <p:spPr>
          <a:xfrm>
            <a:off x="126311" y="1343901"/>
            <a:ext cx="12065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b="1" dirty="0"/>
              <a:t>ဘုရားသခင်သည် "ပြည်ရှိသမျှတို့ကို" (ယောရှု ၂၁:၄၃) ဣသရေလတို့အားပေးတော်မူပြီး၊ "ရန်သူအပေါင်းတို့ကို" (ယောရှု ၂၁:၄၄) လက်တွင်းသို့ အပ်နှင်းတော်မူသောကြောင့်၊ "ကတိတော်ရှိသမျှတို့သည် ပြည့်စုံကြ၏" (ယောရှု ၂၁:၄၅)။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pic>
        <p:nvPicPr>
          <p:cNvPr id="4" name="Imagen 3" descr="Una manada de vacas en el campo&#10;&#10;El contenido generado por IA puede ser incorrecto.">
            <a:extLst>
              <a:ext uri="{FF2B5EF4-FFF2-40B4-BE49-F238E27FC236}">
                <a16:creationId xmlns:a16="http://schemas.microsoft.com/office/drawing/2014/main" id="{BB96CE4E-9044-EFC7-38EE-32F85472A76D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1977" y="2038230"/>
            <a:ext cx="6416407" cy="28295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8CF9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738BE8E6-65F5-759E-CB4F-0CEAEE5740A7}"/>
              </a:ext>
            </a:extLst>
          </p:cNvPr>
          <p:cNvSpPr txBox="1"/>
          <p:nvPr/>
        </p:nvSpPr>
        <p:spPr>
          <a:xfrm>
            <a:off x="126310" y="2017606"/>
            <a:ext cx="5360089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b="1" dirty="0"/>
              <a:t>"အားလုံး"ဟူသောစကားလုံးကိုထပ်ခါထပ်ခါအသုံးပြုထားခြင်းသည်ဘုရားသခင်၏ကတိတော်များကိုပြည့်စုံစေခြင်းအားဖြင့်ထာဝရသစ္စာတရားကိုမီးမောင်းထိုးပြနေသည်။ရန်သူများအားလုံးကိုဘုရားသခင်ကိုယ်တိုင်အနိုင်ယူတော်မူခဲ့သည်။ဘုရားသခင်ကထိုပြည်ကိုရယူပိုင်ဆိုင်ထားပြီဖြစ်သောကြောင့်သူတို့သည်ထိုပြည်ကိုနေရာချနိုင်ခဲ့ကြသည်။ယခုထိဘုရားသခင်သည်မိမိ၏ကတိတော်များကိုစောင့်</a:t>
            </a:r>
            <a:r>
              <a:rPr lang="en-US" b="1" dirty="0"/>
              <a:t> </a:t>
            </a:r>
            <a:r>
              <a:rPr lang="my-MM" b="1" dirty="0"/>
              <a:t>ထိန်းတော်မူခဲ့ပြီးအနာဂတ်တွင်လည်းဆက်လက်စောင့်</a:t>
            </a:r>
            <a:r>
              <a:rPr lang="en-US" b="1" dirty="0"/>
              <a:t> </a:t>
            </a:r>
            <a:r>
              <a:rPr lang="my-MM" b="1" dirty="0"/>
              <a:t>ထိန်းမည်ဖြစ်သောကြောင့်၊ပြည်၌ကျန်ရှိနေဆဲသောကနာနိလူမျိုးများကို မောင်းထုတ်ရာတွင် အောင်မြင်မည်ကို သူတို့ ယုံကြည်စိတ်ချနိုင်ခဲ့ကြသည်။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159BA1D1-2B58-25CF-FBEF-903E84580D57}"/>
              </a:ext>
            </a:extLst>
          </p:cNvPr>
          <p:cNvSpPr txBox="1"/>
          <p:nvPr/>
        </p:nvSpPr>
        <p:spPr>
          <a:xfrm>
            <a:off x="5455667" y="5055033"/>
            <a:ext cx="6610023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b="1" dirty="0"/>
              <a:t>ဤအရာရာတိုင်းသည်ကျွန်ုပ်တို့၏ကောင်းကျိုးအတွက်ဖြစ်ပေါ်လာပါ</a:t>
            </a:r>
            <a:r>
              <a:rPr lang="en-US" b="1" dirty="0"/>
              <a:t> </a:t>
            </a:r>
            <a:r>
              <a:rPr lang="my-MM" b="1" dirty="0"/>
              <a:t>သည်။ဘုရားသခင်သည်သစ္စာတော်နှင့်ပြည့်စုံတော်မူပါသည်။(တရားဟော ၇:၉၊ ဆာလံ ၁၁၇:၂၊ မြည်တမ်းစကား ၃:၂၂-၂၃)။ ဘုရားသခင်သည် ကျွန်ုပ်တို့ကိုကယ်တင်ပြီးကမ္ဘာမြေကြီးကိုအမွေခံစားရမည်ဟုကတိတော်ပြုထားပြီး၊ ထိုကတိတော်ကို အဆုံးတိုင် စောင်မမည်ဖြစ်ပါသည်။ (ဖိလိပ္ဋိ ၁:၆၊ ၁ ပေတရု ၁:၅၊ ဆာလံ ၃၇:၂၉)။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pic>
        <p:nvPicPr>
          <p:cNvPr id="12" name="Imagen 11" descr="Un grupo de personas en medio de varios árboles&#10;&#10;El contenido generado por IA puede ser incorrecto.">
            <a:extLst>
              <a:ext uri="{FF2B5EF4-FFF2-40B4-BE49-F238E27FC236}">
                <a16:creationId xmlns:a16="http://schemas.microsoft.com/office/drawing/2014/main" id="{ECB243C1-F030-D0E7-B7CB-AC0490FB0881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84089" y="5179812"/>
            <a:ext cx="5175518" cy="1504768"/>
          </a:xfrm>
          <a:prstGeom prst="rect">
            <a:avLst/>
          </a:prstGeom>
          <a:ln w="38100" cap="sq">
            <a:solidFill>
              <a:srgbClr val="FFFF66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64397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8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F0D3213-80EB-CAA2-F9B0-7CB7B88183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1C130B37-8B02-79D2-C7AE-A9C676BF0501}"/>
              </a:ext>
            </a:extLst>
          </p:cNvPr>
          <p:cNvSpPr txBox="1"/>
          <p:nvPr/>
        </p:nvSpPr>
        <p:spPr>
          <a:xfrm>
            <a:off x="1" y="99811"/>
            <a:ext cx="1219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 algn="ctr">
              <a:defRPr sz="4400" b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r>
              <a:rPr lang="my-MM" sz="2800" dirty="0"/>
              <a:t>ဘုရားသခင် ပြုတော်မူခဲ့သည်နှင့် ပြုတော်မူလတံ့သည်များ (ယောရှု ၂၃:၁-၅)</a:t>
            </a:r>
            <a:endParaRPr lang="en-US" sz="2800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ECC794A-128B-FD1F-AAAB-D4C588B0305D}"/>
              </a:ext>
            </a:extLst>
          </p:cNvPr>
          <p:cNvSpPr txBox="1"/>
          <p:nvPr/>
        </p:nvSpPr>
        <p:spPr>
          <a:xfrm>
            <a:off x="0" y="733311"/>
            <a:ext cx="12192000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lvl="0" algn="ctr">
              <a:defRPr/>
            </a:pPr>
            <a:r>
              <a:rPr lang="my-MM" sz="1600" b="1" dirty="0">
                <a:solidFill>
                  <a:srgbClr val="3399FF">
                    <a:lumMod val="50000"/>
                  </a:srgbClr>
                </a:solidFill>
                <a:latin typeface="Comic Sans MS" panose="030F0702030302020204" pitchFamily="66" charset="0"/>
              </a:rPr>
              <a:t>'သင်​တို့​၏​ဘုရားသခင်​ထာဝရဘုရား​သည် သင်​တို့​အတွက် ဤ​လူမျိုးခြား​အပေါင်း​တို့​အား မည်သို့​ပြု​တော်မူ​ခဲ့​သည်​ကို သင်​တို့​တွေ့မြင်​ခဲ့​ကြ​ပြီ​။ သင်​တို့​အတွက် စစ်တိုက်​ပေး​တော်မူ​သော​အရှင်​ကား သင်​တို့​၏​ဘုရားသခင်​ထာဝရဘုရား​ပေတည်း​။ ‘</a:t>
            </a:r>
            <a:r>
              <a:rPr lang="es-ES" sz="1600" b="1" dirty="0">
                <a:solidFill>
                  <a:srgbClr val="3399FF">
                    <a:lumMod val="50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my-MM" sz="1600" b="1" dirty="0">
                <a:solidFill>
                  <a:srgbClr val="3399FF">
                    <a:lumMod val="50000"/>
                  </a:srgbClr>
                </a:solidFill>
                <a:latin typeface="Comic Sans MS" panose="030F0702030302020204" pitchFamily="66" charset="0"/>
              </a:rPr>
              <a:t>ယောရှုမှတ်စာ 23:3</a:t>
            </a:r>
            <a:endParaRPr kumimoji="0" lang="en" sz="1200" b="1" i="0" u="none" strike="noStrike" kern="1200" cap="none" spc="0" normalizeH="0" baseline="0" noProof="0" dirty="0">
              <a:ln>
                <a:noFill/>
              </a:ln>
              <a:solidFill>
                <a:srgbClr val="3399FF">
                  <a:lumMod val="50000"/>
                </a:srgbClr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E846D96-FE68-AE4C-6A71-1C86F2994B4A}"/>
              </a:ext>
            </a:extLst>
          </p:cNvPr>
          <p:cNvSpPr txBox="1"/>
          <p:nvPr/>
        </p:nvSpPr>
        <p:spPr>
          <a:xfrm>
            <a:off x="61781" y="1805344"/>
            <a:ext cx="33605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b="1" dirty="0"/>
              <a:t>ယောရှုသည်သက်ကြီးရွယ်အိုများအား မိန့်မှာချက်ပြောကြားရာတွင် ဘုရားသခင်ပြုလုပ်ပြီးခဲ့သည့်အရာများနှင့်ဆက်လက်ပြုလုပ်ဦးမည့်အရာများကို ဦးစွာဖော်ပြခဲ့သည်။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77A09CBC-F59F-6FB7-7BBB-184644D50600}"/>
              </a:ext>
            </a:extLst>
          </p:cNvPr>
          <p:cNvSpPr/>
          <p:nvPr/>
        </p:nvSpPr>
        <p:spPr>
          <a:xfrm>
            <a:off x="3506472" y="1497395"/>
            <a:ext cx="1825937" cy="1220390"/>
          </a:xfrm>
          <a:prstGeom prst="roundRect">
            <a:avLst>
              <a:gd name="adj" fmla="val 10000"/>
            </a:avLst>
          </a:prstGeom>
          <a:blipFill rotWithShape="1"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-6000" b="-6000"/>
            </a:stretch>
          </a:blipFill>
          <a:scene3d>
            <a:camera prst="orthographicFront"/>
            <a:lightRig rig="threePt" dir="t">
              <a:rot lat="0" lon="0" rev="7500000"/>
            </a:lightRig>
          </a:scene3d>
          <a:sp3d z="-152400" extrusionH="63500" contourW="25400" prstMaterial="matte">
            <a:bevelT w="152400" h="50800" prst="softRound"/>
            <a:contourClr>
              <a:schemeClr val="accent6"/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0" name="Forma libre: forma 9">
            <a:extLst>
              <a:ext uri="{FF2B5EF4-FFF2-40B4-BE49-F238E27FC236}">
                <a16:creationId xmlns:a16="http://schemas.microsoft.com/office/drawing/2014/main" id="{2A4BB6D0-6B06-C3A2-1A49-8A18E9A69F58}"/>
              </a:ext>
            </a:extLst>
          </p:cNvPr>
          <p:cNvSpPr/>
          <p:nvPr/>
        </p:nvSpPr>
        <p:spPr>
          <a:xfrm>
            <a:off x="3603157" y="2620451"/>
            <a:ext cx="2227059" cy="829567"/>
          </a:xfrm>
          <a:custGeom>
            <a:avLst/>
            <a:gdLst>
              <a:gd name="connsiteX0" fmla="*/ 0 w 2227059"/>
              <a:gd name="connsiteY0" fmla="*/ 122039 h 1220390"/>
              <a:gd name="connsiteX1" fmla="*/ 122039 w 2227059"/>
              <a:gd name="connsiteY1" fmla="*/ 0 h 1220390"/>
              <a:gd name="connsiteX2" fmla="*/ 2105020 w 2227059"/>
              <a:gd name="connsiteY2" fmla="*/ 0 h 1220390"/>
              <a:gd name="connsiteX3" fmla="*/ 2227059 w 2227059"/>
              <a:gd name="connsiteY3" fmla="*/ 122039 h 1220390"/>
              <a:gd name="connsiteX4" fmla="*/ 2227059 w 2227059"/>
              <a:gd name="connsiteY4" fmla="*/ 1098351 h 1220390"/>
              <a:gd name="connsiteX5" fmla="*/ 2105020 w 2227059"/>
              <a:gd name="connsiteY5" fmla="*/ 1220390 h 1220390"/>
              <a:gd name="connsiteX6" fmla="*/ 122039 w 2227059"/>
              <a:gd name="connsiteY6" fmla="*/ 1220390 h 1220390"/>
              <a:gd name="connsiteX7" fmla="*/ 0 w 2227059"/>
              <a:gd name="connsiteY7" fmla="*/ 1098351 h 1220390"/>
              <a:gd name="connsiteX8" fmla="*/ 0 w 2227059"/>
              <a:gd name="connsiteY8" fmla="*/ 122039 h 1220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27059" h="1220390">
                <a:moveTo>
                  <a:pt x="0" y="122039"/>
                </a:moveTo>
                <a:cubicBezTo>
                  <a:pt x="0" y="54639"/>
                  <a:pt x="54639" y="0"/>
                  <a:pt x="122039" y="0"/>
                </a:cubicBezTo>
                <a:lnTo>
                  <a:pt x="2105020" y="0"/>
                </a:lnTo>
                <a:cubicBezTo>
                  <a:pt x="2172420" y="0"/>
                  <a:pt x="2227059" y="54639"/>
                  <a:pt x="2227059" y="122039"/>
                </a:cubicBezTo>
                <a:lnTo>
                  <a:pt x="2227059" y="1098351"/>
                </a:lnTo>
                <a:cubicBezTo>
                  <a:pt x="2227059" y="1165751"/>
                  <a:pt x="2172420" y="1220390"/>
                  <a:pt x="2105020" y="1220390"/>
                </a:cubicBezTo>
                <a:lnTo>
                  <a:pt x="122039" y="1220390"/>
                </a:lnTo>
                <a:cubicBezTo>
                  <a:pt x="54639" y="1220390"/>
                  <a:pt x="0" y="1165751"/>
                  <a:pt x="0" y="1098351"/>
                </a:cubicBezTo>
                <a:lnTo>
                  <a:pt x="0" y="122039"/>
                </a:lnTo>
                <a:close/>
              </a:path>
            </a:pathLst>
          </a:custGeom>
          <a:solidFill>
            <a:schemeClr val="accent6"/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0"/>
              <a:satOff val="0"/>
              <a:lumOff val="0"/>
              <a:alphaOff val="0"/>
            </a:schemeClr>
          </a:fillRef>
          <a:effectRef idx="2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4324" tIns="104324" rIns="104324" bIns="104324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my-MM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သူသည် လူမျိုးတို့ကို တိုက်ခိုက်ခဲ့သည် (ယောရှု ၂၃:၃)။</a:t>
            </a:r>
            <a:endParaRPr kumimoji="0" lang="es-E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ptos" panose="02110004020202020204"/>
            </a:endParaRPr>
          </a:p>
        </p:txBody>
      </p:sp>
      <p:sp>
        <p:nvSpPr>
          <p:cNvPr id="12" name="Forma libre: forma 11">
            <a:extLst>
              <a:ext uri="{FF2B5EF4-FFF2-40B4-BE49-F238E27FC236}">
                <a16:creationId xmlns:a16="http://schemas.microsoft.com/office/drawing/2014/main" id="{69F8A6A2-C920-425D-D1D1-DA4FDE7283BD}"/>
              </a:ext>
            </a:extLst>
          </p:cNvPr>
          <p:cNvSpPr/>
          <p:nvPr/>
        </p:nvSpPr>
        <p:spPr>
          <a:xfrm>
            <a:off x="5754322" y="1888216"/>
            <a:ext cx="421912" cy="438747"/>
          </a:xfrm>
          <a:custGeom>
            <a:avLst/>
            <a:gdLst>
              <a:gd name="connsiteX0" fmla="*/ 0 w 421912"/>
              <a:gd name="connsiteY0" fmla="*/ 87749 h 438747"/>
              <a:gd name="connsiteX1" fmla="*/ 210956 w 421912"/>
              <a:gd name="connsiteY1" fmla="*/ 87749 h 438747"/>
              <a:gd name="connsiteX2" fmla="*/ 210956 w 421912"/>
              <a:gd name="connsiteY2" fmla="*/ 0 h 438747"/>
              <a:gd name="connsiteX3" fmla="*/ 421912 w 421912"/>
              <a:gd name="connsiteY3" fmla="*/ 219374 h 438747"/>
              <a:gd name="connsiteX4" fmla="*/ 210956 w 421912"/>
              <a:gd name="connsiteY4" fmla="*/ 438747 h 438747"/>
              <a:gd name="connsiteX5" fmla="*/ 210956 w 421912"/>
              <a:gd name="connsiteY5" fmla="*/ 350998 h 438747"/>
              <a:gd name="connsiteX6" fmla="*/ 0 w 421912"/>
              <a:gd name="connsiteY6" fmla="*/ 350998 h 438747"/>
              <a:gd name="connsiteX7" fmla="*/ 0 w 421912"/>
              <a:gd name="connsiteY7" fmla="*/ 87749 h 438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1912" h="438747">
                <a:moveTo>
                  <a:pt x="0" y="87749"/>
                </a:moveTo>
                <a:lnTo>
                  <a:pt x="210956" y="87749"/>
                </a:lnTo>
                <a:lnTo>
                  <a:pt x="210956" y="0"/>
                </a:lnTo>
                <a:lnTo>
                  <a:pt x="421912" y="219374"/>
                </a:lnTo>
                <a:lnTo>
                  <a:pt x="210956" y="438747"/>
                </a:lnTo>
                <a:lnTo>
                  <a:pt x="210956" y="350998"/>
                </a:lnTo>
                <a:lnTo>
                  <a:pt x="0" y="350998"/>
                </a:lnTo>
                <a:lnTo>
                  <a:pt x="0" y="87749"/>
                </a:lnTo>
                <a:close/>
              </a:path>
            </a:pathLst>
          </a:custGeom>
          <a:solidFill>
            <a:schemeClr val="accent6"/>
          </a:solidFill>
          <a:scene3d>
            <a:camera prst="orthographicFront"/>
            <a:lightRig rig="threePt" dir="t">
              <a:rot lat="0" lon="0" rev="7500000"/>
            </a:lightRig>
          </a:scene3d>
          <a:sp3d z="-70000" extrusionH="63500" prstMaterial="matte">
            <a:bevelT w="88900" h="6350" prst="artDeco"/>
            <a:contourClr>
              <a:schemeClr val="bg1"/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2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87749" rIns="126574" bIns="87749" numCol="1" spcCol="1270" anchor="ctr" anchorCtr="0">
            <a:noAutofit/>
          </a:bodyPr>
          <a:lstStyle/>
          <a:p>
            <a:pPr marL="0" marR="0" lvl="0" indent="0" algn="ctr" defTabSz="6223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3" name="Rectángulo: esquinas redondeadas 12">
            <a:extLst>
              <a:ext uri="{FF2B5EF4-FFF2-40B4-BE49-F238E27FC236}">
                <a16:creationId xmlns:a16="http://schemas.microsoft.com/office/drawing/2014/main" id="{FEBC1F79-A66F-BA83-2E60-E1C1824B847B}"/>
              </a:ext>
            </a:extLst>
          </p:cNvPr>
          <p:cNvSpPr/>
          <p:nvPr/>
        </p:nvSpPr>
        <p:spPr>
          <a:xfrm>
            <a:off x="6537874" y="1497395"/>
            <a:ext cx="1825937" cy="1220390"/>
          </a:xfrm>
          <a:prstGeom prst="roundRect">
            <a:avLst>
              <a:gd name="adj" fmla="val 10000"/>
            </a:avLst>
          </a:prstGeom>
          <a:blipFill dpi="0"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b="789"/>
            </a:stretch>
          </a:blipFill>
          <a:scene3d>
            <a:camera prst="orthographicFront"/>
            <a:lightRig rig="threePt" dir="t">
              <a:rot lat="0" lon="0" rev="7500000"/>
            </a:lightRig>
          </a:scene3d>
          <a:sp3d z="-152400" extrusionH="63500" contourW="25400" prstMaterial="matte">
            <a:bevelT w="152400" h="50800" prst="softRound"/>
            <a:contourClr>
              <a:schemeClr val="accent1">
                <a:lumMod val="75000"/>
              </a:schemeClr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tint val="50000"/>
              <a:hueOff val="-6150115"/>
              <a:satOff val="-27578"/>
              <a:lumOff val="2329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4" name="Forma libre: forma 13">
            <a:extLst>
              <a:ext uri="{FF2B5EF4-FFF2-40B4-BE49-F238E27FC236}">
                <a16:creationId xmlns:a16="http://schemas.microsoft.com/office/drawing/2014/main" id="{E6F515DC-C6C0-9C7D-F33F-DC947BBED5CD}"/>
              </a:ext>
            </a:extLst>
          </p:cNvPr>
          <p:cNvSpPr/>
          <p:nvPr/>
        </p:nvSpPr>
        <p:spPr>
          <a:xfrm>
            <a:off x="6634558" y="2620451"/>
            <a:ext cx="2227059" cy="829567"/>
          </a:xfrm>
          <a:custGeom>
            <a:avLst/>
            <a:gdLst>
              <a:gd name="connsiteX0" fmla="*/ 0 w 2227059"/>
              <a:gd name="connsiteY0" fmla="*/ 122039 h 1220390"/>
              <a:gd name="connsiteX1" fmla="*/ 122039 w 2227059"/>
              <a:gd name="connsiteY1" fmla="*/ 0 h 1220390"/>
              <a:gd name="connsiteX2" fmla="*/ 2105020 w 2227059"/>
              <a:gd name="connsiteY2" fmla="*/ 0 h 1220390"/>
              <a:gd name="connsiteX3" fmla="*/ 2227059 w 2227059"/>
              <a:gd name="connsiteY3" fmla="*/ 122039 h 1220390"/>
              <a:gd name="connsiteX4" fmla="*/ 2227059 w 2227059"/>
              <a:gd name="connsiteY4" fmla="*/ 1098351 h 1220390"/>
              <a:gd name="connsiteX5" fmla="*/ 2105020 w 2227059"/>
              <a:gd name="connsiteY5" fmla="*/ 1220390 h 1220390"/>
              <a:gd name="connsiteX6" fmla="*/ 122039 w 2227059"/>
              <a:gd name="connsiteY6" fmla="*/ 1220390 h 1220390"/>
              <a:gd name="connsiteX7" fmla="*/ 0 w 2227059"/>
              <a:gd name="connsiteY7" fmla="*/ 1098351 h 1220390"/>
              <a:gd name="connsiteX8" fmla="*/ 0 w 2227059"/>
              <a:gd name="connsiteY8" fmla="*/ 122039 h 1220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27059" h="1220390">
                <a:moveTo>
                  <a:pt x="0" y="122039"/>
                </a:moveTo>
                <a:cubicBezTo>
                  <a:pt x="0" y="54639"/>
                  <a:pt x="54639" y="0"/>
                  <a:pt x="122039" y="0"/>
                </a:cubicBezTo>
                <a:lnTo>
                  <a:pt x="2105020" y="0"/>
                </a:lnTo>
                <a:cubicBezTo>
                  <a:pt x="2172420" y="0"/>
                  <a:pt x="2227059" y="54639"/>
                  <a:pt x="2227059" y="122039"/>
                </a:cubicBezTo>
                <a:lnTo>
                  <a:pt x="2227059" y="1098351"/>
                </a:lnTo>
                <a:cubicBezTo>
                  <a:pt x="2227059" y="1165751"/>
                  <a:pt x="2172420" y="1220390"/>
                  <a:pt x="2105020" y="1220390"/>
                </a:cubicBezTo>
                <a:lnTo>
                  <a:pt x="122039" y="1220390"/>
                </a:lnTo>
                <a:cubicBezTo>
                  <a:pt x="54639" y="1220390"/>
                  <a:pt x="0" y="1165751"/>
                  <a:pt x="0" y="1098351"/>
                </a:cubicBezTo>
                <a:lnTo>
                  <a:pt x="0" y="122039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-5999998"/>
              <a:satOff val="0"/>
              <a:lumOff val="-15000"/>
              <a:alphaOff val="0"/>
            </a:schemeClr>
          </a:fillRef>
          <a:effectRef idx="2">
            <a:schemeClr val="accent3">
              <a:hueOff val="-5999998"/>
              <a:satOff val="0"/>
              <a:lumOff val="-1500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4324" tIns="104324" rIns="104324" bIns="104324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my-MM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သူသည် မြေကို အမျိုးအနွယ်များအကြား ခွဲဝေပေးတော်မူခဲ့သည် (ယောရှု ၂၃:၄)။</a:t>
            </a:r>
            <a:endParaRPr kumimoji="0" lang="es-E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ptos" panose="02110004020202020204"/>
            </a:endParaRPr>
          </a:p>
        </p:txBody>
      </p:sp>
      <p:sp>
        <p:nvSpPr>
          <p:cNvPr id="15" name="Forma libre: forma 14">
            <a:extLst>
              <a:ext uri="{FF2B5EF4-FFF2-40B4-BE49-F238E27FC236}">
                <a16:creationId xmlns:a16="http://schemas.microsoft.com/office/drawing/2014/main" id="{280289D4-B437-281D-CB36-D2ED148344FB}"/>
              </a:ext>
            </a:extLst>
          </p:cNvPr>
          <p:cNvSpPr/>
          <p:nvPr/>
        </p:nvSpPr>
        <p:spPr>
          <a:xfrm>
            <a:off x="8785724" y="1888216"/>
            <a:ext cx="421912" cy="438747"/>
          </a:xfrm>
          <a:custGeom>
            <a:avLst/>
            <a:gdLst>
              <a:gd name="connsiteX0" fmla="*/ 0 w 421912"/>
              <a:gd name="connsiteY0" fmla="*/ 87749 h 438747"/>
              <a:gd name="connsiteX1" fmla="*/ 210956 w 421912"/>
              <a:gd name="connsiteY1" fmla="*/ 87749 h 438747"/>
              <a:gd name="connsiteX2" fmla="*/ 210956 w 421912"/>
              <a:gd name="connsiteY2" fmla="*/ 0 h 438747"/>
              <a:gd name="connsiteX3" fmla="*/ 421912 w 421912"/>
              <a:gd name="connsiteY3" fmla="*/ 219374 h 438747"/>
              <a:gd name="connsiteX4" fmla="*/ 210956 w 421912"/>
              <a:gd name="connsiteY4" fmla="*/ 438747 h 438747"/>
              <a:gd name="connsiteX5" fmla="*/ 210956 w 421912"/>
              <a:gd name="connsiteY5" fmla="*/ 350998 h 438747"/>
              <a:gd name="connsiteX6" fmla="*/ 0 w 421912"/>
              <a:gd name="connsiteY6" fmla="*/ 350998 h 438747"/>
              <a:gd name="connsiteX7" fmla="*/ 0 w 421912"/>
              <a:gd name="connsiteY7" fmla="*/ 87749 h 438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1912" h="438747">
                <a:moveTo>
                  <a:pt x="0" y="87749"/>
                </a:moveTo>
                <a:lnTo>
                  <a:pt x="210956" y="87749"/>
                </a:lnTo>
                <a:lnTo>
                  <a:pt x="210956" y="0"/>
                </a:lnTo>
                <a:lnTo>
                  <a:pt x="421912" y="219374"/>
                </a:lnTo>
                <a:lnTo>
                  <a:pt x="210956" y="438747"/>
                </a:lnTo>
                <a:lnTo>
                  <a:pt x="210956" y="350998"/>
                </a:lnTo>
                <a:lnTo>
                  <a:pt x="0" y="350998"/>
                </a:lnTo>
                <a:lnTo>
                  <a:pt x="0" y="87749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  <a:sp3d z="-70000" extrusionH="63500" prstMaterial="matte">
            <a:bevelT w="88900" h="6350" prst="artDeco"/>
            <a:contourClr>
              <a:schemeClr val="bg1"/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-11999996"/>
              <a:satOff val="0"/>
              <a:lumOff val="-30000"/>
              <a:alphaOff val="0"/>
            </a:schemeClr>
          </a:fillRef>
          <a:effectRef idx="2">
            <a:schemeClr val="accent3">
              <a:hueOff val="-11999996"/>
              <a:satOff val="0"/>
              <a:lumOff val="-3000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87749" rIns="126574" bIns="87749" numCol="1" spcCol="1270" anchor="ctr" anchorCtr="0">
            <a:noAutofit/>
          </a:bodyPr>
          <a:lstStyle/>
          <a:p>
            <a:pPr marL="0" marR="0" lvl="0" indent="0" algn="ctr" defTabSz="6223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6" name="Rectángulo: esquinas redondeadas 15">
            <a:extLst>
              <a:ext uri="{FF2B5EF4-FFF2-40B4-BE49-F238E27FC236}">
                <a16:creationId xmlns:a16="http://schemas.microsoft.com/office/drawing/2014/main" id="{9B6031A6-7D32-AE0D-48ED-972CD83669D6}"/>
              </a:ext>
            </a:extLst>
          </p:cNvPr>
          <p:cNvSpPr/>
          <p:nvPr/>
        </p:nvSpPr>
        <p:spPr>
          <a:xfrm>
            <a:off x="9569275" y="1497395"/>
            <a:ext cx="1825937" cy="1220390"/>
          </a:xfrm>
          <a:prstGeom prst="roundRect">
            <a:avLst>
              <a:gd name="adj" fmla="val 10000"/>
            </a:avLst>
          </a:prstGeom>
          <a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>
              <a:rot lat="0" lon="0" rev="7500000"/>
            </a:lightRig>
          </a:scene3d>
          <a:sp3d z="-152400" extrusionH="63500" contourW="25400" prstMaterial="matte">
            <a:bevelT w="152400" h="50800" prst="softRound"/>
            <a:contourClr>
              <a:schemeClr val="accent4">
                <a:lumMod val="75000"/>
              </a:schemeClr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tint val="50000"/>
              <a:hueOff val="-12300231"/>
              <a:satOff val="-55156"/>
              <a:lumOff val="4657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7" name="Forma libre: forma 16">
            <a:extLst>
              <a:ext uri="{FF2B5EF4-FFF2-40B4-BE49-F238E27FC236}">
                <a16:creationId xmlns:a16="http://schemas.microsoft.com/office/drawing/2014/main" id="{3B321278-62A8-2545-C34C-4625EBEA2C46}"/>
              </a:ext>
            </a:extLst>
          </p:cNvPr>
          <p:cNvSpPr/>
          <p:nvPr/>
        </p:nvSpPr>
        <p:spPr>
          <a:xfrm>
            <a:off x="9665960" y="2620451"/>
            <a:ext cx="2227059" cy="829567"/>
          </a:xfrm>
          <a:custGeom>
            <a:avLst/>
            <a:gdLst>
              <a:gd name="connsiteX0" fmla="*/ 0 w 2227059"/>
              <a:gd name="connsiteY0" fmla="*/ 122039 h 1220390"/>
              <a:gd name="connsiteX1" fmla="*/ 122039 w 2227059"/>
              <a:gd name="connsiteY1" fmla="*/ 0 h 1220390"/>
              <a:gd name="connsiteX2" fmla="*/ 2105020 w 2227059"/>
              <a:gd name="connsiteY2" fmla="*/ 0 h 1220390"/>
              <a:gd name="connsiteX3" fmla="*/ 2227059 w 2227059"/>
              <a:gd name="connsiteY3" fmla="*/ 122039 h 1220390"/>
              <a:gd name="connsiteX4" fmla="*/ 2227059 w 2227059"/>
              <a:gd name="connsiteY4" fmla="*/ 1098351 h 1220390"/>
              <a:gd name="connsiteX5" fmla="*/ 2105020 w 2227059"/>
              <a:gd name="connsiteY5" fmla="*/ 1220390 h 1220390"/>
              <a:gd name="connsiteX6" fmla="*/ 122039 w 2227059"/>
              <a:gd name="connsiteY6" fmla="*/ 1220390 h 1220390"/>
              <a:gd name="connsiteX7" fmla="*/ 0 w 2227059"/>
              <a:gd name="connsiteY7" fmla="*/ 1098351 h 1220390"/>
              <a:gd name="connsiteX8" fmla="*/ 0 w 2227059"/>
              <a:gd name="connsiteY8" fmla="*/ 122039 h 1220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27059" h="1220390">
                <a:moveTo>
                  <a:pt x="0" y="122039"/>
                </a:moveTo>
                <a:cubicBezTo>
                  <a:pt x="0" y="54639"/>
                  <a:pt x="54639" y="0"/>
                  <a:pt x="122039" y="0"/>
                </a:cubicBezTo>
                <a:lnTo>
                  <a:pt x="2105020" y="0"/>
                </a:lnTo>
                <a:cubicBezTo>
                  <a:pt x="2172420" y="0"/>
                  <a:pt x="2227059" y="54639"/>
                  <a:pt x="2227059" y="122039"/>
                </a:cubicBezTo>
                <a:lnTo>
                  <a:pt x="2227059" y="1098351"/>
                </a:lnTo>
                <a:cubicBezTo>
                  <a:pt x="2227059" y="1165751"/>
                  <a:pt x="2172420" y="1220390"/>
                  <a:pt x="2105020" y="1220390"/>
                </a:cubicBezTo>
                <a:lnTo>
                  <a:pt x="122039" y="1220390"/>
                </a:lnTo>
                <a:cubicBezTo>
                  <a:pt x="54639" y="1220390"/>
                  <a:pt x="0" y="1165751"/>
                  <a:pt x="0" y="1098351"/>
                </a:cubicBezTo>
                <a:lnTo>
                  <a:pt x="0" y="122039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-11999996"/>
              <a:satOff val="0"/>
              <a:lumOff val="-30000"/>
              <a:alphaOff val="0"/>
            </a:schemeClr>
          </a:fillRef>
          <a:effectRef idx="2">
            <a:schemeClr val="accent3">
              <a:hueOff val="-11999996"/>
              <a:satOff val="0"/>
              <a:lumOff val="-3000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4324" tIns="104324" rIns="104324" bIns="104324" numCol="1" spcCol="1270" anchor="ctr" anchorCtr="0">
            <a:noAutofit/>
          </a:bodyPr>
          <a:lstStyle/>
          <a:p>
            <a:pPr lvl="0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my-MM" sz="1600" b="1" dirty="0"/>
              <a:t>သူသည်ကျန်ရစ်သော တိုင်းနိုင်ငံသားများကိုနှင်ထုတ်မည်(ယောရှု၂၃:၅)။</a:t>
            </a:r>
            <a:endParaRPr kumimoji="0" lang="es-E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ptos" panose="02110004020202020204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AF9ED16B-1F3C-B54C-8152-A82EB2D68D4C}"/>
              </a:ext>
            </a:extLst>
          </p:cNvPr>
          <p:cNvSpPr txBox="1"/>
          <p:nvPr/>
        </p:nvSpPr>
        <p:spPr>
          <a:xfrm>
            <a:off x="5938622" y="3619265"/>
            <a:ext cx="62533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b="1" dirty="0"/>
              <a:t>"ဤအရာအားလုံး(ပြီးစီးခဲ့ပြီးသောအရာများနှင့်ဆက်လက်လုပ်</a:t>
            </a:r>
            <a:r>
              <a:rPr lang="en-US" b="1" dirty="0"/>
              <a:t> </a:t>
            </a:r>
            <a:r>
              <a:rPr lang="my-MM" b="1" dirty="0"/>
              <a:t>ဆောင်ရန်ရှိသောအရာများ)သည်ဣသရေလလူမျိုး၏နာခံမှုဟူသော တစ်ခုတည်းသောအခြေအနေအပေါ်၌ မူတည်သည်။ (ယောရှု ၂၃:၆)"</a:t>
            </a:r>
            <a:endParaRPr kumimoji="0" lang="en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83A9E87D-E475-B43C-87D4-6DE3E196A4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45915" y="3575328"/>
            <a:ext cx="2431915" cy="3200399"/>
          </a:xfrm>
          <a:prstGeom prst="rect">
            <a:avLst/>
          </a:prstGeom>
          <a:ln w="38100" cap="sq">
            <a:solidFill>
              <a:srgbClr val="805824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803805E7-ACF3-C453-82D7-6FBAEC4B7439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38223" y="3575328"/>
            <a:ext cx="3200399" cy="3200399"/>
          </a:xfrm>
          <a:prstGeom prst="roundRect">
            <a:avLst>
              <a:gd name="adj" fmla="val 5501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8D7C1793-564E-EF0F-F470-FD2AB84D8F22}"/>
              </a:ext>
            </a:extLst>
          </p:cNvPr>
          <p:cNvSpPr txBox="1"/>
          <p:nvPr/>
        </p:nvSpPr>
        <p:spPr>
          <a:xfrm>
            <a:off x="5965278" y="5787376"/>
            <a:ext cx="6096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b="1" dirty="0">
                <a:solidFill>
                  <a:prstClr val="black"/>
                </a:solidFill>
              </a:rPr>
              <a:t>အောင်ပွဲခံသောဘဝကိုနေထိုင်နိုင်ရန်တိုက်ပွဲကိုဆက်လက်ဆင်နွှဲရန်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my-MM" b="1" dirty="0">
                <a:solidFill>
                  <a:prstClr val="black"/>
                </a:solidFill>
              </a:rPr>
              <a:t>နှင့်သန့်ရှင်းသောဝိညာဉ်တော်ကိုယုံကြည်ကိုးစားရန်မှာကျွန်ုပ်တို့အပေါ်တွင် မူတည်ပါသည် (၂ကော ၁၀:၃-၅။ ဧဖက် ၆:၁၁-၁၈)။</a:t>
            </a:r>
            <a:endParaRPr kumimoji="0" lang="en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D0F7B93B-23B9-F12A-3AA9-8F678E8B3FE1}"/>
              </a:ext>
            </a:extLst>
          </p:cNvPr>
          <p:cNvSpPr txBox="1"/>
          <p:nvPr/>
        </p:nvSpPr>
        <p:spPr>
          <a:xfrm>
            <a:off x="5938622" y="4522026"/>
            <a:ext cx="626513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b="1" dirty="0"/>
              <a:t>ဣသရေလလူတို့၏သမိုင်းသည်ယနေ့ကျွန်ုပ်တို့အတွက်သင်ခန်းစာ</a:t>
            </a:r>
            <a:r>
              <a:rPr lang="en-US" b="1" dirty="0"/>
              <a:t> </a:t>
            </a:r>
            <a:r>
              <a:rPr lang="my-MM" b="1" dirty="0"/>
              <a:t>တစ်ရပ်ဖြစ်ပါသည်။ဘုရားသခင်သည်အပြစ်ကို အောင်နိုင်ပြီးဖြစ်ကာ ယေရှု၏အသွေးတော်အားဖြင့်ကယ်တင်ခြင်းအာမခံချက်ကိုကျွန်ုပ်တို့အား ပေးထားပြီးဖြစ်သည် (ကော‌လောသဲ ၂:၁၅)။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699536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80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80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"/>
                            </p:stCondLst>
                            <p:childTnLst>
                              <p:par>
                                <p:cTn id="9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4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750"/>
                            </p:stCondLst>
                            <p:childTnLst>
                              <p:par>
                                <p:cTn id="10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/>
      <p:bldP spid="8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7" grpId="0"/>
      <p:bldP spid="6" grpId="0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AB231021-8DDC-739E-9F35-14E0487705FA}"/>
              </a:ext>
            </a:extLst>
          </p:cNvPr>
          <p:cNvSpPr txBox="1"/>
          <p:nvPr/>
        </p:nvSpPr>
        <p:spPr>
          <a:xfrm>
            <a:off x="2485356" y="74379"/>
            <a:ext cx="721790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 algn="ctr">
              <a:defRPr sz="4400" b="1" spc="5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my-MM" sz="2400" dirty="0"/>
              <a:t>သစ္စာရှိခြင်းအတွက် အကျိုးဆုလာဘ် (ယောရှု </a:t>
            </a:r>
            <a:r>
              <a:rPr lang="my-MM" sz="2400"/>
              <a:t>၂၃:၆-၁၀)</a:t>
            </a:r>
            <a:endParaRPr lang="en-US" sz="2400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E9F49BA-AA94-566F-B478-A9A3044D40E7}"/>
              </a:ext>
            </a:extLst>
          </p:cNvPr>
          <p:cNvSpPr txBox="1"/>
          <p:nvPr/>
        </p:nvSpPr>
        <p:spPr>
          <a:xfrm>
            <a:off x="2419982" y="574325"/>
            <a:ext cx="721790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my-MM" b="1" dirty="0">
                <a:solidFill>
                  <a:srgbClr val="00CC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'သင်​တို့​ကိုကတိပြု​တော်မူ​ခဲ့​သည့်​အတိုင်းသင်​တို့​၏​ဘုရားသခင်​ထာဝရဘုရား​</a:t>
            </a:r>
            <a:r>
              <a:rPr lang="en-US" b="1" dirty="0">
                <a:solidFill>
                  <a:srgbClr val="00CC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my-MM" b="1" dirty="0">
                <a:solidFill>
                  <a:srgbClr val="00CC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သည် သင်​တို့​အဖို့​စစ်တိုက်​တော်မူ​သည်​ဖြစ်၍ သင်​တို့​တွင်​တစ်​ယောက်​သည် အယောက်​တစ်ထောင်​ကို​လိုက်​လိမ့်မည်​။ 'ယောရှုမှတ်စာ 23:10</a:t>
            </a:r>
            <a:endParaRPr kumimoji="0" lang="en" sz="1400" b="1" i="0" u="none" strike="noStrike" kern="1200" cap="none" spc="0" normalizeH="0" baseline="0" noProof="0" dirty="0">
              <a:ln>
                <a:noFill/>
              </a:ln>
              <a:solidFill>
                <a:srgbClr val="00CC00">
                  <a:lumMod val="20000"/>
                  <a:lumOff val="8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9117FBC-401C-48DF-4AFA-464794D5299A}"/>
              </a:ext>
            </a:extLst>
          </p:cNvPr>
          <p:cNvSpPr txBox="1"/>
          <p:nvPr/>
        </p:nvSpPr>
        <p:spPr>
          <a:xfrm>
            <a:off x="2535807" y="1364461"/>
            <a:ext cx="71203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b="1" dirty="0"/>
              <a:t>အစ္စရေးတို့၏သစ္စာစောင့်သိမှုအတွက်အကျိုးဆုလာဘ်မှာသူတို့ရန်သူအားလုံးအပေါ် လုံးဝအပြည့်အဝအောင်ပွဲခံရခြင်းပင်ဖြစ်သည် (ယောရှု ၂၃:၆၊ ၁၀)။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graphicFrame>
        <p:nvGraphicFramePr>
          <p:cNvPr id="18" name="Diagrama 17">
            <a:extLst>
              <a:ext uri="{FF2B5EF4-FFF2-40B4-BE49-F238E27FC236}">
                <a16:creationId xmlns:a16="http://schemas.microsoft.com/office/drawing/2014/main" id="{1579B0EE-6D4F-B1C3-1CEA-819D0D5E3C0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73045369"/>
              </p:ext>
            </p:extLst>
          </p:nvPr>
        </p:nvGraphicFramePr>
        <p:xfrm>
          <a:off x="2505498" y="2764843"/>
          <a:ext cx="5582463" cy="23610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BC263135-8936-AB4A-C0F8-E8B279AA3968}"/>
              </a:ext>
            </a:extLst>
          </p:cNvPr>
          <p:cNvSpPr txBox="1"/>
          <p:nvPr/>
        </p:nvSpPr>
        <p:spPr>
          <a:xfrm>
            <a:off x="0" y="6247528"/>
            <a:ext cx="86366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b="1" dirty="0"/>
              <a:t>"ထို့ကြောင့်၊ ကျွန်ုပ်တို့ ခရစ်ယာန်များသည် အကြံပြုချက်များအတိုင်း လိုက်နာရန်နှင့် မယုံကြည်သူများနှင့် လက်မထပ်ရန် အကြံပေးထားခြင်း ခံရသည်။ (၂ ကော ၆:၁၄-၁၆)"</a:t>
            </a:r>
            <a:endParaRPr kumimoji="0" lang="en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pic>
        <p:nvPicPr>
          <p:cNvPr id="8" name="Imagen 7" descr="Imagen que contiene persona, tabla, mujer, hombre&#10;&#10;El contenido generado por IA puede ser incorrecto.">
            <a:extLst>
              <a:ext uri="{FF2B5EF4-FFF2-40B4-BE49-F238E27FC236}">
                <a16:creationId xmlns:a16="http://schemas.microsoft.com/office/drawing/2014/main" id="{4CA1221C-BBF5-6D01-19AC-330F2A6CC37F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40474" y="187446"/>
            <a:ext cx="2310384" cy="2743200"/>
          </a:xfrm>
          <a:prstGeom prst="rect">
            <a:avLst/>
          </a:prstGeom>
          <a:ln w="88900" cap="sq" cmpd="thickThin">
            <a:solidFill>
              <a:schemeClr val="bg2">
                <a:lumMod val="2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grpSp>
        <p:nvGrpSpPr>
          <p:cNvPr id="15" name="Grupo 14">
            <a:extLst>
              <a:ext uri="{FF2B5EF4-FFF2-40B4-BE49-F238E27FC236}">
                <a16:creationId xmlns:a16="http://schemas.microsoft.com/office/drawing/2014/main" id="{495F626A-65EC-3FE5-09F2-7DBE45F13783}"/>
              </a:ext>
            </a:extLst>
          </p:cNvPr>
          <p:cNvGrpSpPr/>
          <p:nvPr/>
        </p:nvGrpSpPr>
        <p:grpSpPr>
          <a:xfrm>
            <a:off x="8206539" y="3156473"/>
            <a:ext cx="3888828" cy="3602023"/>
            <a:chOff x="8131722" y="3288310"/>
            <a:chExt cx="3888828" cy="3602023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pic>
          <p:nvPicPr>
            <p:cNvPr id="10" name="Imagen 9" descr="Imagen que contiene persona, ropa, parado, mujer&#10;&#10;El contenido generado por IA puede ser incorrecto.">
              <a:extLst>
                <a:ext uri="{FF2B5EF4-FFF2-40B4-BE49-F238E27FC236}">
                  <a16:creationId xmlns:a16="http://schemas.microsoft.com/office/drawing/2014/main" id="{F453269C-7BD4-F17C-72DF-4F661037C70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131722" y="3288310"/>
              <a:ext cx="3888828" cy="2916621"/>
            </a:xfrm>
            <a:prstGeom prst="rect">
              <a:avLst/>
            </a:prstGeom>
          </p:spPr>
        </p:pic>
        <p:pic>
          <p:nvPicPr>
            <p:cNvPr id="14" name="Imagen 13">
              <a:extLst>
                <a:ext uri="{FF2B5EF4-FFF2-40B4-BE49-F238E27FC236}">
                  <a16:creationId xmlns:a16="http://schemas.microsoft.com/office/drawing/2014/main" id="{30F20389-FE6B-7827-5395-FFD7624ADC2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614624" y="5363689"/>
              <a:ext cx="3118782" cy="1526644"/>
            </a:xfrm>
            <a:prstGeom prst="rect">
              <a:avLst/>
            </a:prstGeom>
          </p:spPr>
        </p:pic>
      </p:grpSp>
      <p:pic>
        <p:nvPicPr>
          <p:cNvPr id="17" name="Imagen 16" descr="Imagen que contiene exterior, pasto, mujer, hombre&#10;&#10;El contenido generado por IA puede ser incorrecto.">
            <a:extLst>
              <a:ext uri="{FF2B5EF4-FFF2-40B4-BE49-F238E27FC236}">
                <a16:creationId xmlns:a16="http://schemas.microsoft.com/office/drawing/2014/main" id="{908B34CE-B4D6-EF59-5632-03370BDD184D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6811" y="122004"/>
            <a:ext cx="2310384" cy="49591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63500" sx="102000" sy="102000" algn="ctr" rotWithShape="0">
              <a:schemeClr val="accent1">
                <a:alpha val="40000"/>
              </a:scheme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0" name="CuadroTexto 19">
            <a:extLst>
              <a:ext uri="{FF2B5EF4-FFF2-40B4-BE49-F238E27FC236}">
                <a16:creationId xmlns:a16="http://schemas.microsoft.com/office/drawing/2014/main" id="{7A8340F7-4E63-CF13-BFFD-54C1EDAC1E89}"/>
              </a:ext>
            </a:extLst>
          </p:cNvPr>
          <p:cNvSpPr txBox="1"/>
          <p:nvPr/>
        </p:nvSpPr>
        <p:spPr>
          <a:xfrm>
            <a:off x="-1" y="5125917"/>
            <a:ext cx="803868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b="1" dirty="0"/>
              <a:t>"သူတို့သည် ဝိညာဉ်ရေးရာ သန့်ရှင်းစင်ကြယ်မှုကို ထိန်းသိမ်းရမည်ဖြစ်သည်။ အကယ်၍ သူတို့သည်ထိုဒေသခံများနှင့်လက်ထပ်ကြလျှင်၊သူတို့၏ဘုရားများအကြောင်းပြောဆိုလာကြမည်ဖြစ်ပြီး၊နောက်ဆုံးတွင်သူတို့အားကိုးကွယ်မိလိမ့်မည်ဖြစ်သည်။ထိုသို့အားဖြင့်ရှောလမုန်၏ ဘာသာပျက်ခြင်းသည် စတင်ခဲ့သည်။ (၁ ရာ ၂၃:၆)"</a:t>
            </a:r>
            <a:endParaRPr kumimoji="0" lang="en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3542E81-8128-4018-EAF7-8BEF33172B9B}"/>
              </a:ext>
            </a:extLst>
          </p:cNvPr>
          <p:cNvSpPr txBox="1"/>
          <p:nvPr/>
        </p:nvSpPr>
        <p:spPr>
          <a:xfrm>
            <a:off x="2535807" y="2058250"/>
            <a:ext cx="710207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b="1" dirty="0"/>
              <a:t>ခါနာန်ပြည်ကို သိမ်းပိုက်ခြင်းအကြောင်းနှင့်ပတ်သက်၍၊ ဘုရားသခင်အား သစ္စာရှိခြင်းကို အောက်ပါအချက်(၃) ချက်အားဖြင့်ထင်ရှားစေရမည်ဖြစ်သည်။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291150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04504CCF-E609-403F-BDD7-9DC3287020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8">
                                            <p:graphicEl>
                                              <a:dgm id="{04504CCF-E609-403F-BDD7-9DC3287020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8">
                                            <p:graphicEl>
                                              <a:dgm id="{04504CCF-E609-403F-BDD7-9DC3287020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">
                                            <p:graphicEl>
                                              <a:dgm id="{04504CCF-E609-403F-BDD7-9DC3287020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4A2981D8-ED82-4DD0-9931-C7C413BEB1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8">
                                            <p:graphicEl>
                                              <a:dgm id="{4A2981D8-ED82-4DD0-9931-C7C413BEB1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8">
                                            <p:graphicEl>
                                              <a:dgm id="{4A2981D8-ED82-4DD0-9931-C7C413BEB1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">
                                            <p:graphicEl>
                                              <a:dgm id="{4A2981D8-ED82-4DD0-9931-C7C413BEB1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DE78BB78-5502-475E-AEAA-5E57266ABC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8">
                                            <p:graphicEl>
                                              <a:dgm id="{DE78BB78-5502-475E-AEAA-5E57266ABC7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8">
                                            <p:graphicEl>
                                              <a:dgm id="{DE78BB78-5502-475E-AEAA-5E57266ABC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8">
                                            <p:graphicEl>
                                              <a:dgm id="{DE78BB78-5502-475E-AEAA-5E57266ABC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Graphic spid="18" grpId="0">
        <p:bldSub>
          <a:bldDgm bld="one"/>
        </p:bldSub>
      </p:bldGraphic>
      <p:bldP spid="7" grpId="0"/>
      <p:bldP spid="20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ángulo 30">
            <a:extLst>
              <a:ext uri="{FF2B5EF4-FFF2-40B4-BE49-F238E27FC236}">
                <a16:creationId xmlns:a16="http://schemas.microsoft.com/office/drawing/2014/main" id="{F3D2C390-649F-E2B1-C904-A058881F4E8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-3868"/>
            <a:ext cx="12192000" cy="1269367"/>
          </a:xfrm>
          <a:prstGeom prst="rect">
            <a:avLst/>
          </a:prstGeom>
          <a:blipFill dpi="0" rotWithShape="1"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F9C5EC9-ADC8-3EE0-1B65-E4401BBFC404}"/>
              </a:ext>
            </a:extLst>
          </p:cNvPr>
          <p:cNvSpPr txBox="1"/>
          <p:nvPr/>
        </p:nvSpPr>
        <p:spPr>
          <a:xfrm>
            <a:off x="3714442" y="45751"/>
            <a:ext cx="852389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 algn="ctr">
              <a:defRPr sz="3600" b="1" spc="5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defRPr>
            </a:lvl1pPr>
          </a:lstStyle>
          <a:p>
            <a:r>
              <a:rPr lang="my-MM" sz="2800" dirty="0"/>
              <a:t>ကျွန်ုပ်တို့ လုပ်ဆောင်ရမည့် အရာ (ယောရှု </a:t>
            </a:r>
            <a:r>
              <a:rPr lang="my-MM" sz="2800"/>
              <a:t>၂၃:၁၁-၁၄)</a:t>
            </a:r>
            <a:endParaRPr lang="en-US" sz="2800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493BB83-5FA1-6CF8-161C-AF66AFDA872B}"/>
              </a:ext>
            </a:extLst>
          </p:cNvPr>
          <p:cNvSpPr txBox="1"/>
          <p:nvPr/>
        </p:nvSpPr>
        <p:spPr>
          <a:xfrm>
            <a:off x="4199112" y="723335"/>
            <a:ext cx="799288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my-MM" b="1" dirty="0">
                <a:solidFill>
                  <a:srgbClr val="CC0066">
                    <a:lumMod val="75000"/>
                  </a:srgbClr>
                </a:solidFill>
                <a:latin typeface="Comic Sans MS" panose="030F0702030302020204" pitchFamily="66" charset="0"/>
              </a:rPr>
              <a:t>'သို့ဖြစ်၍ သင်​တို့​သည် သင်​တို့​၏​ဘုရားသခင်​ထာဝရဘုရား​ကို​ချစ်​ကြ​ရ​မည့်​အကြောင်း ကိုယ့်ကိုယ်ကိုယ်​အထူး​သတိပြု​ကြ​လော့​။ 'ယောရှုမှတ်စာ 23:11</a:t>
            </a:r>
            <a:endParaRPr kumimoji="0" lang="es-ES" sz="1800" b="1" i="0" u="none" strike="noStrike" kern="1200" cap="none" spc="0" normalizeH="0" baseline="0" noProof="0" dirty="0">
              <a:ln>
                <a:noFill/>
              </a:ln>
              <a:solidFill>
                <a:srgbClr val="CC0066">
                  <a:lumMod val="75000"/>
                </a:srgbClr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A646E4D-1D58-007A-E9CE-2C4F6E5453BB}"/>
              </a:ext>
            </a:extLst>
          </p:cNvPr>
          <p:cNvSpPr txBox="1"/>
          <p:nvPr/>
        </p:nvSpPr>
        <p:spPr>
          <a:xfrm>
            <a:off x="4275668" y="1265758"/>
            <a:ext cx="55841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b="1" dirty="0">
                <a:solidFill>
                  <a:prstClr val="black"/>
                </a:solidFill>
              </a:rPr>
              <a:t>ယောရှု၏ ဟောပြောချက်၏ အဓိကအချက်ကို အခန်းငယ် ၁၁ တွင် တွေ့ရှိရသည်- ဘုရားသခင်ကို ချစ်ရန်ဖြစ်ကြောင်း ကျွန်ုပ်တို့ သံသယမရှိဘဲ ပြောနိုင်ပါသည်။</a:t>
            </a:r>
            <a:endParaRPr kumimoji="0" lang="en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pic>
        <p:nvPicPr>
          <p:cNvPr id="12" name="Imagen 11" descr="Imagen que contiene Interfaz de usuario gráfica&#10;&#10;El contenido generado por IA puede ser incorrecto.">
            <a:extLst>
              <a:ext uri="{FF2B5EF4-FFF2-40B4-BE49-F238E27FC236}">
                <a16:creationId xmlns:a16="http://schemas.microsoft.com/office/drawing/2014/main" id="{C0422705-8083-6622-472D-09D2F06E143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819" y="2961428"/>
            <a:ext cx="2983552" cy="379684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2">
                <a:lumMod val="75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4" name="Imagen 13" descr="Un par de personas de pie sobre pasto&#10;&#10;El contenido generado por IA puede ser incorrecto.">
            <a:extLst>
              <a:ext uri="{FF2B5EF4-FFF2-40B4-BE49-F238E27FC236}">
                <a16:creationId xmlns:a16="http://schemas.microsoft.com/office/drawing/2014/main" id="{EE414ED2-1935-E41F-A7ED-29F11F82CFE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5819" y="112524"/>
            <a:ext cx="4099796" cy="2694340"/>
          </a:xfrm>
          <a:prstGeom prst="ellipse">
            <a:avLst/>
          </a:prstGeom>
          <a:ln w="63500" cap="rnd">
            <a:solidFill>
              <a:schemeClr val="accent2">
                <a:lumMod val="75000"/>
              </a:schemeClr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90FE6017-1A94-7B77-498D-2EF620E6C7D7}"/>
              </a:ext>
            </a:extLst>
          </p:cNvPr>
          <p:cNvSpPr txBox="1"/>
          <p:nvPr/>
        </p:nvSpPr>
        <p:spPr>
          <a:xfrm>
            <a:off x="3247842" y="3224022"/>
            <a:ext cx="661197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b="1" dirty="0"/>
              <a:t>ယောရှုသည် ဘုရားသခင်၏ သစ္စာတော်ကို ချစ်ခြင်းမေတ္တာ ကြီးထွားရန် မျှော်လင့်ချက်အဖြစ် တင်ပြထားသည် (ယောရှု ၂၃:၁၄)။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A6787A70-9098-FF32-4880-55E2976E2732}"/>
              </a:ext>
            </a:extLst>
          </p:cNvPr>
          <p:cNvSpPr txBox="1"/>
          <p:nvPr/>
        </p:nvSpPr>
        <p:spPr>
          <a:xfrm>
            <a:off x="3247842" y="3825846"/>
            <a:ext cx="661197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b="1" dirty="0"/>
              <a:t>ယနေ့ခေတ် ကျွန်ုပ်တို့တွင် ထို့ထက် ပိုမိုကြီးမားသော မျှော်လင့်ချက် (သို့) လှုံ့ဆော်မှုတစ်ရပ် ရှိပါသည်။ ယေရှုခရစ်တော်၏ စံနမူနာပင်ဖြစ်သည် (ယောဟန် ၁၃:၃၄)။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8BBD9EB7-2781-53FA-A6C1-5E609C254642}"/>
              </a:ext>
            </a:extLst>
          </p:cNvPr>
          <p:cNvSpPr txBox="1"/>
          <p:nvPr/>
        </p:nvSpPr>
        <p:spPr>
          <a:xfrm>
            <a:off x="3246761" y="4727096"/>
            <a:ext cx="660319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b="1" dirty="0"/>
              <a:t>ဘုရားသခင်သည် မိမိ၏ချစ်ခြင်းမေတ္တာကို တုံ့ပြန်သူတိုင်းနှင့် နက်ရှိုင်းသောကိုယ်ရေးကိုယ်တာ ဆက်ဆံရေးတစ်ခုကို တည်ဆောက်ရန် အလိုတော်ရှိပါသည်။</a:t>
            </a:r>
            <a:endParaRPr kumimoji="0" lang="en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F2CC6260-BFE9-59C0-3EE1-90C95AA305D9}"/>
              </a:ext>
            </a:extLst>
          </p:cNvPr>
          <p:cNvSpPr txBox="1"/>
          <p:nvPr/>
        </p:nvSpPr>
        <p:spPr>
          <a:xfrm>
            <a:off x="3969657" y="2150791"/>
            <a:ext cx="588523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b="1" dirty="0"/>
              <a:t>ဣသရေလလူမျိုးသည်အခြားသောဘုရားများကိုမချစ်ခင်ခြင်းအားဖြင့်သူတို့၏ချစ်ခြင်းမေတ္တာကိုပြသရမည်ဖြစ်သည်။ထိုသို့မဟုတ်လျှင်သူတို့၌ ကြီးလေးသောအန္တရာယ်ဖြစ်စေလိမ့်မည်။ (ယောရှု ၂၃:၁၂-၁၃)</a:t>
            </a:r>
            <a:endParaRPr kumimoji="0" lang="en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pic>
        <p:nvPicPr>
          <p:cNvPr id="24" name="Imagen 23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69F3C2DD-FC23-EA2D-7DDE-933FCB731C8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849955" y="1407872"/>
            <a:ext cx="2226226" cy="3780889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F1E2B9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6" name="CuadroTexto 25">
            <a:extLst>
              <a:ext uri="{FF2B5EF4-FFF2-40B4-BE49-F238E27FC236}">
                <a16:creationId xmlns:a16="http://schemas.microsoft.com/office/drawing/2014/main" id="{55D5C661-8211-E7E4-9717-CC2A6BE39482}"/>
              </a:ext>
            </a:extLst>
          </p:cNvPr>
          <p:cNvSpPr txBox="1"/>
          <p:nvPr/>
        </p:nvSpPr>
        <p:spPr>
          <a:xfrm>
            <a:off x="3150171" y="5650426"/>
            <a:ext cx="439501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b="1" dirty="0"/>
              <a:t>ရလဒ်အနေဖြင့်၊ကိုယ်တော်၏လူအားလုံးအပေါ်ချစ်ခြင်းမေတ္တာသည်ကျွန်ုပ်တို့၏ဆန္ဒအလျောက်နှင့်အပြန်အလှန်ချစ်ခြင်းမေတ္တာကိုဖော်ပြရာအတွက်မူဘောင်အဖြစ်ဖွဲ့စည်းထားသည်။</a:t>
            </a:r>
            <a:endParaRPr kumimoji="0" lang="en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pic>
        <p:nvPicPr>
          <p:cNvPr id="28" name="Imagen 27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EF1F7324-C17E-7CBF-C255-B1FA9979919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312326" y="5421778"/>
            <a:ext cx="4763855" cy="1337476"/>
          </a:xfrm>
          <a:prstGeom prst="roundRect">
            <a:avLst>
              <a:gd name="adj" fmla="val 50000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163696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45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5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16" grpId="0"/>
      <p:bldP spid="18" grpId="0"/>
      <p:bldP spid="20" grpId="0"/>
      <p:bldP spid="22" grpId="0"/>
      <p:bldP spid="2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CA602458-8FAC-CB1E-66E1-54720F30B42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9" cy="1559421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D127A4B1-F459-0549-6C7E-A05B6765D846}"/>
              </a:ext>
            </a:extLst>
          </p:cNvPr>
          <p:cNvSpPr txBox="1"/>
          <p:nvPr/>
        </p:nvSpPr>
        <p:spPr>
          <a:xfrm>
            <a:off x="0" y="102369"/>
            <a:ext cx="12191999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defPPr>
              <a:defRPr lang="es-ES"/>
            </a:defPPr>
            <a:lvl1pPr algn="ctr">
              <a:defRPr sz="4400" b="1">
                <a:ln/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my-MM" sz="3200" dirty="0"/>
              <a:t>သစ္စာမရှိခြင်းအတွက် ပြစ်ဒဏ် (ယောရှု ၂၃:၁၅-၁၆)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CBE42F1-6467-5F4A-77D1-8C72DA05E730}"/>
              </a:ext>
            </a:extLst>
          </p:cNvPr>
          <p:cNvSpPr txBox="1"/>
          <p:nvPr/>
        </p:nvSpPr>
        <p:spPr>
          <a:xfrm>
            <a:off x="261936" y="636091"/>
            <a:ext cx="1166812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my-MM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'သင်​တို့​အားသင်​တို့​၏​ဘုရားသခင်​ထာဝရဘုရားမိန့်​တော်မူ​သောကောင်းကျိုးဆိုင်ရာ​ကတိ​တော်​ဟူသမျှ​ကိုသင်​တို့​အပေါ်​သက်ရောက်​စေ​မည်​ဖြစ်​သကဲ့သို့သင်​တို့​အားသင်​တို့​၏​ဘုရားသခင်​ထာဝရဘုရား​ပေး​တော်မူ​သည့်ဤ​သာယာဝပြော​သော​ပြည်​မှသုတ်သင်​မ​ခံရ​မ​ ချင်းထာဝရဘုရား​သည်ဘေးအန္တရာယ်​ရှိသမျှ​တို့​ကိုသင်​တို့​အပေါ်​သို့​သက်ရောက်​စေ​တော်မူ​လိမ့်မည်​။ 'ယောရှုမှတ်စာ 23:15</a:t>
            </a:r>
            <a:endParaRPr kumimoji="0" lang="es-ES" sz="1800" b="1" i="0" u="none" strike="noStrike" kern="1200" cap="none" spc="0" normalizeH="0" baseline="0" noProof="0" dirty="0">
              <a:ln>
                <a:noFill/>
              </a:ln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6055DED-C5FE-8E5D-FC05-794B7B258284}"/>
              </a:ext>
            </a:extLst>
          </p:cNvPr>
          <p:cNvSpPr txBox="1"/>
          <p:nvPr/>
        </p:nvSpPr>
        <p:spPr>
          <a:xfrm>
            <a:off x="361949" y="1609725"/>
            <a:ext cx="79202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sz="2000" b="1" dirty="0">
                <a:solidFill>
                  <a:prstClr val="white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ယောရှုသည်မနာခံမှု၏အကျိုးဆက်များဖြစ်သည့်ဘုရားသခင်၏အမျက်တော်ကို ခံရခြင်းအကြောင်း ပြင်းထန်သော သတိပေးစကားများဖြင့် သူ၏ မိန့်ခွန်းကို အဆုံးသတ်ခဲ့သည် (ယောရှု ၂၃:၁၅-၁၆)။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27000">
                  <a:srgbClr val="8E0025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6" name="Imagen 5" descr="Imagen que contiene edificio, frente, tabla, fuego&#10;&#10;El contenido generado por IA puede ser incorrecto.">
            <a:extLst>
              <a:ext uri="{FF2B5EF4-FFF2-40B4-BE49-F238E27FC236}">
                <a16:creationId xmlns:a16="http://schemas.microsoft.com/office/drawing/2014/main" id="{2B5177DE-39F8-5B52-9F40-36865FFF1D3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1748" y="1775097"/>
            <a:ext cx="3508313" cy="4962033"/>
          </a:xfrm>
          <a:prstGeom prst="snip2DiagRect">
            <a:avLst>
              <a:gd name="adj1" fmla="val 17675"/>
              <a:gd name="adj2" fmla="val 0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AB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n 7" descr="Un grupo de personas en medio de una multitud de gente&#10;&#10;El contenido generado por IA puede ser incorrecto.">
            <a:extLst>
              <a:ext uri="{FF2B5EF4-FFF2-40B4-BE49-F238E27FC236}">
                <a16:creationId xmlns:a16="http://schemas.microsoft.com/office/drawing/2014/main" id="{66929E24-9591-2C2B-C501-CDEE5E45717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7456" t="-366" r="3166" b="366"/>
          <a:stretch>
            <a:fillRect/>
          </a:stretch>
        </p:blipFill>
        <p:spPr>
          <a:xfrm>
            <a:off x="114791" y="3770243"/>
            <a:ext cx="2727887" cy="295606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40000"/>
                <a:lumOff val="6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D703CC0E-AFA6-3FF3-0D33-ECCF1591699E}"/>
              </a:ext>
            </a:extLst>
          </p:cNvPr>
          <p:cNvSpPr txBox="1"/>
          <p:nvPr/>
        </p:nvSpPr>
        <p:spPr>
          <a:xfrm>
            <a:off x="2933700" y="3603743"/>
            <a:ext cx="548804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lvl="0">
              <a:spcBef>
                <a:spcPts val="600"/>
              </a:spcBef>
              <a:defRPr sz="2000" b="1">
                <a:solidFill>
                  <a:prstClr val="white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my-MM" dirty="0"/>
              <a:t>ထိုတစ်ခုတည်းသောချစ်ခြင်းမေတ္တာတော်သည်ပင်လျှင်၊ငါတို့အတွက်မိမိသားတော်ကိုစွန့်တော်မူခဲ့ သည့်ချစ်ခြင်းဖြစ်သကဲ့သို့၊အပြစ်နှင့်ကပ်ငြိနေသူများအပေါ်၌အမျက်တော်အဖြစ်လည်းထင်ရှားတော်မူသည် (ယောဟန် ၃:၁၆၊ ရောမဩဝါဒစာ ၂:၅)။</a:t>
            </a:r>
            <a:endParaRPr lang="en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056FAF47-C2B8-BE95-17C1-234D826DC7DE}"/>
              </a:ext>
            </a:extLst>
          </p:cNvPr>
          <p:cNvSpPr txBox="1"/>
          <p:nvPr/>
        </p:nvSpPr>
        <p:spPr>
          <a:xfrm>
            <a:off x="361948" y="2606734"/>
            <a:ext cx="79202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lvl="0">
              <a:spcBef>
                <a:spcPts val="600"/>
              </a:spcBef>
              <a:defRPr sz="2000" b="1">
                <a:solidFill>
                  <a:prstClr val="white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my-MM" dirty="0"/>
              <a:t>ကတိတော်မြေတွင်လည်းထိုနည်းတူဖြစ်ခဲ့ပြီး၊ပဋိညာဉ်ကိုထင်ရှားစွာချိုးဖောက်ခြင်းဖြင့် ယေဟောဝါ၏ အမျက်တော်ကို နှိုးဆော်ခံရမည့် အကျိုးဆက်များကို သူတို့သည် အပြည့်အဝသိရှိခဲ့ကြသည်။</a:t>
            </a:r>
            <a:endParaRPr lang="en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A243E693-D30E-B5DE-2E3D-E21539236F42}"/>
              </a:ext>
            </a:extLst>
          </p:cNvPr>
          <p:cNvSpPr txBox="1"/>
          <p:nvPr/>
        </p:nvSpPr>
        <p:spPr>
          <a:xfrm>
            <a:off x="2951474" y="5216304"/>
            <a:ext cx="536147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lvl="0">
              <a:spcBef>
                <a:spcPts val="600"/>
              </a:spcBef>
              <a:defRPr sz="2000" b="1">
                <a:solidFill>
                  <a:prstClr val="white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my-MM" dirty="0"/>
              <a:t>ဣသရေလလူမျိုးသည်ပျက်ကွက်ခဲ့ပြီးဒဏ်ခတ် ခြင်းကိုခံခဲ့ရသည်။ကျွန်ုပ်တို့၌ယနေ့တွင်သစ္စာရှိစွာနေထိုင်ရန်နှင့် ကိုယ်တော်၏မေတ္တာ၌ တည်နေရန် မတူညီသောသမိုင်းပုံပြင်တစ်ပုဒ်ကိုရေးသားနိုင်သော အခွင့်အရေးရှိသည်။ (ယောဟန် ၁၅:၉)</a:t>
            </a:r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2576715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10" grpId="0"/>
      <p:bldP spid="7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48766F6-9289-FCF3-DB4D-E6009F69DE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A6D0F3E1-CE06-4E2F-3D7F-0D3DA837F550}"/>
              </a:ext>
            </a:extLst>
          </p:cNvPr>
          <p:cNvSpPr txBox="1"/>
          <p:nvPr/>
        </p:nvSpPr>
        <p:spPr>
          <a:xfrm>
            <a:off x="1376858" y="1189925"/>
            <a:ext cx="9033805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sz="2800" dirty="0"/>
              <a:t>သင်၏ပျော်ရွှင်မှု၊ ငြိမ်းချမ်းရေး၊ ဝမ်းမြောက်မှုနှင့် ဤဘဝတွင် အောင်မြင်မှုအားလုံးသည် ဘုရားသခင်ကို အမှန်တကယ် ယုံကြည်ခြင်း၊ကိုးစားခြင်းအပေါ်၌မူတည်သည်။ဤယုံကြည်ခြင်းသည် ဘုရားသခင်အား အကြွင်းမဲ့နာခံခြင်းကို ဖြစ်စေမည်။ ဘုရားသခင်အား သိရှိခြင်းနှင့် ယုံကြည်ခြင်းသည် သင့်အား မကောင်းမှုနှင့်အယောင်ဆောင်မှုအမျိုးမျိုးမှကာကွယ်ပေးလိမ့်မည်။ ယေရှုကို ယုံကြည်သူတိုင်းသည် စိုးရိမ်စရာမရှိသူများ၊ နန်းတော်၌ပျော်ရွှင်နေလိုသူများ၊ကိုယ်တော်ထာဝစဉ်ပြင်ဆင်ပေးသည့်နေရာများတွင် နေလိုသူများ ဖြစ်ကြသည်။ ကိုယ်တော်သည် သူ၏တည်ရှိမှု၌ ထာဝရအသက်နှင့် ဘုန်းကြီးသော သရဖူကို ရယူစေလိုသည်။</a:t>
            </a:r>
            <a:endParaRPr kumimoji="0" lang="e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 panose="02030602050306030303" pitchFamily="18" charset="0"/>
              <a:ea typeface="+mn-ea"/>
              <a:cs typeface="+mn-cs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A1B01EC7-5340-647C-7D47-F3B0FF52ABB0}"/>
              </a:ext>
            </a:extLst>
          </p:cNvPr>
          <p:cNvSpPr txBox="1"/>
          <p:nvPr/>
        </p:nvSpPr>
        <p:spPr>
          <a:xfrm>
            <a:off x="3796652" y="6059417"/>
            <a:ext cx="67031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EGW (Messages to Young People, p. 410)</a:t>
            </a:r>
          </a:p>
        </p:txBody>
      </p:sp>
    </p:spTree>
    <p:extLst>
      <p:ext uri="{BB962C8B-B14F-4D97-AF65-F5344CB8AC3E}">
        <p14:creationId xmlns:p14="http://schemas.microsoft.com/office/powerpoint/2010/main" val="1089627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8">
      <a:dk1>
        <a:sysClr val="windowText" lastClr="000000"/>
      </a:dk1>
      <a:lt1>
        <a:sysClr val="window" lastClr="FFFFFF"/>
      </a:lt1>
      <a:dk2>
        <a:srgbClr val="009999"/>
      </a:dk2>
      <a:lt2>
        <a:srgbClr val="FFBDBD"/>
      </a:lt2>
      <a:accent1>
        <a:srgbClr val="3399FF"/>
      </a:accent1>
      <a:accent2>
        <a:srgbClr val="FFCC00"/>
      </a:accent2>
      <a:accent3>
        <a:srgbClr val="FF66CC"/>
      </a:accent3>
      <a:accent4>
        <a:srgbClr val="00CC00"/>
      </a:accent4>
      <a:accent5>
        <a:srgbClr val="8D30F4"/>
      </a:accent5>
      <a:accent6>
        <a:srgbClr val="CC0066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599</TotalTime>
  <Words>4730</Words>
  <Application>Microsoft Office PowerPoint</Application>
  <PresentationFormat>Panorámica</PresentationFormat>
  <Paragraphs>52</Paragraphs>
  <Slides>9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9</vt:i4>
      </vt:variant>
    </vt:vector>
  </HeadingPairs>
  <TitlesOfParts>
    <vt:vector size="17" baseType="lpstr">
      <vt:lpstr>Aptos</vt:lpstr>
      <vt:lpstr>Aptos Display</vt:lpstr>
      <vt:lpstr>Arial</vt:lpstr>
      <vt:lpstr>Calibri</vt:lpstr>
      <vt:lpstr>Comic Sans MS</vt:lpstr>
      <vt:lpstr>Constantia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saw tinmaungkyi</dc:creator>
  <cp:lastModifiedBy>Sergio</cp:lastModifiedBy>
  <cp:revision>12</cp:revision>
  <dcterms:created xsi:type="dcterms:W3CDTF">2025-12-06T15:06:56Z</dcterms:created>
  <dcterms:modified xsi:type="dcterms:W3CDTF">2025-12-09T15:35:55Z</dcterms:modified>
</cp:coreProperties>
</file>