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324" r:id="rId4"/>
    <p:sldId id="325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defaultTextStyle>
    <a:defPPr>
      <a:defRPr lang="my-M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dirty="0"/>
            <a:t>ဘုရားသခင်၏ကရုဏာတော်ကို ခံယူခြင်း (ဆာလံ ၃၁:၇)</a:t>
          </a:r>
          <a:endParaRPr lang="es-ES" sz="16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dirty="0"/>
            <a:t>ကိုယ်တော်၌ ကျွန်ုပ်တို့၏ယုံကြည်ကိုးစားခြင်း (ဆာလံ ၅:၁၁)</a:t>
          </a:r>
          <a:endParaRPr lang="es-ES" sz="16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dirty="0"/>
            <a:t>ကယ်တင်ခြင်း၏ကောင်းချီးမင်္ဂလာများကို ခံယူခြင်း (ဆာလံ ၉:၁၄)</a:t>
          </a:r>
          <a:endParaRPr lang="es-ES" sz="16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400" b="1" dirty="0"/>
            <a:t>ဘုရားသခင်၏ပညတ်တော်ကို လိုက်နာခြင်း (ဆာလံ ၁၁၉:၁၄; ဟေရှာယ ၅၈:၁၃၊ ၁၄)</a:t>
          </a:r>
          <a:endParaRPr lang="es-ES" sz="14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dirty="0"/>
            <a:t>ကိုယ်တော်၏နှုတ်ကပတ်တော်ကို ယုံကြည်ခြင်း (ဆာလံ ၁၁၉:၁၆၂)</a:t>
          </a:r>
          <a:endParaRPr lang="es-ES" sz="16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400" b="1" dirty="0"/>
            <a:t>ဘုရားတရားကြည်ညိုသော သားသမီးများကို ပြုစုပျိုးထောင်ခြင်း (သု. ၂၃:၂၄၊ ၂၅)</a:t>
          </a:r>
          <a:endParaRPr lang="es-ES" sz="14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my-MM" sz="1400" b="1" dirty="0"/>
            <a:t>ရှစ်ရက်မြောက်နေ့တွင်အရေဖျားလှီးခြင်းကိုခံယူသည်။ဘုရားတရားကိုင်းရှိုင်းသောမိဘများ၏သား</a:t>
          </a:r>
          <a:endParaRPr lang="en" sz="14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my-MM" sz="1400" b="1" i="0" dirty="0"/>
        </a:p>
        <a:p>
          <a:r>
            <a:rPr lang="my-MM" sz="1400" b="1" i="0" dirty="0"/>
            <a:t>"ဟေဗြဲအမျိုးဖြစ်သော ဟေဗြဲ၊ ရိုးရိုးဇစ်မြစ်ဖြစ်သောဗင်္ယာမိန်အမျိုးသား"</a:t>
          </a:r>
          <a:endParaRPr lang="en" sz="14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my-MM" sz="1400" b="0" i="0" dirty="0"/>
            <a:t>"ပညတ်တော်နှင့် စပ်လျဉ်း၍ အတင်းရိုးကျသော ဖာရိရှဲ"</a:t>
          </a:r>
          <a:endParaRPr lang="en" sz="14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my-MM" sz="1400" b="1" i="0" dirty="0"/>
            <a:t>"သစ္စာရှိခြင်းနှင့်စပ်လျဉ်း၍ သူသည် အသင်းတော်ကို ညှဉ်းဆဲသူဖြစ်ခဲ့၏။"</a:t>
          </a:r>
          <a:endParaRPr lang="en" sz="14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my-MM" sz="1400" b="1" dirty="0"/>
            <a:t>အပြစ်တင်ခွင့်မရှိသော ဥပဒေကို စောင့်ရှောက်သူ</a:t>
          </a:r>
          <a:endParaRPr lang="en" sz="14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 custLinFactNeighborX="-1863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 custLinFactNeighborX="0" custLinFactNeighborY="-1299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my-MM" sz="1600" b="1" dirty="0"/>
            <a:t>ကျွန်ုပ်တို့သည် ကိုယ်တော်၏နှုတ်ကပတ်တော်ကို လေ့လာသောအခါ</a:t>
          </a:r>
          <a:endParaRPr lang="es-ES" sz="16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my-MM" sz="1600" b="1" dirty="0"/>
            <a:t>သန့်ရှင်းသောဝိညာဉ်တော်၏ ဦးဆောင်မှုကို ခံယူသောအခါ</a:t>
          </a:r>
          <a:endParaRPr lang="es-ES" sz="16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my-MM" sz="1600" b="1" dirty="0"/>
            <a:t>ကိုယ်တော်၏ဒုက္ခဆင်းရဲများကို မျှဝေသောအခါ</a:t>
          </a:r>
          <a:endParaRPr lang="es-ES" sz="16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my-MM" sz="1600" b="1" dirty="0"/>
            <a:t>ပန်းတိုင်သို့ ဆက်လက်လျှောက်လှမ်းသောအခါ</a:t>
          </a:r>
          <a:endParaRPr lang="es-ES" sz="16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ဘုရားသခင်၏ကရုဏာတော်ကို ခံယူခြင်း (ဆာလံ ၃၁:၇)</a:t>
          </a:r>
          <a:endParaRPr lang="es-ES" sz="16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ကိုယ်တော်၌ ကျွန်ုပ်တို့၏ယုံကြည်ကိုးစားခြင်း (ဆာလံ ၅:၁၁)</a:t>
          </a:r>
          <a:endParaRPr lang="es-ES" sz="16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ကယ်တင်ခြင်း၏ကောင်းချီးမင်္ဂလာများကို ခံယူခြင်း (ဆာလံ ၉:၁၄)</a:t>
          </a:r>
          <a:endParaRPr lang="es-ES" sz="16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ဘုရားသခင်၏ပညတ်တော်ကို လိုက်နာခြင်း (ဆာလံ ၁၁၉:၁၄; ဟေရှာယ ၅၈:၁၃၊ ၁၄)</a:t>
          </a:r>
          <a:endParaRPr lang="es-ES" sz="14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ကိုယ်တော်၏နှုတ်ကပတ်တော်ကို ယုံကြည်ခြင်း (ဆာလံ ၁၁၉:၁၆၂)</a:t>
          </a:r>
          <a:endParaRPr lang="es-ES" sz="16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ဘုရားတရားကြည်ညိုသော သားသမီးများကို ပြုစုပျိုးထောင်ခြင်း (သု. ၂၃:၂၄၊ ၂၅)</a:t>
          </a:r>
          <a:endParaRPr lang="es-ES" sz="14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0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ရှစ်ရက်မြောက်နေ့တွင်အရေဖျားလှီးခြင်းကိုခံယူသည်။ဘုရားတရားကိုင်းရှိုင်းသောမိဘများ၏သား</a:t>
          </a:r>
          <a:endParaRPr lang="en" sz="1400" b="1" kern="1200" dirty="0"/>
        </a:p>
      </dsp:txBody>
      <dsp:txXfrm>
        <a:off x="0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59957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400" b="1" i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"ဟေဗြဲအမျိုးဖြစ်သော ဟေဗြဲ၊ ရိုးရိုးဇစ်မြစ်ဖြစ်သောဗင်္ယာမိန်အမျိုးသား"</a:t>
          </a:r>
          <a:endParaRPr lang="en" sz="14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0" i="0" kern="1200" dirty="0"/>
            <a:t>"ပညတ်တော်နှင့် စပ်လျဉ်း၍ အတင်းရိုးကျသော ဖာရိရှဲ"</a:t>
          </a:r>
          <a:endParaRPr lang="en" sz="14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"သစ္စာရှိခြင်းနှင့်စပ်လျဉ်း၍ သူသည် အသင်းတော်ကို ညှဉ်းဆဲသူဖြစ်ခဲ့၏။"</a:t>
          </a:r>
          <a:endParaRPr lang="en" sz="14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အပြစ်တင်ခွင့်မရှိသော ဥပဒေကို စောင့်ရှောက်သူ</a:t>
          </a:r>
          <a:endParaRPr lang="en" sz="14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131"/>
          <a:ext cx="5838883" cy="324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ကျွန်ုပ်တို့သည် ကိုယ်တော်၏နှုတ်ကပတ်တော်ကို လေ့လာသောအခါ</a:t>
          </a:r>
          <a:endParaRPr lang="es-ES" sz="1600" kern="1200" dirty="0"/>
        </a:p>
      </dsp:txBody>
      <dsp:txXfrm>
        <a:off x="15830" y="15961"/>
        <a:ext cx="5807223" cy="292626"/>
      </dsp:txXfrm>
    </dsp:sp>
    <dsp:sp modelId="{AC2183AB-1788-4257-BAEC-8F86DBF54A97}">
      <dsp:nvSpPr>
        <dsp:cNvPr id="0" name=""/>
        <dsp:cNvSpPr/>
      </dsp:nvSpPr>
      <dsp:spPr>
        <a:xfrm>
          <a:off x="0" y="333094"/>
          <a:ext cx="5838883" cy="324286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သန့်ရှင်းသောဝိညာဉ်တော်၏ ဦးဆောင်မှုကို ခံယူသောအခါ</a:t>
          </a:r>
          <a:endParaRPr lang="es-ES" sz="1600" kern="1200" dirty="0"/>
        </a:p>
      </dsp:txBody>
      <dsp:txXfrm>
        <a:off x="15830" y="348924"/>
        <a:ext cx="5807223" cy="292626"/>
      </dsp:txXfrm>
    </dsp:sp>
    <dsp:sp modelId="{98181CE8-058B-4900-B30A-3A1C2A9FA89B}">
      <dsp:nvSpPr>
        <dsp:cNvPr id="0" name=""/>
        <dsp:cNvSpPr/>
      </dsp:nvSpPr>
      <dsp:spPr>
        <a:xfrm>
          <a:off x="0" y="666057"/>
          <a:ext cx="5838883" cy="324286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ကိုယ်တော်၏ဒုက္ခဆင်းရဲများကို မျှဝေသောအခါ</a:t>
          </a:r>
          <a:endParaRPr lang="es-ES" sz="1600" kern="1200" dirty="0"/>
        </a:p>
      </dsp:txBody>
      <dsp:txXfrm>
        <a:off x="15830" y="681887"/>
        <a:ext cx="5807223" cy="292626"/>
      </dsp:txXfrm>
    </dsp:sp>
    <dsp:sp modelId="{AE6B2F7C-9832-47C0-AE96-1FC8C025600F}">
      <dsp:nvSpPr>
        <dsp:cNvPr id="0" name=""/>
        <dsp:cNvSpPr/>
      </dsp:nvSpPr>
      <dsp:spPr>
        <a:xfrm>
          <a:off x="0" y="999020"/>
          <a:ext cx="5838883" cy="324286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ပန်းတိုင်သို့ ဆက်လက်လျှောက်လှမ်းသောအခါ</a:t>
          </a:r>
          <a:endParaRPr lang="es-ES" sz="1600" kern="1200" dirty="0"/>
        </a:p>
      </dsp:txBody>
      <dsp:txXfrm>
        <a:off x="15830" y="1014850"/>
        <a:ext cx="5807223" cy="292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9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8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3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4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2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9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8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5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6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5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5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6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1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7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9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4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8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8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82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1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85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15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-118533" y="6069126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defRPr sz="4800" b="1" spc="3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my-MM" sz="4400" dirty="0"/>
              <a:t>ခရစ်တော်ကိုသာကိုးစားခြင်း</a:t>
            </a:r>
          </a:p>
          <a:p>
            <a:br>
              <a:rPr lang="my-MM" sz="4400" dirty="0"/>
            </a:br>
            <a:endParaRPr lang="en" sz="4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6 for February 7,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82357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my-MM" sz="3200" b="1" dirty="0">
                <a:ln/>
                <a:solidFill>
                  <a:srgbClr val="954ECA"/>
                </a:solidFill>
              </a:rPr>
              <a:t>ခရစ်တော်၏အသိပညာ (ဖိလိပ္ပိ ၃:၁၀-၁၆)</a:t>
            </a:r>
            <a:endParaRPr lang="en" sz="32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46101" y="655141"/>
            <a:ext cx="11748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'ထို့ပြင်ကိုယ်တော်​ကို​လည်းကောင်း၊ကိုယ်တော်​၏​ရှင်ပြန်​ထမြောက်​ခြင်း​တန်ခိုး​ကို​လည်းကောင်း၊ကိုယ်တော်​၏​ဒုက္ခ​ဝေဒနာ​ကို​မျှဝေ​ခံယူ​ခြင်း​ကို​လည်းကောင်းသိရှိ​၍ကိုယ်တော်​၏​အသေခံ​ခြင်း​၌တစ်​သဏ္ဌာန်​တည်း​ဖြစ်​ခြင်း​အခွင့်​ကို​ရရှိ​ကာ'ဖိလိပ္ပိသြဝါဒစာ 3:10</a:t>
            </a:r>
            <a:endParaRPr lang="my-MM" altLang="my-MM" b="1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ခရစ်တော်ကို မည်သို့သိနိုင်မည်နည်း။ (ဖိလိပ္ပိ ၃:၁၀-၁၆)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005989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46101" y="3429000"/>
            <a:ext cx="6289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"ခရစ်ယာန်အသက်တာသည်ပြေးပွဲတစ်ခုနှင့်တူပါသည်။ကျွန်ုပ်တို့တွင်ရှင်းလင်းပြတ်သားသောပန်းတိုင်တစ်ခုရှိရမည်။ကျွန်ုပ်တို့သည်ဤလောက၌သာအမြဲနေထိုင်ရန်သို့မဟုတ်ဘဝ၏ပျော်ရွှင်မှုကိုခံစားရန် သက်သက်အတွက်အသက်ရှင်နေကြခြင်းမဟုတ်ပါ။ကျွန်ုပ်တို့သည်သေခြင်းမှထမြောက်ခြင်းသို့ရောက်ရှိရန်မျှော်လင့်ကြပါသည်။ (ဖိလိပ္ပိ ၃:၁၁)။"</a:t>
            </a:r>
            <a:endParaRPr lang="my-MM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0" y="5103674"/>
            <a:ext cx="62379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အချိန်ကာလရောက်လာသည်အထိကျွန်ုပ်တို့သည်“ငါ့ကိုခရစ်တော်ယေရှုကလက်ခံရယူတော်မူပြီးသောအရာအတွက်ငါလည်းလက်ခံရယူရန်အားထုတ်ကြိုးစားလျက်ရှိကြ၏”(ဖိလိပ္ပိ၃:၁၂</a:t>
            </a:r>
            <a:r>
              <a:rPr lang="en-US" b="1" dirty="0"/>
              <a:t>NIV)</a:t>
            </a:r>
            <a:r>
              <a:rPr lang="my-MM" b="1" dirty="0"/>
              <a:t>။ယေရှု သည်ကျွန်ုပ်အားမြို့တော်တစ်ခု၊ဆုတံဆိပ်၊သူနှင့်အတူနေထိုင်ရန်အဆုံးမရှိသောအသက်ကိုပေးအပ်ရန်ကျွန်ုပ်အားလက်ခံရယူတော်မူခြင်းဖြစ်သည်(ဟေဗြဲ ၁၁:၁၀၊ ဖိလိပ္ဋိ ၃:၁၄၊ ၁ သက်သာလောနိတ် ၄:၁၇)။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384612" y="1861201"/>
            <a:ext cx="95939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/>
              <a:t>"အခက်အခဲများနှင့်စိန်ခေါ်မှုများကြားမှရှေ့သို့ဆက်လက်ချီတက်ရန်တမန်တော်ပေါလုကိုတွန်းအားပေးခဲ့သောကြီးမြတ်သည့်ရည်မှန်းချက်သည်ခရစ်ယာန်လုပ်ဆောင်သူတိုင်းကိုဘုရားသခင်၏အမှုတော်၌မိမိကိုယ်ကိုလုံးဝဆက်ကပ်အပ်နှံရန် လမ်းပြသင့်ပါသည်။လောကီဆွဲဆောင်မှုများသည်ကယ်တင်ရှင်ထံမှအာရုံလွှဲရန် ပေါ်ပေါက်လာလိမ့်မည်ဖြစ်သော်လည်း၊သူသည်ပန်းတိုင်ဆီသို့သာဆက်လက်ချီတက်ရမည်ဖြစ်ပြီး၊ဘုရားသခင်၏မျက်နှာတော်ကိုဖူးတွေ့ရမည့်မျှော်လင့်ချက် သည်ထိုမျှော်လင့်ချက်ကိုရရှိရန်လိုအပ်သောကြိုးစားအားထုတ်မှုနှင့်စွန့်လွှတ်အ နစ်နာခံမှုအားလုံးထက်သာလွန်တန်ဖိုးရှိကြောင်းကိုကမ္ဘာလောက၊ကောင်းကင်တမန်များနှင့်လူသားတို့အားသက်သေပြရမည်ဖြစ်သည်။ခရစ်တော်၏အနိမ့်ကျဆုံးသော တပည့်တော်ပင်လျှင် ကောင်းကင်ဘုံ၏သားဖြစ်လာနိုင်ပြီး၊ ဘုရားသခင်၏ မဖောက်ပြန်မပျက်စီးနိုင်သောအမွေတော်ကိုဆက်ခံမည့်သူ ဖြစ်လာနိုင်ပါသည်။"</a:t>
            </a:r>
            <a:endParaRPr lang="my-MM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246742" y="6382214"/>
            <a:ext cx="4660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(Conflict and Courage, December 13)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6EC8C4-7400-44D4-B819-EF4D6AD8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717744" y="287125"/>
            <a:ext cx="6004287" cy="585544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my-MM" dirty="0"/>
              <a:t>ထို့ပြင် ကိုယ်တော်​ကို​လည်းကောင်း၊ ကိုယ်တော်​၏​ရှင်ပြန်​ထမြောက်​ခြင်း​တန်ခိုး​ကို​လည်းကောင်း၊ကိုယ်တော်​၏​ဒုက္ခ​ဝေဒနာ​ကို​မျှဝေ​ခံယူ​ခြင်း​ကို​လည်းကောင်း သိရှိ​၍ ကိုယ်တော်​၏​အသေခံ​ခြင်း​၌ တစ်​သဏ္ဌာန်​တည်း​ဖြစ်​ခြင်း​အခွင့်​ကို​ရရှိ​ကာသေ​သော​သူ​တို့​ထဲမှရှင်ပြန်​ထမြောက်​ခြင်း​သို့တစ်နည်းနည်း​ဖြင့်ရောက်ရှိ​နိုင်​ရန်​အတွက်​ဖြစ်​၏။</a:t>
            </a:r>
            <a:r>
              <a:rPr lang="my-MM" sz="2800" dirty="0"/>
              <a:t>ဖိလိပ္ပိသြဝါဒစာ 3</a:t>
            </a:r>
            <a:r>
              <a:rPr lang="en-US" sz="2800" dirty="0"/>
              <a:t>:10-11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2B436F"/>
                </a:solidFill>
              </a:rPr>
              <a:t>ကယ်တင်ခြင်းဆုံးရှုံးခြင်းမှရှောင်ရှားရန်အကြံပြုချက်များ- </a:t>
            </a:r>
          </a:p>
          <a:p>
            <a:pPr lvl="1">
              <a:spcBef>
                <a:spcPts val="600"/>
              </a:spcBef>
            </a:pPr>
            <a:r>
              <a:rPr lang="my-MM" sz="2000" b="1" dirty="0"/>
              <a:t>ရှောင်ရှားရမည့်အရာ (ဖိလိပ္ပိ ၃:၁-၃)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/>
              <a:t>ဘာတွေကျန်ခဲ့လဲ (ဖိလိပ္ပိ ၃:၄-၆)</a:t>
            </a:r>
            <a:endParaRPr lang="en-US" sz="2000" b="1" dirty="0"/>
          </a:p>
          <a:p>
            <a:pPr lvl="1">
              <a:spcBef>
                <a:spcPts val="600"/>
              </a:spcBef>
            </a:pPr>
            <a:r>
              <a:rPr lang="my-MM" sz="2000" b="1" dirty="0"/>
              <a:t>အရေးကြီးတဲ့အရာ (ဖိလိပ္ပိ ၃:၇-၈)</a:t>
            </a:r>
            <a:endParaRPr lang="en-US" sz="2000" b="1" dirty="0"/>
          </a:p>
          <a:p>
            <a:pPr marL="0" lvl="1">
              <a:spcBef>
                <a:spcPts val="1800"/>
              </a:spcBef>
            </a:pPr>
            <a:r>
              <a:rPr lang="my-MM" sz="2000" b="1" dirty="0">
                <a:solidFill>
                  <a:srgbClr val="00B050"/>
                </a:solidFill>
              </a:rPr>
              <a:t>ကယ်တင်ခြင်း၌ တည်တံ့နေရန် အကြံပြုချက်များ-</a:t>
            </a:r>
            <a:endParaRPr lang="en-US" sz="2000" b="1" dirty="0">
              <a:solidFill>
                <a:srgbClr val="00B050"/>
              </a:solidFill>
            </a:endParaRPr>
          </a:p>
          <a:p>
            <a:pPr marL="457200" lvl="2">
              <a:spcBef>
                <a:spcPts val="600"/>
              </a:spcBef>
            </a:pPr>
            <a:r>
              <a:rPr lang="my-MM" sz="2000" b="1" dirty="0"/>
              <a:t>ခရစ်တော်၏ယုံကြည်ခြင်း (ဖိလိပ္ပိ ၃:၉)</a:t>
            </a:r>
            <a:endParaRPr lang="en-US" sz="2000" b="1" dirty="0"/>
          </a:p>
          <a:p>
            <a:pPr marL="457200" lvl="2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ခရစ်တော်၏အသိပညာ (ဖိလိပ္ပိ ၃:၁၀-၁၆)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23176" y="162019"/>
            <a:ext cx="489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ဖိလိပ္ပိမြို့သားများသည်ကယ်တင်ခြင်းလမ်းကိုသိကြသည်၊ပေါလုနှင့်သိလတို့သည်ထိုမြို့၌ပထမဆုံးဘာသာဝင်တစ်ဦးဖြစ်သည့်ထောင်မှူးကိုရှင်းရှင်းလင်းလင်းပြောပြခဲ့ကြသည်(တမန်တော်ဝတ္ထု ၁၆:၃၀-၃၁)။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78" y="5872512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43" y="6295982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23176" y="2703100"/>
            <a:ext cx="47756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ဤအကြောင်းကြောင့်၊ပေါလုသည်ယုံကြည်ခြင်းအားဖြင့်ကယ်တင်ခြင်းရခြင်း၏အခြေခံမဏ္ဍိုင်များကို သူတို့အား သတိပေးနှိုးဆော်ထားခြင်းဖြစ်သည်။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509945"/>
            <a:ext cx="4902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သင်းတော်သည်ခိုင်မာစွာတည်ထောင်ပြီးဖြစ်သော်လည်း၊ကယ်တင်ခြင်းလမ်းမှလွဲချော်သွားရန်အန္တရာယ်ရှိနေ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636696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 spc="3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my-MM" dirty="0"/>
              <a:t>ကယ်တင်ခြင်းဆုံးရှုံးခြင်းမှ</a:t>
            </a:r>
          </a:p>
          <a:p>
            <a:r>
              <a:rPr lang="my-MM" dirty="0"/>
              <a:t>ရှောင်ရှားရန်အကြံပြုချက်များ- </a:t>
            </a: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7970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800" b="1" spc="300">
                <a:ln/>
                <a:solidFill>
                  <a:schemeClr val="accent3"/>
                </a:solidFill>
              </a:defRPr>
            </a:lvl1pPr>
          </a:lstStyle>
          <a:p>
            <a:r>
              <a:rPr lang="my-MM" sz="3600" dirty="0"/>
              <a:t>ရှောင်ရှားရမည့်အရာ (ဖိလိပ္ပိ </a:t>
            </a:r>
            <a:r>
              <a:rPr lang="my-MM" sz="3600"/>
              <a:t>၃:၁-၃)</a:t>
            </a:r>
            <a:endParaRPr lang="en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139169" y="712291"/>
            <a:ext cx="1189402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my-MM" altLang="my-MM"/>
              <a:t>'2</a:t>
            </a:r>
            <a:r>
              <a:rPr lang="my-MM" altLang="my-MM" dirty="0"/>
              <a:t>ခွေး​များ​ကိုသတိပြု​ကြ​လော့။မကောင်း​သော​လုပ်သား​များ​ကိုသတိပြု​ကြ​လော့။ကိုယ်အင်္ဂါ​လှီးဖြတ်​သော​သူ​တို့​ကိုသတိပြု​ကြ​လော့။ 									</a:t>
            </a:r>
            <a:r>
              <a:rPr lang="my-MM" altLang="my-MM"/>
              <a:t>	'</a:t>
            </a:r>
            <a:r>
              <a:rPr lang="my-MM" altLang="my-MM" dirty="0"/>
              <a:t>ဖိလိပ္ပိသြဝါဒစ</a:t>
            </a:r>
            <a:r>
              <a:rPr lang="my-MM" altLang="my-MM"/>
              <a:t>ာ </a:t>
            </a:r>
            <a:r>
              <a:rPr lang="my-MM" altLang="my-MM" dirty="0"/>
              <a:t>3:2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3838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ယုံကြည်ခြင်းကိုခြိမ်းခြောက်သောအန္တရာယ်များကိုမဆွေးနွေးမီ၊ပေါလုကကျွန်ုပ်တို့အားအကြံဉာဏ်အချို့ပေးသည်“-သခင် ဘုရား၌ဝမ်းမြောက်ကြလော့”(ဖိလိပ္ပိ၃:၁က)။၎င်းအပြင်အရေးကြီးသောအချက် တစ်ခုကိုလည်းထပ်လောင်းပြောကြား သည်။ကျွန်ုပ်တို့တွင်ရှိသောအမှန်တရားကိုကောင်းစွာသိနှင့်ပြီးဖြစ်သော်လည်း ထပ်ခါတလဲလဲပြောဆိုခြင်းသည်ကောင်းပါသည် (ဖိလိပ္ပိ ၃:၁ခ)။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187539" y="4359898"/>
            <a:ext cx="5725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(</a:t>
            </a:r>
            <a:r>
              <a:rPr lang="my-MM" b="1" dirty="0">
                <a:solidFill>
                  <a:prstClr val="black"/>
                </a:solidFill>
              </a:rPr>
              <a:t>ဖိလိပ္ပိ</a:t>
            </a:r>
            <a:r>
              <a:rPr lang="my-MM" b="1" dirty="0"/>
              <a:t>၃း၂)တွင်တမန်တော်ပေါလုသည်ထိုခေတ်အခါကသင်းအုပ်ဆိုင်ရာဥပဒေကိုတင်းကြပ်စွာလိုက်နာရန်သွန်သင်ခဲ့ကြသောမှားယွင်းသည့်ဆရာများသည်ယုံကြည်သူအသင်းတော်ကိုခြိမ်းခြောက်နေသည့်အကြီးမားဆုံးသောအန္တရာယ်ဖြစ်ကြောင်းထောက်ပြထားပါသည်။သူသည်ထိုသူများကိုထင်ရှားသောနည်းလမ်း(၃)မျိုးဖြင့် ရည်ညွှန်းထားပါသည်-</a:t>
            </a:r>
            <a:br>
              <a:rPr lang="my-MM" b="1" dirty="0"/>
            </a:br>
            <a:r>
              <a:rPr lang="my-MM" b="1" dirty="0"/>
              <a:t>၁။ ခွေးများ (ဆာ ၂၂း၁၆၊ ၂ ပေတရု ၂း၂၁-၂၂)၊</a:t>
            </a:r>
            <a:br>
              <a:rPr lang="my-MM" b="1" dirty="0"/>
            </a:br>
            <a:r>
              <a:rPr lang="my-MM" b="1" dirty="0"/>
              <a:t>၂။ အကျင့်ပျက်သူများ၊</a:t>
            </a:r>
            <a:br>
              <a:rPr lang="my-MM" b="1" dirty="0"/>
            </a:br>
            <a:r>
              <a:rPr lang="my-MM" b="1" dirty="0"/>
              <a:t>၃။ဇာတိပကတိကိုဖျက်ဆီးသူများ(အရေပြားဖြတ်ခြင်းအားဖြင့်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347504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31243" y="4036733"/>
            <a:ext cx="4015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ကျွန်ုပ်တို့သည်ထာဝရဘုရား၌မည်သို့ဝမ်းမြောက်နိုင်မည်နည်း။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-4610" y="10868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 spc="60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my-MM" sz="3200" dirty="0"/>
              <a:t>ဘာတွေကျန်ခဲ့လဲ (ဖိလိပ္ပိ </a:t>
            </a:r>
            <a:r>
              <a:rPr lang="my-MM" sz="3200"/>
              <a:t>၃:၄-၆)</a:t>
            </a:r>
            <a:endParaRPr lang="en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147485" y="730968"/>
            <a:ext cx="11906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823A36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my-MM" altLang="my-MM"/>
              <a:t>'</a:t>
            </a:r>
            <a:r>
              <a:rPr lang="my-MM" altLang="my-MM" dirty="0"/>
              <a:t>ငါ​သည် ရှစ်​ရက်​မြောက်​သော​နေ့​၌ အရေဖျား​လှီး​ထား​သော​သူ၊ အစ္စရေး​လူမျိုး၊ ဗင်္ယာမိန်​အနွယ်ဝင်၊ ဟေဗြဲ​လူမျိုး​မှ​ဟေဗြဲ​လူမျိုး​အစစ်၊ ပညတ်​တရား​အရ​ဆို​လျှင်ဖာရိရှဲ​တစ်​ဦး</a:t>
            </a:r>
            <a:r>
              <a:rPr lang="my-MM" altLang="my-MM"/>
              <a:t>၊ '</a:t>
            </a:r>
            <a:r>
              <a:rPr lang="my-MM" altLang="my-MM" dirty="0"/>
              <a:t>ဖိလိပ္ပိသြဝါဒစ</a:t>
            </a:r>
            <a:r>
              <a:rPr lang="my-MM" altLang="my-MM"/>
              <a:t>ာ 3:5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ဂျေရုဆလင်မြို့ကောင်စီတွင် ဂျူးလူမျိုးတို့၏ ထုံးတမ်းစဉ်လာဆိုင်ရာကိစ္စရပ်များတွင် တစ်ပါးအမျိုးသားများ မနှောင့်ယှက်သင့်ကြောင်း အမိန့်ထုတ်ပြန်ခဲ့သည် (တမန်တော်ဝတ္ထု ၁၅:၁၉-၂၁)။ သို့သော် အချို့သောဆရာများသည် ဖိလိပ္ပိမြို့သို့ ရောက်ရှိလာပြီး အရေဖျားလှီးခြင်း၏ လိုအပ်ချက်ကို သွန်သင်ခဲ့ကြသည် (ဖိလိပ္ပိ ၃:၂-၃)။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185089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458831"/>
            <a:ext cx="3264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"သို့သော်ထိုအရာများအားလုံးကို သူသည်ယေရှုကိုမသိမီကကြွားဝါခဲ့သည်။ယခုမူသူသည်ပညတ်တရားကိုပင် နားမလည်ခဲ့ကြောင်း သိရှိလာပြီ (မဿဲ ၅:၂၁-၂၂)။ ယခုတွင်ခရစ်တော်တစ်ပါးတည်းကသာ ကယ်တင်နိုင်ကြောင်း သူသိရှိလာပြီ (ဖိလိ</a:t>
            </a:r>
            <a:r>
              <a:rPr lang="my-MM" b="1"/>
              <a:t>ပ္ပိ ၃:၇</a:t>
            </a:r>
            <a:r>
              <a:rPr lang="my-MM" b="1" dirty="0"/>
              <a:t>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ကုန်လွန်သွားပြီးသောကာလကိုပြန်သတိရစေရင်း၊ပေါလုသည်ထိုဆရာများကဲ့သို့သောဘဝတွင် သူသည် မည်မျှပြည့်စုံခဲ့ကြောင်း (ဖိလိပ္ဋိဩဝါဒစာ ၃:၄-၆) ကိုသတိပေးသည် -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92209" y="6502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6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အရေးကြီးတဲ့အရာ (ဖိလိပ္ပိ ၃:၇-၈)</a:t>
            </a:r>
            <a:endParaRPr lang="en-US" sz="36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86745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defRPr b="1">
                <a:solidFill>
                  <a:srgbClr val="485F2F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my-MM" altLang="my-MM" dirty="0"/>
              <a:t>သို့သော်ငါ့​အတွက်အကျိုးကျေးဇူး​ဖြစ်​ခဲ့​သောဤ​အရာ​တို့​ကိုခရစ်တော်​ကို​ထောက်​လျက်အရှုံး​ဟူ၍ငါ​မှတ်ယူ​၏။'ဖိလိပ္ပိသြဝါဒစာ 3:7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369068"/>
            <a:ext cx="738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ပေါလုသည် သူ၏ယခင်ဘဝကို လက်ရှိဘဝနှင့် ချိန်ဆသည်။ တစ်ဖက်တွင် သူသည်သူ၏အသိပညာအားလုံးကိုအာရုံစိုက်သည်၊ဂါမလျေလ၏ကြယ်ပွင့်တပည့်တစ်ဦးအဖြစ်သူ၏ဘုန်းအသရေရှိသောအနာဂတ်၊သူ၏ကြီးကျယ်ခမ်းနားသောဖာရိရှဲဆုကျေးဇူးများကိုအာရုံစိုက်သည်။အားလုံးအကျိုးအမြတ်ရှိ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773031" y="4574730"/>
            <a:ext cx="63037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/>
              <a:t>"ကောင်းကင်ဘုံနှင့်ကမ္ဘာသစ်တွင်ထာဝရအသက်ရရှိခြင်းထက်ပို ၍တန်ဖိုးရှိသောအရာဘာရှိနိုင်ပါသနည်း?သို့သော်လည်းလောကီတန်ဖိုးထားမှုများသည် လူအများကို ဤအမှန်တရားအား မမြင်နိုင်အောင် ကွယ်ကာထားကြသည်။ဤလောကတွင်အရေးကြီးသည်ဟုယူဆထားသောအရာများနှင့်ကောင်းကင်ဘုံကအမှန်တကယ်တန်ဖိုးထားသော ‘ခရစ်တော်ကဲ့သို့သောစရိုက်လက္ခဏာရှိခြင်း’နှင့်‘ဝိညာဉ်တော်၏ကယ်တင်ခြင်းခံရခြင်း’တို့အကြားတွင်သဘာဝအလျောက်ယှဉ်ပြိုင်မှုတစ်ခု ရှိနေပါသည်။"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178206" y="2691015"/>
            <a:ext cx="7272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ခရစ်တော်နှင့်တွေ့ဆုံပြီးနောက်သူ၏ဘဝကိုအခြားတစ်ဖက်တွင်တင်ထားလော့။အရာရာတိုင်းသည်အမှိုက်သရိုက်များနှင့်တူလာပြီဖြစ်သည်၊အကြောင်းမူကားမည်သည့်အရာကမျှခရစ်တော်၏ချစ်ခြင်းမေတ္တာနှင့်နှိုင်းယှဉ်၍မရနိုင်(ဖိလိပ္ပိ၃း၇-၈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0" y="2207418"/>
            <a:ext cx="12192000" cy="2746906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pPr marL="0" lvl="1" algn="ctr">
              <a:lnSpc>
                <a:spcPct val="150000"/>
              </a:lnSpc>
              <a:spcBef>
                <a:spcPts val="600"/>
              </a:spcBef>
            </a:pPr>
            <a:r>
              <a:rPr lang="my-MM" sz="60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ကယ်တင်ခြင်း၌တည်တံ့နေရန် အကြံပြုချက်များ-</a:t>
            </a:r>
            <a:endParaRPr lang="en-US" sz="60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-1" y="7733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marL="0" lvl="1" algn="ctr">
              <a:spcBef>
                <a:spcPts val="600"/>
              </a:spcBef>
            </a:pPr>
            <a:r>
              <a:rPr lang="my-MM" sz="28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ခရစ်တော်၏ယုံကြည်ခြင်း (ဖိလိပ္ပိ ၃:၉)</a:t>
            </a:r>
            <a:endParaRPr lang="en-US" sz="28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34541" y="575681"/>
            <a:ext cx="1192291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'ဤသည်ကားငါ​သည်ပညတ်​တရား​နှင့်ဆိုင်သောငါ​၏​ဖြောင့်မတ်​ခြင်း​မ​ဟုတ်​ဘဲခရစ်တော်​ကို​ယုံကြည်​ခြင်း​အားဖြင့်​ရရှိ​သော​ဖြောင့်မတ်​ခြင်း​တည်းဟူသော ယုံကြည်​ခြင်း​အပေါ်၌​အခြေခံ​သည့် ဘုရားသခင်​၏​ဖြောင့်မတ်​ခြင်း​ကို​ရရှိ​၍ ခရစ်တော်​ကို​ရရှိ​ကာ ကိုယ်တော်​၌ တွေ့မြင်​ခြင်း​ခံရ​ရန်​အတွက်​ဖြစ်​၏။ 'ဖိလိပ္ပိသြဝါဒစာ 3:9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70" y="1466381"/>
            <a:ext cx="8654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ကိုယ့်ဖြောင့်မတ်ခြင်းကို ကြည်ကိုးစားနေသောပေါလုသည်မိစ္ဆာဒိဋ္ဌိတည်းဟူသော “လမ်းခရီး” ဂိုဏ်းသားများကိုကယ်တင်ခြင်းလမ်းသို့ပြန်လည်ပို့ဆောင်ရန်ဒမတ်စကတ်စ်မြို့သို့ထွက်ခွာခဲ့သည် (တမန်တော်၏အမှုတော်၉:၁-၂)။သို့ရာတွင်သူသည်ဒမတ်စကတ်စ်သို့အခြားဖြောင့်မတ်ခြင်းတစ်  ခု၊ဘုရားသခင်၏ဖြောင့်မတ်ခြင်း-“ယေရှုခရစ်အားဖြင့်ယုံကြည်ခြင်းဖြင့်ရသော”ဖြောင့်မတ်       ခြင်းအားဖြင့် အောင်နိုင်ခြင်းခံရပြီး မြို့ဝင်ခဲ့သည် (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</a:t>
            </a:r>
            <a:r>
              <a:rPr lang="my-MM" b="1" dirty="0"/>
              <a:t>၃:၉)။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075384" y="4143641"/>
            <a:ext cx="54209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"၁ ကောရိနသုဩဝါဒစာ ပထမစောင် အခန်းကြီး ၁၊ အပိုဒ် ၃၀ အရ၊ 'ခရစ်တော်၌' တည်ရှိခြင်းဆိုသည်မှာ ကျွန်ုပ်တို့၏ ဝိညာဉ်ရေးရာ ဉာဏ်အလင်းပွင့်စခြင်း (ပညာ) မှသည်၊ ယုံကြည်ခြင်းအားဖြင့်ဖြောင့်မတ်ရာသို့ရောက်ခြင်း(ဖြောင့် မတ်ခြင်း)၊ကောင်းကင်ဘုံအတွက်ပြင်ဆင်ခြင်း(သန့်ရှင်းစင်ကြယ်ခြင်း)နှင့်နောက်ဆုံးတွင်ဒုတိယအကြိမ်ကြွလာတော်မူခြင်း၌ ဘုန်းအသရေထွန်းတောက်ခြင်း (ရွေးနှုတ်ခြင်း) တို့အထိ ပါဝင်သော 'ကယ်တင်ခြင်းအစီအမံ' တစ်ခုလုံးကို ခြုံငုံမိစေပါသည်။"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/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1" y="3766843"/>
            <a:ext cx="8429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သူသည်“[ခရစ်တော်]၌တည်ရှိလိုသည်”(ဖိလိပ္ပိ၃:၉)။၎င်းသည်အဘယ်အရာကို ဆိုလိုသနည်း။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67" y="2912733"/>
            <a:ext cx="8429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ထိုအချိန်မှစ၍ သူသည် မိမိ၏ဖြောင့်မတ်ခြင်းကို နောက်ထပ်တစ်ဖန် အားကိုးယုံကြည်ခြင်း မရှိတော့ပါ။ အကြောင်းမှာ ကယ်တင်ခြင်းရရှိရန် ကျွန်ုပ်တို့၏အကျင့်လုပ်ရပ်များကို အားကိုးခြင်းသည် အကျိုးမရှိသောကြောင့်ဖြစ်သည် (ဂလာတိ ၂:၁၆)။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5260</Words>
  <Application>Microsoft Office PowerPoint</Application>
  <PresentationFormat>Panorámica</PresentationFormat>
  <Paragraphs>62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 Thang</dc:creator>
  <cp:lastModifiedBy>Sergio</cp:lastModifiedBy>
  <cp:revision>15</cp:revision>
  <dcterms:created xsi:type="dcterms:W3CDTF">2026-01-30T15:08:37Z</dcterms:created>
  <dcterms:modified xsi:type="dcterms:W3CDTF">2026-01-31T15:39:47Z</dcterms:modified>
</cp:coreProperties>
</file>