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29" r:id="rId4"/>
    <p:sldId id="330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defaultTextStyle>
    <a:defPPr>
      <a:defRPr lang="my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32" d="100"/>
          <a:sy n="32" d="100"/>
        </p:scale>
        <p:origin x="7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my-MM" sz="1400" b="1" i="0" dirty="0"/>
            <a:t> ငါတို့၏ခန္ဓာကိုယ် သည်ဝိညာဉ်ရေးရာခန္ဓာဖြစ်လာမည်၊ မသေနိုင်သော၊ပျက်စီးခြင်းမရှိသော အဖြစ်သို့ပြောင်းလဲခြင်း ခံရမည်။"</a:t>
          </a:r>
          <a:endParaRPr lang="es-ES" sz="1400" b="1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dirty="0"/>
            <a:t>ကျွန်ုပ်တို့သည် ဘုန်းအသရေကိုခံရလိမ့်မည် (ကော. ၃:၄; ဖိ. ၃:၂၁)</a:t>
          </a:r>
          <a:endParaRPr lang="es-ES" sz="16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my-MM" sz="1500" b="1" dirty="0"/>
            <a:t>ကျွန်ုပ်တို့မှာရုပ်ခန္ဓာရှိပြီးကျွန်ုပ်တို့ရဲ့မျက်စိတွေကဘုရားသခင်ကိုမြင်တွေ့ရလိမ့်မယ်။(ယောဘ၁၉:၂၅-၂၇)</a:t>
          </a:r>
          <a:endParaRPr lang="es-ES" sz="15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FlipHor="1" custScaleX="115507" custLinFactNeighborY="8755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X="119271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600" b="0" i="0" dirty="0"/>
            <a:t>မှန်သော အရာ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ရိုးသားစွာ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တရားမျှတစွာ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အဖြူစင်ဆုံးပုံစံဖြင့်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ကြင်နာမှု ဖြင့်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my-MM" altLang="my-MM" sz="1600" b="1" dirty="0">
              <a:latin typeface="Arial" panose="020B0604020202020204" pitchFamily="34" charset="0"/>
              <a:cs typeface="Arial" panose="020B0604020202020204" pitchFamily="34" charset="0"/>
            </a:rPr>
            <a:t>ချီး​မွမ်း​ဖွယ်​သော​အ​ကျင့်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ချစ်ရသူသို့မဟုတ်မိတ်ဆွေအတွက်ကယ်တင်ခြင်း (၁ တိ. ၂:၃၊ ၄)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ကျွန်ုပ်တို့၏ယုံကြည်ခြင်းကို မျှဝေရန် ရဲစွမ်းသတ္တိ (ဗျာ. ၂၂:၁၇)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အမှားကိုဝန်ခံပြီး စွန့်လွှတ်သောအခါ ခွင့်လွှတ်ခြင်း (၁ ယောဟန် ၁:၉)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ဘုရားသခင်၏ပညတ်တော်များကို နာခံရန် ခွန်အား (ဟေဗြဲ ၁၃:၂၀၊ ၂၁)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 မုန်းတီးပြီး မတရားဆက်ဆံသူများအတွက် မေတ္တာ (မဿဲ ၅:၄၄)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စိန်ခေါ်မှုရှိသော အခြေအနေများအတွက် ဉာဏ်ပညာ (ယာကုပ် ၁:၅)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 နှုတ်ကပတ်တော်ရှိ အမှန်တရားကို နားလည်ခြင်း (ယောဟန် ၈:၃၂)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178761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311277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11277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118776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 flipH="1">
          <a:off x="3940556" y="399834"/>
          <a:ext cx="1467066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/>
            <a:t>ကျွန်ုပ်တို့မှာရုပ်ခန္ဓာရှိပြီးကျွန်ုပ်တို့ရဲ့မျက်စိတွေကဘုရားသခင်ကိုမြင်တွေ့ရလိမ့်မယ်။(ယောဘ၁၉:၂၅-၂၇)</a:t>
          </a:r>
          <a:endParaRPr lang="es-ES" sz="1500" kern="1200" dirty="0"/>
        </a:p>
      </dsp:txBody>
      <dsp:txXfrm>
        <a:off x="3940556" y="399834"/>
        <a:ext cx="1467066" cy="1140923"/>
      </dsp:txXfrm>
    </dsp:sp>
    <dsp:sp modelId="{92B38AFF-B673-4C25-AB6B-57902FB61F66}">
      <dsp:nvSpPr>
        <dsp:cNvPr id="0" name=""/>
        <dsp:cNvSpPr/>
      </dsp:nvSpPr>
      <dsp:spPr>
        <a:xfrm>
          <a:off x="3118776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940556" y="2187034"/>
          <a:ext cx="1514873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 ငါတို့၏ခန္ဓာကိုယ် သည်ဝိညာဉ်ရေးရာခန္ဓာဖြစ်လာမည်၊ မသေနိုင်သော၊ပျက်စီးခြင်းမရှိသော အဖြစ်သို့ပြောင်းလဲခြင်း ခံရမည်။"</a:t>
          </a:r>
          <a:endParaRPr lang="es-ES" sz="1400" b="1" kern="1200" dirty="0"/>
        </a:p>
      </dsp:txBody>
      <dsp:txXfrm>
        <a:off x="3940556" y="2187034"/>
        <a:ext cx="1514873" cy="1140923"/>
      </dsp:txXfrm>
    </dsp:sp>
    <dsp:sp modelId="{89A536DA-7373-4595-BEEC-C02148F19477}">
      <dsp:nvSpPr>
        <dsp:cNvPr id="0" name=""/>
        <dsp:cNvSpPr/>
      </dsp:nvSpPr>
      <dsp:spPr>
        <a:xfrm>
          <a:off x="3118776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940556" y="3788994"/>
          <a:ext cx="1270110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ကျွန်ုပ်တို့သည် ဘုန်းအသရေကိုခံရလိမ့်မည် (ကော. ၃:၄; ဖိ. ၃:၂၁)</a:t>
          </a:r>
          <a:endParaRPr lang="es-ES" sz="1600" kern="1200" dirty="0"/>
        </a:p>
      </dsp:txBody>
      <dsp:txXfrm>
        <a:off x="3940556" y="3788994"/>
        <a:ext cx="1270110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မှန်သော အရာ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ရိုးသားစွာ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တရားမျှတစွာ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အဖြူစင်ဆုံးပုံစံဖြင့်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ကြင်နာမှု ဖြင့်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altLang="my-MM" sz="1600" b="1" kern="1200" dirty="0">
              <a:latin typeface="Arial" panose="020B0604020202020204" pitchFamily="34" charset="0"/>
              <a:cs typeface="Arial" panose="020B0604020202020204" pitchFamily="34" charset="0"/>
            </a:rPr>
            <a:t>ချီး​မွမ်း​ဖွယ်​သော​အ​ကျင့်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ချစ်ရသူသို့မဟုတ်မိတ်ဆွေအတွက်ကယ်တင်ခြင်း (၁ တိ. ၂:၃၊ ၄)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ကျွန်ုပ်တို့၏ယုံကြည်ခြင်းကို မျှဝေရန် ရဲစွမ်းသတ္တိ (ဗျာ. ၂၂:၁၇)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အမှားကိုဝန်ခံပြီး စွန့်လွှတ်သောအခါ ခွင့်လွှတ်ခြင်း (၁ ယောဟန် ၁:၉)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ဘုရားသခင်၏ပညတ်တော်များကို နာခံရန် ခွန်အား (ဟေဗြဲ ၁၃:၂၀၊ ၂၁)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 မုန်းတီးပြီး မတရားဆက်ဆံသူများအတွက် မေတ္တာ (မဿဲ ၅:၄၄)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စိန်ခေါ်မှုရှိသော အခြေအနေများအတွက် ဉာဏ်ပညာ (ယာကုပ် ၁:၅)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 နှုတ်ကပတ်တော်ရှိ အမှန်တရားကို နားလည်ခြင်း (ယောဟန် ၈:၃၂)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1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1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7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1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3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5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5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0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8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1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5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73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648960" y="3429000"/>
            <a:ext cx="634001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7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ကောင်းကင် နိုင်ငံသားတစ်ဦး</a:t>
            </a:r>
            <a:endParaRPr kumimoji="0" lang="en" sz="7200" b="1" i="0" u="none" strike="noStrike" kern="1200" cap="none" spc="0" normalizeH="0" baseline="0" noProof="0" dirty="0">
              <a:ln w="25400">
                <a:solidFill>
                  <a:srgbClr val="CCCC00">
                    <a:lumMod val="60000"/>
                    <a:lumOff val="40000"/>
                  </a:srgb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7 for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92365" y="5282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600" dirty="0"/>
              <a:t>ရောင့်ရဲတင်းတိမ်ခြင်း </a:t>
            </a:r>
            <a:endParaRPr kumimoji="0" lang="en" sz="3600" b="1" i="0" u="none" strike="noStrike" kern="1200" cap="none" spc="600" normalizeH="0" baseline="0" noProof="0" dirty="0">
              <a:ln w="10160">
                <a:solidFill>
                  <a:srgbClr val="2FC75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57465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ငါ၏​ဘု​ရား​သ​ခင်​သည် ဘုန်း​အာ​နု​ဘော်၌ စံ​ပယ်​တော်​မူ​သော စည်း​စိမ်​ရှိ​သည်​အ​တိုင်း၊ သင်​တို့​အ​လို ရှိ​သ​မျှ​တို့​ကို ယေ​ရှု​ခ​ရစ်​အား​ဖြင့် ပြည့်​စုံ​စေ​တော်​မူ​လိမ့်​မည်။- </a:t>
            </a:r>
            <a:r>
              <a:rPr lang="my-MM" altLang="my-MM" b="1" dirty="0">
                <a:latin typeface="Arial" panose="020B0604020202020204" pitchFamily="34" charset="0"/>
              </a:rPr>
              <a:t>' 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4749" y="1451197"/>
            <a:ext cx="3801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 b="1" dirty="0"/>
              <a:t>ကျွန်ုပ်တို့သည်ဝမ်းမြောက်ကြသည်၊မည်သည့်အရာကမျှကျွန်ုပ်တို့ကိုမနှောင့်ယှက်နိုင်၊ကျွန်ုပ်တို့၌ငြိမ်သက်ခြင်းရှိသည်၊ကျွန်ုပ်တို့၏အတွေးများသည်စင်ကြယ်သည်၊ကျွန်ုပ်တို့သည်ပြည့်စုံပြီးကျေနပ်ဖွယ်ကောင်းသောဘဝကိုပိုင်ဆိုင်ထားကြသည်... သို့မဟုတ်ပါကကျွန်ုပ်တို့သည် ထိုသို့အမှန်တကယ် ဖြစ်ပါသလား?"</a:t>
            </a:r>
            <a:endParaRPr lang="my-MM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092804" y="1172698"/>
            <a:ext cx="49751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အာဂုရကဲ့သို့ပင်၊ဘုရားသခင်သည်ပိုမိုသော်လည်းကောင်း၊လျော့နည်းသော်လည်းကောင်းပေးတော်မူမည်မဟုတ် ကျွန်ုပ်တို့အတွက်အကျိုးရှိသည်အရာ</a:t>
            </a:r>
            <a:r>
              <a:rPr lang="my-MM" altLang="my-MM" sz="1700" b="1" dirty="0">
                <a:latin typeface="Arial" panose="020B0604020202020204" pitchFamily="34" charset="0"/>
                <a:cs typeface="Arial" panose="020B0604020202020204" pitchFamily="34" charset="0"/>
              </a:rPr>
              <a:t>ကို</a:t>
            </a:r>
            <a:r>
              <a:rPr lang="my-MM" sz="1700" b="1" dirty="0"/>
              <a:t>ပေးမည်ဟုကျွန်ုပ်တို့ယုံကြည်ပါသည်(သုတ္တံ ၃၀:၈-၉)။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0" y="3590922"/>
            <a:ext cx="32989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အမှန်စင်စစ်၊ကျွန်ုပ်တို့တွင်ကြွယ်ဝချမ်းသာမှု ရှိနိုင်သကဲ့သို့၊ ကျွန်ုပ်တို့တွင် လိုအပ်ချက်များသို့မဟုတ်ပြဿနာများလည်းရှိနိုင်ပါသည်။သို့ရာတွင်၊ပေါလုကဲ့သို့ပင်ဘုရားသခင်သည် ကျွန်ုပ်တို့၏ အသက်တာများကိုဦးဆောင်လမ်းပြနေသည်ဟူသောပြည့်ဝခိုင်မာသည့်ယုံ ကြည်ခြင်းရှိပါက၊ကျွန်ုပ်တို့၏အခြေအနေမည်သို့ရှိစေကျွန်ုပ်တို့သည်ထာဝရဘုရား၌ခိုင်မာစွာယုံကြည်အားထားနေမည်သာဖြစ်သည်။ (ဖိလိပ္ပိ ၄:၁၁-၁၂၊ ၁၉)။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17384" y="2310755"/>
            <a:ext cx="49259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ဤခိုင်မာသောယုံကြည်ခြင်းဖြင့်ကျွန်ုပ်တို့ရှင်သန်သောအခါ၊"ငါ့ကိုအားပေးတော်မူသောသူအားဖြင့်အလုံးစုံတို့ကိုပြုနိုင်သည်ဟုငါယုံကြည်၏"(ဖိလိပ္ပိ၄:၁၃)ဟူသောစကားသည်ကျွန်ုပ်တို့၏စိတ်ချယုံကြည်မှုဖြစ်လာပါသည်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 လိုအပ်တယ်လို့ ထင်တဲ့အရာတွေ မရှိတဲ့အခါ ဘာဖြစ်မလဲ။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97025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1465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200" dirty="0"/>
              <a:t>ရောင့်ရဲတင်းတိမ်ခြင်း</a:t>
            </a:r>
            <a:endParaRPr kumimoji="0" lang="en" sz="3200" b="1" i="0" u="none" strike="noStrike" kern="1200" cap="none" spc="600" normalizeH="0" baseline="0" noProof="0" dirty="0">
              <a:ln w="10160">
                <a:solidFill>
                  <a:srgbClr val="2FC75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62513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ငါ၏​ဘု​ရား​သ​ခင်​သည် ဘုန်း​အာ​နု​ဘော်၌ စံ​ပယ်​တော်​မူ​သော စည်း​စိမ်​ရှိ​သည်​အ​တိုင်း၊ သင်​တို့​အ​လို ရှိ​သ​မျှ​တို့​ကို ယေ​ရှု​ခ​ရစ်​အား​ဖြင့် ပြည့်​စုံ​စေ​တော်​မူ​လိမ့်​မည်။- </a:t>
            </a:r>
            <a:r>
              <a:rPr lang="my-MM" altLang="my-MM" b="1" dirty="0">
                <a:latin typeface="Arial" panose="020B0604020202020204" pitchFamily="34" charset="0"/>
              </a:rPr>
              <a:t>' 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07892" y="2554131"/>
            <a:ext cx="7285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 တောင်းလျှောက်သောအရာများသည် ဘုရားသခင်၏ အလိုတော်နှင့် ညီမညီကို အမြဲတမ်း မသိနိုင်သော်လည်း၊ အချို့သော တောင်းဆိုချက်များသည် ကိုယ်တော်၏ အလိုတော်နှင့် အစဉ်အမြဲ ကိုက်ညီကြောင်းကိုမူ ကျွန်ုပ်တို့ သေချာစွာ သိရှိကြပါသည်။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04328" y="1660966"/>
            <a:ext cx="728508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ထိုသို့သော အရာကို ကျေးဇူးတော်ရှင် ထာဝရဘုရားထံ တောင်းလျှောက်ကြစို့။ ထိုအရာသည် သူ၏အလိုတော်နှင့် ညီညွတ်ပါက၊ သူသည် ကျွန်ုပ်တို့အား ပေးသနားတော်မူမည် ဖြစ်သည် (ယာကုပ် ၄:၂ခ၊ ၁ ယောဟန် ၅:၁၄-၁၅)။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38734" y="1206827"/>
            <a:ext cx="84644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ကျွန်ုပ်တို့သည်နောင်တမလွန်ဘဝအတွက် အသက်ရှင်သင့်ပြီး ရည်ရွယ်ချက်မဲ့သော ဘဝဖြင့် အသက်ရှင်ခြင်းသည် အလွန်ပင်ဆိုးရွားလှပါသည်။ကျွန်ုပ်တို့သည်ကိုယ်ကျိုးစွန့်သူများဖြစ်ရန်နှင့်အများအကျိုးအတွက်လုပ်ဆောင်သူများဖြစ် ရန်ဘုရားသခင်ထံဆုတောင်းသင့်သည်။ကျွန်ုပ်တို့တောင်းလျှောက်သောအရာများသည်ဘုရားသခင်၏ အလိုတော်နှင့် ညီမညီကိုအမြဲတမ်းမသိနိုင်သော်လည်း၊အချို့သောတောင်းဆိုချက်များသည် ကိုယ်တော်၏ အလိုတော်နှင့် အစဉ်အမြဲ ကိုက်ညီကြောင်းကိုမူ ကျွန်ုပ်တို့ သေချာစွာ သိရှိကြပါသည်။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434810" y="5472717"/>
            <a:ext cx="3874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(Our High Calling, August 24 )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y-MM" altLang="my-MM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မည်သည့်​အမှု​ကို​မျှမ​စိုးရိမ်​ဘဲ အရာရာ​၌ကျေးဇူး​တော်​ချီးမွမ်း​ခြင်း​နှင့်တကွဆုတောင်း​ခြင်း​နှင့်​အသနားခံ​ခြင်း​တို့​ဖြင့်သင်​တို့​တောင်းခံ​လို​သော​အရာ​များ​ကိုဘုရားသခင်​အားသိ​စေ​ကြ​လော့။ 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</a:t>
            </a:r>
            <a:b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4:6</a:t>
            </a:r>
            <a:b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my-MM" altLang="my-MM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sz="2000" b="1" dirty="0">
                <a:highlight>
                  <a:srgbClr val="9E007A"/>
                </a:highlight>
              </a:rPr>
              <a:t>ကောင်းကင်နိုင်ငံသားဖြစ်ခြင်း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my-MM" sz="2000" dirty="0">
                <a:solidFill>
                  <a:prstClr val="black"/>
                </a:solidFill>
                <a:latin typeface="Aptos" panose="02110004020202020204"/>
              </a:rPr>
              <a:t>      </a:t>
            </a:r>
            <a:r>
              <a:rPr lang="my-MM" sz="1600" dirty="0"/>
              <a:t>ယုံကြည်ခြင်း၌တည်ကြည်သူများကိုအတုယူပါ (ဖိလိပ္ပိ ၃:၁၇-၁၉)</a:t>
            </a:r>
          </a:p>
          <a:p>
            <a:pPr lvl="0">
              <a:spcBef>
                <a:spcPts val="600"/>
              </a:spcBef>
            </a:pPr>
            <a:r>
              <a:rPr kumimoji="0" lang="my-MM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</a:t>
            </a:r>
            <a:r>
              <a:rPr lang="my-MM" sz="1600" dirty="0"/>
              <a:t>အပြည့်အဝနိုင်ငံသားဖြစ်ခွင့် (ဖိလိပ္ပိ ၃:၂၀-၂၁)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</a:pP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sz="2000" b="1" dirty="0">
                <a:highlight>
                  <a:srgbClr val="00789E"/>
                </a:highlight>
              </a:rPr>
              <a:t>ထိုနေရာသို့မရောက်ရှိမီစပ်ကြား</a:t>
            </a:r>
            <a:endParaRPr kumimoji="0" lang="my-MM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</a:t>
            </a:r>
            <a:r>
              <a:rPr lang="my-MM" sz="1600" dirty="0"/>
              <a:t>သဟဇာတဖြစ်ခြင်းနှင့်ဝမ်းမြောက်ခြင်း(ဖိလိပ္ပိ၄:၁-၆</a:t>
            </a:r>
            <a:r>
              <a:rPr lang="my-MM" sz="2000" dirty="0"/>
              <a:t>)            	</a:t>
            </a:r>
            <a:endParaRPr lang="es-ES" sz="2000" dirty="0"/>
          </a:p>
          <a:p>
            <a:pPr lvl="1">
              <a:spcBef>
                <a:spcPts val="600"/>
              </a:spcBef>
              <a:tabLst>
                <a:tab pos="511175" algn="l"/>
              </a:tabLst>
            </a:pPr>
            <a:r>
              <a:rPr lang="my-MM" sz="1600" dirty="0"/>
              <a:t>စင်ကြယ်သော အတွေးအခေါ်များ (ဖိလိပ္ပိ ၄:၇-၉) </a:t>
            </a:r>
            <a:endParaRPr lang="es-ES" sz="1600" dirty="0"/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kumimoji="0" lang="my-MM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1600" dirty="0"/>
              <a:t>ရောင့်ရဲတင်းတိမ်ခြင်း (ဖိလိပ္ပိ ၄:၁၀-၁၃၊ ၁၉)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ပေါလုသည် သူ၏စာများတစ်လျှောက်တွင် ကျွန်ုပ်တို့သည် ဤလောက၏ နိုင်ငံသားများမဟုတ်ကြောင်း ရှင်းရှင်းလင်းလင်း ဖော်ပြထားသည်။ ယေရှုကို ကျွန်ုပ်တို့၏ကယ်တင်ရှင်အဖြစ်လက်ခံခြင်းအားဖြင့်ကျွန်ုပ်တို့သည်တစ်ဖန်မွေးဖွားခြင်းခံရသည်။ ဤအသစ်သောမွေးဖွားခြင်းနှင့်အတူ ကျွန်ုပ်တို့သည် ကောင်းကင်နိုင်ငံသားများဖြစ်လာကြသည်။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560355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6" y="622145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26" y="5860466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1248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655110"/>
            <a:ext cx="7203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ကျွန်ုပ်တို့သည်လောကီဥပဒေများနှင့်စံနှုန်းများကိုလေးစားလိုက်နာသော်လည်း၊ ကျွန်ုပ်တို့၏လူနေမှုပုံစံသည်အမှန်တကယ်တွင်ပိုမိုကျယ်ပြန့်ပြီးသာလွန်မြင့်မားသော စည်းကမ်းနှင့် ကိုက်ညီပါသည်။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6600" b="1" dirty="0">
                <a:solidFill>
                  <a:schemeClr val="bg1"/>
                </a:solidFill>
                <a:highlight>
                  <a:srgbClr val="9E007A"/>
                </a:highlight>
              </a:rPr>
              <a:t>ကောင်းကင်နိုင်ငံသားဖြစ်ခြင်း</a:t>
            </a:r>
            <a:r>
              <a:rPr lang="en" sz="6600" b="1" dirty="0">
                <a:solidFill>
                  <a:schemeClr val="bg1"/>
                </a:solidFill>
                <a:highlight>
                  <a:srgbClr val="9E007A"/>
                </a:highligh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302217" y="12688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2800" dirty="0"/>
              <a:t>ယုံကြည်ခြင်း၌တည်ကြည်သူများကိုအတုယူပါ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78659" y="613967"/>
            <a:ext cx="1193466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altLang="my-MM" dirty="0">
                <a:latin typeface="Arial" panose="020B0604020202020204" pitchFamily="34" charset="0"/>
              </a:rPr>
              <a:t>'</a:t>
            </a:r>
            <a:r>
              <a:rPr lang="my-MM" altLang="my-MM" dirty="0">
                <a:latin typeface="Arial" panose="020B0604020202020204" pitchFamily="34" charset="0"/>
                <a:cs typeface="Arial" panose="020B0604020202020204" pitchFamily="34" charset="0"/>
              </a:rPr>
              <a:t>ညီအစ်ကို​တို့၊ငါ့​ကို​အတုယူ​သူ​များ​ဖြစ်​ကြ​လော့။ငါ​တို့​ထံမှ​ရရှိ​သော​စံနမူနာ​အတိုင်းအသက်ရှင်​လျှောက်လှမ်း​နေ​ကြ​သော​သူ​တို့​ကို​လည်း ကြည့်ရှု​မှတ်သား​ကြ​လော့။ </a:t>
            </a:r>
            <a:r>
              <a:rPr lang="my-MM" altLang="my-MM" dirty="0">
                <a:latin typeface="Arial" panose="020B0604020202020204" pitchFamily="34" charset="0"/>
              </a:rPr>
              <a:t>'</a:t>
            </a:r>
            <a:r>
              <a:rPr lang="my-MM" altLang="my-MM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lang="my-MM" altLang="my-MM" dirty="0">
                <a:latin typeface="Arial" panose="020B0604020202020204" pitchFamily="34" charset="0"/>
              </a:rPr>
              <a:t>3:17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ကျွန်ုပ်တို့အားလုံးမှာတစ်နည်းနည်းနဲ့ကျွန်ုပ်တို့ရဲ့ဘဝတွေဒါမှမဟုတ်အတွေးအခေါ်တွေကို ပုံဖော်ပေးခဲ့တဲ့ လူတွေရှိပါတယ်။ အနုပညာရှင်၊အားကစားသမား၊ဂီတပညာရှင်၊အဆိုတော်၊သင်းအုပ်ဆရာ၊ဓမ္မဆရာ၊သစ္စာရှိတဲ့ညီအစ်ကိုဒါမှမဟုတ်ညီအစ်မ တစ်ယောက်ယောက် ဖြစ်နိုင်ပါတယ်။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စံတင်လေ့လာဖွယ်ပုဂ္ဂိုလ်များသည်ကျွန်ုပ်တို့ကိုပုဂ္ဂိုလ်ရေးအရကြီးပြင်းဖွံ့ဖြိုးစေခဲ့သလား၊သို့မဟုတ်ကျွန်ုပ်တို့လျှောက်သင့်လျှောက်ထိုက်မည်မဟုတ်သောလမ်းကြောင်းများသို့ ဦးတည်စေခဲ့သလား။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ရှင်ပေါလုသည်ကျွန်ုပ်တို့ကိုအားတက်ဖွယ်စံနမူနာပြပြီးပိုမိုကောင်းမွန်အောင်အားပေးတိုက်တွန်းသူများကို အတုယူရန် ဖိတ်ခေါ်ထားပါသည် (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</a:t>
            </a:r>
            <a:r>
              <a:rPr lang="my-MM" b="1" dirty="0"/>
              <a:t>၃:၁၇)။ထို့အပြင်ယုံကြည်သူများထဲမှာပင်လျှင်အတုမယူထိုက်သူများရှိတတ်ကြောင်းကိုလည်း သတိပေးထားပါသေးသည် (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</a:t>
            </a:r>
            <a:r>
              <a:rPr lang="my-MM" b="1" dirty="0"/>
              <a:t>၃:၁၈-၁၉)။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58605" y="5705748"/>
            <a:ext cx="8029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ွဲပြားမှုကိုဖြစ်စေတာဘာလဲ။အချို့သူများသည်ကမ္ဘာီအရာများကိုသာတွေးတောကြသော်လည်း၊အခြားသူများကမူယေရှုခရစ်တော်အပေါ်၌မိမိတို့၏အာရုံကိုမပြတ်စိုက်ထား</a:t>
            </a:r>
            <a:r>
              <a:rPr lang="my-MM" b="1"/>
              <a:t>ကြ သည</a:t>
            </a:r>
            <a:r>
              <a:rPr lang="my-MM" b="1" dirty="0"/>
              <a:t>်။ ကောင်းသော စံနမူနာယူဖွယ်ပုဂ္ဂိုလ်များသည် ထိုနည်းတူစွာ ခရစ်တော်၏ အတုယူဖွယ်သူများပင် ဖြစ်ကြသည် (၁ ကောရိန္သု ၁၁:၁)။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0" y="131809"/>
            <a:ext cx="790513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b="1" dirty="0"/>
              <a:t>အပြည့်အဝနိုင်ငံသားဖြစ်ခွင့် (ဖိလိပ္ပိ ၃:၂၀-၂၁)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B1319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61365" y="755996"/>
            <a:ext cx="87972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altLang="my-MM" b="1" dirty="0">
                <a:latin typeface="Arial" panose="020B0604020202020204" pitchFamily="34" charset="0"/>
              </a:rPr>
              <a:t>'20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သို့သော် ငါ​တို့​၏​နိုင်ငံသား​အရိုက်အရာ​သည်ကောင်းကင်​ဘုံ​၌​ရှိ​၏။ထို​အရပ်​မှ​ကြွလာ​တော်မူ​မည့် ကယ်တင်ရှင်​သခင်​ယေရှု​ခရစ်တော်​ကို ငါ​တို့​စောင့်မျှော်​နေ​ကြ​၏။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lang="my-MM" altLang="my-MM" b="1" dirty="0">
                <a:latin typeface="Arial" panose="020B0604020202020204" pitchFamily="34" charset="0"/>
              </a:rPr>
              <a:t>3:20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5" y="1512965"/>
            <a:ext cx="3905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"အမှန်အတိုင်းရင်ဆိုင်ကြစို့။ကျွန်ုပ်တို့ ခရစ်ယာန်တွေမှာပြဿနာတစ်ခုရှိနေတယ်၊အဲဒါကတော့နိုင်ငံသားနှစ်မျိုးဖြစ်နေတာပါပဲ။ကျွန်ုပ်တို့ဟာဤလောကရဲ့နိုင်ငံသားတွေဖြစ်သလိုကောင်းကင်နိုင်ငံရဲ့နိုင်ငံသားတွေလည်းဖြစ်ကြပါတယ်။ဒါဟာကျွန်ုပ်တို့အတွက် ပြင်းထန်တဲ့ ပဋိပက္ခတွေကို ဖြစ်ပေါ်စေပါတယ် (ရောမ ၇:၂၂-၂၃)။"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9291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755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ငါတို့သည်ပြန်လည်ထမြောက်ခြင်း(သို့မဟုတ်)ပြောင်းလဲခြင်းကိုခံရပြီး၊သေခြင်းတရားသည်ငါတို့အပေါ်အာဏာမစိုက်နိုင်တော့သောအခါဘာတွေဖြစ်လာမည် 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755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ကျွန်ုပ်တို့ဟာဘယ်တော့နိုင်ငံသားအဖြစ် အပြည့်အဝ ရရှိမှာလဲ။ ဒီအပြစ်ရှိတဲ့ ဒီလောကရဲ့ နိုင်ငံသားတွေအဖြစ်ကနေ ဘယ်တော့ ရပ်စဲမှာလဲ။ ဒုတိယအကြိမ် ကြွလာခြင်းမှာ (ဖိလိပ္ပိ ၃:၂၀)။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6600" b="1" dirty="0">
                <a:solidFill>
                  <a:schemeClr val="bg1"/>
                </a:solidFill>
                <a:highlight>
                  <a:srgbClr val="00789E"/>
                </a:highlight>
              </a:rPr>
              <a:t>ထိုနေရာသို့မရောက်ရှိမီစပ်ကြား</a:t>
            </a:r>
            <a:endParaRPr kumimoji="0" lang="my-MM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150224" y="23440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spcBef>
                <a:spcPts val="600"/>
              </a:spcBef>
              <a:tabLst>
                <a:tab pos="511175" algn="l"/>
              </a:tabLst>
            </a:pPr>
            <a:r>
              <a:rPr lang="my-MM" sz="3200" b="1" dirty="0"/>
              <a:t>သဟဇာတဖြစ်ခြင်းနှင့်ဝမ်းမြောက်ခြင်း(ဖိလိပ္ပိ၄:၁-၆)               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သ​ခင်​ဘု​ရား၌ အ​စဉ်​မ​ပြတ် ဝမ်း​မြောက်​ခြင်း​ရှိ​ကြ​လော့။ 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"ပေါလုသည်သူ၏စာကို နိဂုံးချုပ်ရာတွင်တစ်ဦးချင်းစီအတွက်နှုတ်ခွန်းဆက်စကားများနှင့် လက်တွေ့ကျသောအကြံပြုချက်များကိုရောနှောဖော်ပြထားသည်။သူသည်</a:t>
            </a:r>
            <a:r>
              <a:rPr lang="en-US" b="1" dirty="0" err="1"/>
              <a:t>Syzygus</a:t>
            </a:r>
            <a:r>
              <a:rPr lang="my-MM" b="1" dirty="0"/>
              <a:t>[သစ္စာရှိသောလုပ်ဖော်ဆောင်ဘက်]နှင့်ကလေမင်တို့ကို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ဧ​ဝေါ​ဒိ​နှင့်​သု​န္တုတ်</a:t>
            </a:r>
            <a:r>
              <a:rPr lang="my-MM" b="1" dirty="0"/>
              <a:t>တို့သင့်မြတ်စွာနေထိုင်နိုင်ရန် ကူညီပေးဖို့ တောင်းဆိုခဲ့သည်။ ၎င်းတို့အားလုံးနှင့် ပတ်သက်၍ ပေါလုက 'သူတို့၏ နာမည်များသည်အသက်စာစောင်တွင်ပါရှိသည်'ဟု ဆိုထားသည်(ဖိလိပ္ပိ ၄:၂-၃)။"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အောက်ပါအကြံဉာဏ်ကကျွန်ုပ်တို့ကိုဇဝေဇဝါဖြစ်စေနိုင် သည်- “အစဉ်မပြတ်ဝမ်းမြောက်ကြလော့။ […] အဘယ်အရာကိုမျှ စိုးရိမ်ပူပန်ခြင်းမရှိဘဲနေကြလော့။” (ဖိလိပ္ပိ ၄:၄၊ ၆)။ပြဿနာများနှင့် ဒုက္ခများပြည့်နှက်နေသော လောကတွင် မည်သို့ဖြစ်နိုင်မည်နည်း။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327629"/>
            <a:ext cx="6074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"ကျွန်ုပ်တို့၏ဝမ်းမြောက်ခြင်းသည်'သခင်ဘုရား၌'ရှိသောကြောင့် ဤအရာသည်ဖြစ်နိုင်ခြင်းဖြစ်သည်(ဖိလိပ္ပိ၄:၄က)။ကိုယ်တော်သည် ကျွန်ုပ်တို့အတွက်ထိုစိုးရိမ်ပူပန်မှုများကိုထမ်းဆောင်ပေးနိုင် ကြောင်းယုံကြည်စိတ်ချစွာဖြင့် ကျွန်ုပ်တို့၏ စိုးရိမ်ပူပန်မှုရှိသမျှကို ကိုယ်တော်၌ အပ်နှံကြသည် (မဿဲ ၆:၃၁-၃၄၊ ၁ ပေတရု ၅:၇)။"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16323" y="5809502"/>
            <a:ext cx="586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ကျွန်ုပ်တို့၏စိုးရိမ်ပူပန်မှုများကိုယေရှုထံအပ်နှံပုံမှာဆုတောင်း ခြင်း (ဆုတောင်းခြင်း၊ တောင်းလျှောက်ခြင်း၊ ကျေးဇူးတင်ခြင်း) မှတစ်ဆင့်ဖြစ်သည် (ဖိလိပ္ပိမြို့သားများထံ ပေးစာ ၄:၆)။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1718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dirty="0"/>
              <a:t>စင်ကြယ်သောအတွေးအခေါ်များ</a:t>
            </a:r>
            <a:endParaRPr kumimoji="0" lang="en" sz="3200" b="1" i="0" u="none" strike="noStrike" kern="1200" cap="none" spc="600" normalizeH="0" baseline="0" noProof="0" dirty="0">
              <a:ln w="9525">
                <a:noFill/>
                <a:prstDash val="solid"/>
              </a:ln>
              <a:solidFill>
                <a:srgbClr val="2FC753">
                  <a:lumMod val="75000"/>
                </a:srgbClr>
              </a:solidFill>
              <a:effectLst>
                <a:outerShdw blurRad="12700" dist="38100" dir="2700000" algn="tl" rotWithShape="0">
                  <a:srgbClr val="2FC753">
                    <a:lumMod val="75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58055" y="59462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‘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ကြွင်း​သေး​သော စ​ကား​ဟူ​မူ​ကား၊ ညီ​အစ်​ကို​တို့၊ သ​မ္မာ​တ​ရား​နှင့် ဆိုင်​သော​အ​ကျင့်၊ လျောက်​ပတ်​သော အ​ကျင့်၊ ဖြောင့်​မတ်​သော အ​ကျင့်၊ စင်​ကြယ်​သော အ​ကျင့်၊ သူ​တ​ပါး​နှစ်​သက်​ဖွယ်​သော အ​ကျင့်၊ ချီး​မွမ်း​ဖွယ်​သော​အ​ကျင့် ရှိ​သ​မျှ​တို့​ကို​လည်း​ကောင်း၊ ပါ​ရ​မီ​တစ်​ပါး​ပါး၊ ကောင်း​သော သ​တင်း​တစ်​ပါး​ပါး​နှင့် ဆိုင်​သော​အ​ကျင့်​တို့​ကို​လည်း​ကောင်း၊ နှ​လုံး​သွင်း​ကြ​လော့။-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4:8</a:t>
            </a:r>
            <a:br>
              <a:rPr lang="my-MM" altLang="my-MM" b="1" dirty="0">
                <a:latin typeface="Arial" panose="020B0604020202020204" pitchFamily="34" charset="0"/>
              </a:rPr>
            </a:br>
            <a:endParaRPr lang="my-MM" altLang="my-MM" b="1" dirty="0"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၏စိုးရိမ်ပူပန်မှုများကိုယေရှုထံပုံအပ်ပြီးဝမ်းမြောက်ခြင်း၏ရလဒ်မှာငြိမ်သက်ခြင်းဖြစ်သည်(ဖိလိပ္ပိ၄:၇)။လောက ကမပေးနိုင်၊မယူဆောင် နိုင်သော ငြိမ်သက်ခြင်းဖြစ်သည် (ယောဟန် ၁၄:၂၇၊ ၁၆:၃၃)။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890672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096078" y="4971711"/>
            <a:ext cx="3933824" cy="181254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အချုပ်ဆိုရသော် – "အကြောင်းမူကား၊ အလုံးစုံသောသမ္မာတရားနှင့်လေးနက်ခြင်း၊ ဖြောင့်မတ်ခြင်း၊စင်ကြယ်ခြင်း၊ချစ်ဖွယ်သောအရာ၊ချီးမွမ်းဖွယ်သောအရာတို့ကိုစိတ်အားထက်သန်စွာနှင့်ဆင်ခြင်အောက်မေ့ကြလော့။" (ဖိလိပ္ပိ ၄:၈)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933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"ပေါလု၏အဆိုအရဤငြိမ်သက်ခြင်းသည် ကျွန်ုပ်တို့၏ခံစားချက်များနှင့်အတွေးများကိုကာကွယ်ပေးမည့်အစောင့်အရှောက်တစ်ခု ဖြစ်လာလိမ့်မည် (ဖိလိပ္ပိ ၄:၇ခ)။ ဤအစောင့်အရှောက်သည်ထိရောက်မှုရှိစေရန်အတွက်ကျွန်ုပ်တို့သည်မည်သည့်အရာများကို စဉ်းစားဆင်ခြင်သင့်သနည်း (ဖိလိပ္ပိ ၄:၈)?"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5639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Comic Sans MS</vt:lpstr>
      <vt:lpstr>Constantia</vt:lpstr>
      <vt:lpstr>lato</vt:lpstr>
      <vt:lpstr>Wingdings 3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 Thang</dc:creator>
  <cp:lastModifiedBy>Isabel Laveda</cp:lastModifiedBy>
  <cp:revision>17</cp:revision>
  <dcterms:created xsi:type="dcterms:W3CDTF">2026-01-31T14:27:55Z</dcterms:created>
  <dcterms:modified xsi:type="dcterms:W3CDTF">2026-02-01T20:14:54Z</dcterms:modified>
</cp:coreProperties>
</file>