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Pyidaungsu" panose="020B0604020202020204" charset="0"/>
      <p:regular r:id="rId15"/>
      <p:bold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my-MM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မီးနှင့်စစ်ပြီးသောရွှေကိုဝယ်ပါ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my-MM" sz="1800" noProof="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ကျွန်ုပ်တို့သည် တစ်ဝက်တစ်ပျက် သမ္မာတရား ကို အပေါ်ယံလေ့လာခြင်း မနှစ်သက်သင့်ပါ။ လူ့အ ယူဝါဒ (ရောင်ပြား) ကို စွန့်ပစ်ပြီး သမ္မာကျမ်းစာကို ကျွန်ုပ်တို့၏နားလည်မှုမှ မစုံလင်မှု (အညစ်အ ကြေး) အားလုံးကို ဖယ်ရှားရန် သမ္မာကျမ်းစာကို ပိုမိုနက်ရှိုင်းစွာ လေ့လာရမည်။ </a:t>
          </a:r>
          <a:endParaRPr lang="en" sz="1800" noProof="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27908" custScaleY="100210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my-MM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ဖြူသောအဝတ်ကိုဝယ်ပါ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pPr algn="just"/>
          <a:r>
            <a:rPr lang="my-MM" sz="1800" noProof="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ကယ်တင်ခြင်းရရှိရန် တစ်ခုတည်းသော လမ်းသည် ယေရှု၏ဖြောင့်မတ်ခြင်းကို လက်ခံခြင်းဖြစ်သည်။ ကျွန်ုပ်တို့၏ ကု သိုလ်ကောင်းမှုနှင့် ဘုရားမျက်နှာရရန် ကြိုးစားခြင်းသည် အ ဝတ်မပါဘဲ ဘုရား ရှင်ရှေ့တော်သို့ လာရောက်ခြင်းဖြစ်သည်</a:t>
          </a:r>
          <a:endParaRPr lang="en" sz="1800" noProof="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83058" custScaleY="102061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 custLinFactNeighborY="15624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my-MM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မျက်စဉ်းကိုဝယ်ပါ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my-MM" sz="1800" noProof="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သန့်ရှင်းသောဝိညာဉ်တော်ကို လက်ခံပါ။ သူကသာ ကျွန်ုပ်တို့ အား ဝိညာဉ်ရေးအသိတရား ကို ပေးစွမ်းနိုင်သည်၊ အခြေ အနေနေအမှန်ကို နားလည်စေ သည် (ယော ၁၆း၈)</a:t>
          </a:r>
          <a:endParaRPr lang="en" sz="1800" noProof="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39582" custScaleY="100210" custLinFactNeighborX="588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 custLinFactNeighborY="7812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4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600" noProof="0" dirty="0">
              <a:latin typeface="Pyidaungsu" panose="020B0502040204020203" pitchFamily="34" charset="0"/>
              <a:cs typeface="Pyidaungsu" panose="020B0502040204020203" pitchFamily="34" charset="0"/>
            </a:rPr>
            <a:t>ကျွန်ပ်တို့ကို ဖန်ဆင်းရန် ဆုံးဖြတ်ခဲ့သည် (ကမ္ဘာ ၂း၂၇) </a:t>
          </a:r>
          <a:endParaRPr lang="en" sz="16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noProof="0" dirty="0">
              <a:latin typeface="Pyidaungsu" panose="020B0502040204020203" pitchFamily="34" charset="0"/>
              <a:cs typeface="Pyidaungsu" panose="020B0502040204020203" pitchFamily="34" charset="0"/>
            </a:rPr>
            <a:t>ပြစ်မှားသောအခါ ရှာတော် မူသည် (ကမ္ဘာ ၃း၈-၉) </a:t>
          </a:r>
          <a:endParaRPr lang="en" sz="16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ကယ်တင်ရန် အသက်ကို ပေးခဲ့သည် (ယော ၃း၁၆)</a:t>
          </a:r>
          <a:endParaRPr lang="en" sz="18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ထာဝရအတူစံစား၊ နေ ထိုင်ခြင်း ဆုလာဘ်ကို ပေးချင်သည် (ဗျာ ၃း၂၁)</a:t>
          </a:r>
          <a:endParaRPr lang="en" sz="18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my-MM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သူသည် နှစ်သိမ့်သူဖြစ်သည် (ယော ၁၄း၁၆-၁၇)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ယေရှုကို ဖော်ပြသည် (ယော ၁၅း၂၆)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အပြစ်ကိုဖော်ပြသည် (ယော ၁၆း၈)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သမ္မာတရားသို့ပိုဆောင်သည် (ယော ၁၆း၁၃)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06570" y="419000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02036" y="54439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117452" y="2235165"/>
          <a:ext cx="4509159" cy="194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noProof="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ကျွန်ုပ်တို့သည် တစ်ဝက်တစ်ပျက် သမ္မာတရား ကို အပေါ်ယံလေ့လာခြင်း မနှစ်သက်သင့်ပါ။ လူ့အ ယူဝါဒ (ရောင်ပြား) ကို စွန့်ပစ်ပြီး သမ္မာကျမ်းစာကို ကျွန်ုပ်တို့၏နားလည်မှုမှ မစုံလင်မှု (အညစ်အ ကြေး) အားလုံးကို ဖယ်ရှားရန် သမ္မာကျမ်းစာကို ပိုမိုနက်ရှိုင်းစွာ လေ့လာရမည်။ </a:t>
          </a:r>
          <a:endParaRPr lang="en" sz="1800" kern="1200" noProof="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17452" y="2235165"/>
        <a:ext cx="4509159" cy="1947680"/>
      </dsp:txXfrm>
    </dsp:sp>
    <dsp:sp modelId="{10C5EEBE-B0F8-415F-9669-66275EFF5A07}">
      <dsp:nvSpPr>
        <dsp:cNvPr id="0" name=""/>
        <dsp:cNvSpPr/>
      </dsp:nvSpPr>
      <dsp:spPr>
        <a:xfrm>
          <a:off x="199234" y="102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မီးနှင့်စစ်ပြီးသောရွှေကိုဝယ်ပါ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99234" y="102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81802" y="4106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695104" y="536014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62142" y="2208797"/>
          <a:ext cx="3621802" cy="198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noProof="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ကယ်တင်ခြင်းရရှိရန် တစ်ခုတည်းသော လမ်းသည် ယေရှု၏ဖြောင့်မတ်ခြင်းကို လက်ခံခြင်းဖြစ်သည်။ ကျွန်ုပ်တို့၏ ကု သိုလ်ကောင်းမှုနှင့် ဘုရားမျက်နှာရရန် ကြိုးစားခြင်းသည် အ ဝတ်မပါဘဲ ဘုရား ရှင်ရှေ့တော်သို့ လာရောက်ခြင်းဖြစ်သည်</a:t>
          </a:r>
          <a:endParaRPr lang="en" sz="1800" kern="1200" noProof="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2142" y="2208797"/>
        <a:ext cx="3621802" cy="1983656"/>
      </dsp:txXfrm>
    </dsp:sp>
    <dsp:sp modelId="{793D965F-77CB-4830-98B7-9C2F5484B8FA}">
      <dsp:nvSpPr>
        <dsp:cNvPr id="0" name=""/>
        <dsp:cNvSpPr/>
      </dsp:nvSpPr>
      <dsp:spPr>
        <a:xfrm>
          <a:off x="84514" y="56719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ဖြူသောအဝတ်ကိုဝယ်ပါ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514" y="56719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19698" y="420864"/>
          <a:ext cx="0" cy="377853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20085" y="546815"/>
          <a:ext cx="2350397" cy="170033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220014" y="2245105"/>
          <a:ext cx="2773910" cy="195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noProof="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သန့်ရှင်းသောဝိညာဉ်တော်ကို လက်ခံပါ။ သူကသာ ကျွန်ုပ်တို့ အား ဝိညာဉ်ရေးအသိတရား ကို ပေးစွမ်းနိုင်သည်၊ အခြေ အနေနေအမှန်ကို နားလည်စေ သည် (ယော ၁၆း၈)</a:t>
          </a:r>
          <a:endParaRPr lang="en" sz="1800" kern="1200" noProof="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20014" y="2245105"/>
        <a:ext cx="2773910" cy="1956341"/>
      </dsp:txXfrm>
    </dsp:sp>
    <dsp:sp modelId="{E987A411-ADF2-4352-9A3E-5F896F6B1B68}">
      <dsp:nvSpPr>
        <dsp:cNvPr id="0" name=""/>
        <dsp:cNvSpPr/>
      </dsp:nvSpPr>
      <dsp:spPr>
        <a:xfrm>
          <a:off x="316828" y="33824"/>
          <a:ext cx="2458880" cy="4198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မျက်စဉ်းကိုဝယ်ပါ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16828" y="33824"/>
        <a:ext cx="2458880" cy="419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6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ကျွန်ပ်တို့ကို ဖန်ဆင်းရန် ဆုံးဖြတ်ခဲ့သည် (ကမ္ဘာ ၂း၂၇) </a:t>
          </a:r>
          <a:endParaRPr lang="en" sz="1600" kern="12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ပြစ်မှားသောအခါ ရှာတော် မူသည် (ကမ္ဘာ ၃း၈-၉) </a:t>
          </a:r>
          <a:endParaRPr lang="en" sz="1600" kern="12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ကယ်တင်ရန် အသက်ကို ပေးခဲ့သည် (ယော ၃း၁၆)</a:t>
          </a:r>
          <a:endParaRPr lang="en" sz="1800" kern="12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ထာဝရအတူစံစား၊ နေ ထိုင်ခြင်း ဆုလာဘ်ကို ပေးချင်သည် (ဗျာ ၃း၂၁)</a:t>
          </a:r>
          <a:endParaRPr lang="en" sz="1800" kern="12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သူသည် နှစ်သိမ့်သူဖြစ်သည် (ယော ၁၄း၁၆-၁၇)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ယေရှုကို ဖော်ပြသည် (ယော ၁၅း၂၆)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အပြစ်ကိုဖော်ပြသည် (ယော ၁၆း၈)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သမ္မာတရားသို့ပိုဆောင်သည် (ယော ၁၆း၁၃)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1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14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dirty="0"/>
              <a:t>ရှာ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33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8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34.jpeg"/><Relationship Id="rId5" Type="http://schemas.microsoft.com/office/2007/relationships/hdphoto" Target="../media/hdphoto12.wdp"/><Relationship Id="rId10" Type="http://schemas.microsoft.com/office/2007/relationships/diagramDrawing" Target="../diagrams/drawing4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259119"/>
            <a:ext cx="900112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my-MM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အဖြစ်မှန်ကို စစ်ဆေးခြင်း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D7AA80"/>
                </a:solidFill>
              </a:rPr>
              <a:t>Lesson 1 for April 4,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2449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3200" b="1" dirty="0">
                <a:ln/>
                <a:solidFill>
                  <a:schemeClr val="accent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အကိုင်းအခက်နှင့်စပျစ်နွယ်ပင်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1" y="513594"/>
            <a:ext cx="12042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ငါသည် စပျစ်နွယ်ပင်ဖြစ်၏။ သင်တို့သည်အခက်များဖြစ်ကြ၏။ အကြင်သူသည် ငါ၌တည်၍ ငါသည်လည်းသူ့၌တည်၏၊ ထို သူသည် များစွာသောအသီးကိုသီးတတ်၏။ ငါနှင့်ကွာလျှင် သင်တို့သည် အဘယ်အမှုကိုမျှ မတတ်နိုင်ကြ” (‌ယော ၁၅း၅)</a:t>
            </a:r>
            <a:endParaRPr lang="en" sz="2000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ယေရှုအသေမခံခင်လေးတွင် ငါသည်စပျစ်နွယ်ပင်၊ သင်တို့သည်အကိုင်း အခက်များ ဖြစ်ကြ၏ဟု ပြောဆိုခဲ့သည်။ သူဘာကို ဆိုလိုသနည်း။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458259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410284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ယေရှု၌တည်နေခြင်းသည် လောဒိကိအသင်းတော်၏ မပူမအေးအ ခြေအနေအတွက် ဖြေ‌ဆေးဖြစ်သည်။ ထို့အပြင် ၎င်းသည် ဝမ်း မြောက်ခြင်း၏အရင်းအမြစ်ဖြစ်သည် (ယော ၅း၁၁)။ သို့သော် ယေ ရှု၌ မည်သို့တည်နေနိုင်မည်နည်း။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467423" y="5708978"/>
            <a:ext cx="6883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ဘုရားသခင်နှစ်သက်တော်မူရာကိုပြုခြင်း၊ ဆိုလိုသည်မှာ ကိုယ်တော်၏ ပညတ်တော်များကို လိုက်နာခြင်းဖြစ်သည် (ယော ၁၅:၁၀)။ ဤ သည်မှာ ဘုရားသခင် ကျွန်ုပ်တို့အား ပြသခဲ့သော မေတ္တာအပေါ် မေတ္တာဖြင့် တုံ့ပြန်ခြင်း ဖြစ်သည် (၁ ယော ၄:၁၉)။</a:t>
            </a:r>
            <a:endParaRPr lang="en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182732"/>
            <a:ext cx="72540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စပျစ်ပင်၏အခက်သည် စပျစ်နွယ်ပင်နှင့်မတွယ်ကပ်လျှင် အချိန်အတိုင်း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အတာတစ်ခု ရှင်နိုင်သော်လည်း နောက်ဆုံးတွင် ညှိုးနွမ်းသွားလိမ့်မည်။ ထို့ကြောင့် ယေရှုက ထာဝရအသက်ကို မဆုံးရှုံးရလေအောင် ကျွန်ုပ်တို့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အား “ငါ၌ တည်နေကြလော့” (ယော ၁၅း၄) ဟု တောင်းပန်ခဲ့သည်။ ယေ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ရှုသည် စပျစ်နွယ်ပင်နှင့် အကိုင်းအခက်များအကြောင်း ဥပမာကို ပြောပြ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သည့် အခန်းငယ် ၁၁ တွင် “တည်နေကြလော့” ဟူသော ကြိယာကို ၁၀ ကြိမ် အသုံးပြုထားသည်။ ၎င်းသည် အရေးကြီးနေ၍ဖြစ်သည်။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421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ပင်ရည်/အစေး </a:t>
            </a:r>
            <a:endParaRPr lang="en" sz="3200" b="1" spc="100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135267" y="533251"/>
            <a:ext cx="11773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ငါ၌တည်နေကြလော့။ ငါသည်လည်း သင်တို့၌တည်နေမည်။ စပျစ်ခက်သည် အပင်၌မတည်လျှင်၊ ကိုယ်အလိုအလျောက် အသီးမသီးနိုင်သကဲ့သို့၊ သင်တို့သည် ငါ၌မတည်လျှင် အသီးမသီးနိုင်ကြ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ယောဟန် ၁၅း၄)</a:t>
            </a:r>
            <a:endParaRPr lang="en" sz="20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ဆောင်းရာသီတွင် အခက်များသည် စပျစ်နွယ်ပင်နှင့်တွယ်ကပ်နေသော်လည်း အသီးမသီး ပါ။ အဘယ်ကြောင့်နည်း။  သစ်ရည်မရရှိသည့်အတွက်ဖြစ်သည်။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425237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896531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ယောဟန် ၁၄-၁၇ မှာ ယေရှုက ကျွန်ုပ်တို့အား ရှင်းပြထားသည်။ ကျွန်ုပ်တို့၊ အသက်ရှင်ဖို့ အလိုရှိပါက ကျွန်ုပ်တို့၏အထဲတွင် သန့်ရှင်းသောဝိညာဉ်တော်သည် လုပ်ဆောင်တော်မူ၏။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3031852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y-MM" sz="2000" b="1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နူးညံ့သောအခက်ဖြစ်စေ၊ ကျိုးနေသောအခက်ဖြစ်စေ၊ အရာတစ်ခုက ရှင်းနေ</a:t>
            </a:r>
            <a:r>
              <a:rPr lang="en-US" sz="2000" b="1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>
                <a:latin typeface="Pyidaungsu" panose="020B0502040204020203" pitchFamily="34" charset="0"/>
                <a:cs typeface="Pyidaungsu" panose="020B0502040204020203" pitchFamily="34" charset="0"/>
              </a:rPr>
              <a:t>ပါသည်။ ကျွန်ုပ်တို့သည် စပျစ်နွယ်ပင်၏အစေးကို လိုအပ်သည်။ ဤအစေးနှင့် ကျွန်ုပ်တို့ဘာ</a:t>
            </a:r>
            <a:r>
              <a:rPr lang="en-US" sz="2000" b="1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>
                <a:latin typeface="Pyidaungsu" panose="020B0502040204020203" pitchFamily="34" charset="0"/>
                <a:cs typeface="Pyidaungsu" panose="020B0502040204020203" pitchFamily="34" charset="0"/>
              </a:rPr>
              <a:t>နှိုင်းယှဉ်မည်နည်း။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2022687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နွေဦးရာသီရောက်မှသာ အခက်တို့သည် စပျစ်နွယ်ပင်မှ သစ်ရည်ကို ရရှိကြပြီးနောက် အ  ညွန့်များ ထွက်ပေါ်လာကြသည်။ ယောဟန်အသုံးပြုခဲ့သော ဂရိစကားလုံးသည် ချိုးဖြတ်ပြီး စပျစ်နွယ်ပင်ပေါ်သို့ ပြန်ဆက်ထားသော အကိုင်းအခက်များဟူ၍ ရည်ညွှန်းနိုင်သည်။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ဤနေရာတွင် မီးဖြင့်စမ်းသပ်ပြီးသောရွှေသည် ယုံကြည်ခြင်းနှင့်မေတ္တာကို ဆိုလိုသည်။ ၎င်းသည် နှလုံးသားကို ကြွယ်ဝစေသည်။ အဘယ်ကြောင့်ဆိုသော် ၎င်းကို သန့်စင်သည်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အထိ မီးနှင့်ချွတ်ပြီးဖြစ်သည်။ ၎င်းကို မီးနှင့်ချွတ်လေလေ၊ ၎င်း၏ တောက်ပမှုသည် ပိုမို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တောက်ပလေလေဖြစ်သည်။ ဖြူသောအဝတ်သည် စာရိတ္တ၏ ဖြူစင်မှု၊ ခရစ်တော်၏ အ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ပစ်သားကို ပေးအပ်သော ဖြောင့်မတ်ခြင်းဖြစ်သည်။ ဤအဝတ်သည် ကောင်းကင်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အဝတ်အစားဖြစ်ပြီး၊ နာခံလိုသောသူများကသာ ခရစ်တော်အားဖြင့် ဝယ်ယူနိုင်သည်။ မျက်စဉ်းသည် ဉာဏ်ပညာနှင့်ကျေးဇူးတော်ကို ဆိုလိုပါသည်။ မျက်စဉ်းသည် မကောင်း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မှုနှင့် ကောင်းမှုကို ခွဲခြားသိမြင်နိုင်စေပြီး၊ မည်သည့်ပုံစံနှင့်မဆို အပြစ်ကို ရှာဖွေတွေ့ရှိ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နိုင်သည်။ ရှင်းရှင်းလင်းလင်းမြင်နိုင်ရန် လိုအပ်သည်နှင့်အညီ ဘုရားသခင်သည် သူ၏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အသင်းတော်များကို မျက်စဉ်းကို ပေးသနားတော်မူသည်။ ၎င်းကို ဉာဏ်ပညာဖြင့် ခတ်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ပေးရန်လိုအပ်သည်။ သို့သော် လူအများတို့သည် သူတို့၏အကျင့်ကို ပြစ်တင်ခံရမည်ကို စိုးရိမ်သောကြောင့် မခတ်လိုကြပါ။ ဘုရားသခင်၏ မျက်စဉ်းသည် နားလည်မှုကို ရှင်း</a:t>
            </a: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လင်းစေလိမ့်မည်။ ခရစ်တော်သည် ကျေးဇူးတော်အားလုံး၏ ဘဏ္ဍာတိုက်ဖြစ်သည်။ ကိုယ်တော်က “ငါ့ထံမှ ဝယ်ယူလော့” ဟု မိန့်တော်မူသည် (ဗျာဒိတ် ၃:၁၈)</a:t>
            </a:r>
            <a:endParaRPr lang="en" sz="24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477251" y="493702"/>
            <a:ext cx="35083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ခမည်းတော်သည် ငါ့ကိုချစ်တော်မူသကဲ့သို့ ငါသည်သင်တို့ကို</a:t>
            </a:r>
            <a:r>
              <a:rPr lang="en-US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ချစ်၏။ ငါ၏ချစ်ခြင်း</a:t>
            </a:r>
            <a:r>
              <a:rPr lang="en-US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မေတ္တာ၌ တည်နေ ကြလော့</a:t>
            </a:r>
            <a:r>
              <a:rPr lang="en-US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  <a:p>
            <a:pPr algn="ctr"/>
            <a:r>
              <a:rPr lang="my-MM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(ယောဟန် ၁၅း၉)</a:t>
            </a:r>
            <a:endPara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noProof="0" dirty="0">
                <a:solidFill>
                  <a:srgbClr val="6C176A"/>
                </a:solidFill>
              </a:rPr>
              <a:t> </a:t>
            </a:r>
            <a:r>
              <a:rPr lang="my-MM" sz="2000" b="1" noProof="0" dirty="0">
                <a:solidFill>
                  <a:srgbClr val="6C176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ဘုရားသခင်၏သတင်းစကား (ဗျာဒိတ် ၃း၁၄-၂၂)</a:t>
            </a:r>
            <a:endParaRPr lang="en" sz="2000" b="1" noProof="0" dirty="0">
              <a:solidFill>
                <a:srgbClr val="6C176A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အက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ဲဖြတ်သုံးသပ်ခြင်း</a:t>
            </a:r>
            <a:r>
              <a:rPr lang="my-MM" sz="2000" b="1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(အခန်းငယ် ၁၄-၁၇)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my-MM" sz="2000" b="1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ဖြေရှင်းချက် (အခန်းငယ် ၁၈)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my-MM" sz="2000" b="1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ရလဒ် (အခန်းငယ် ၁၉-၂၀)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my-MM" sz="2000" b="1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ကျေနပ်အားရမှု (အခန်းငယ် ၂၁-၂၂)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my-MM" sz="2000" b="1" noProof="0" dirty="0">
                <a:solidFill>
                  <a:srgbClr val="801C2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လက်တွေ့စစ်ဆေးခြင်း (ယောဟန် ၁၅း၁-၁၁)</a:t>
            </a:r>
            <a:endParaRPr lang="en" sz="2000" b="1" noProof="0" dirty="0">
              <a:solidFill>
                <a:srgbClr val="801C21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အကိုင်းအခက်နှင့်စပျစ်နွယ်ပင်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ပင်ရည်/အစေး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90351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y-MM" sz="200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ကျွန်ုပ်တို့တစ်ဦးစီသည် ဘုရားသခင်နှင့် မတူညီသောဆက်ဆံရေးကို တည်ဆောက်ခဲ့ ကြသည်။ သို့သော် ကျွန်ုပ်တို့အားလုံးသည် အရာတစ်ခုတွင် သဘောတူကြသည်။ ဤ ဆက်ဆံရေးသည် ကြီးထွားနိုင်သည်၊ ကြီးထွားသင့်သည်။</a:t>
            </a:r>
            <a:endParaRPr lang="en" sz="2000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69278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အသက်တာ၏နောက်ဆုံးကာလ၊ အသင်းတော်၏ဝိညာဉ်ရေး အခြေ အနေနှင့်ပတ်သက်သည့် အထွေထွေသတင်းစကားကို ကျွန်ုပ်တို့အားပေးသနားတော် မူခဲ့သည်။ ယခုအခါ ထိုသတင်းစကား၏မည်သည့်အပိုင်းသည်ကျွန်ုပ်တို့နှင့်သက်ဆိုင် သည်၊ ဘုရားသခင်နှင့်ကျွန်ုပ်တို့၏ဆက်ဆံရေးမည်သို့ခိုင်မာစေမည်၊ နက်ရှိုင်းစေမည် ကို ကျွန်ုပ်တို့ကိုယ်တိုင်ဆန်းစစ်ရန်မှာ ကျွန်ုပ်တို့အပေါ်တွင် မူတည်ပါသည်။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1087661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 ကြီးထွားဖွံ့ဖြိုးဖို့ရန်အတွက် ပထမဆုံးလုပ်ဆောင်ရမည့် ခြေလှမ်းမှာ ကျွန်ုပ် တို့၏ လက်ရှိအခြေအနေကို သိရှိနားလည်ဖို့ရန် လိုအပ်သည်။ 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-1" y="1341078"/>
            <a:ext cx="10167257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my-MM" sz="80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</a:t>
            </a:r>
            <a:r>
              <a:rPr lang="my-MM" sz="800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my-MM" sz="80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တင်း</a:t>
            </a:r>
            <a:r>
              <a:rPr lang="my-MM" sz="800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80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စကား</a:t>
            </a:r>
            <a:endParaRPr lang="en" sz="80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(ဗျာဒိတ် ၃း၁၄-၂၂)</a:t>
            </a:r>
            <a:endParaRPr lang="en" sz="4800" noProof="0" dirty="0">
              <a:ln w="0"/>
              <a:solidFill>
                <a:srgbClr val="33792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57592"/>
            <a:ext cx="736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800" b="1" spc="60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အကဲဖြတ်သုံးသပ်ခြင်း </a:t>
            </a:r>
            <a:endParaRPr lang="en" sz="28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519029"/>
            <a:ext cx="73653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“သင်ကလည်း၊ ငါသည်ဥစ္စာရတတ်၏။ ဘဏ္ဍာများကိုဆည်းဖူးပြီး။ တစုံတခုကို</a:t>
            </a:r>
            <a:r>
              <a:rPr lang="en-US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မျှ</a:t>
            </a:r>
            <a:r>
              <a:rPr lang="en-US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မလိုဟုပြောဆို၍ ကိုယ်တိုင်ပင်ပန်းခြင်း၊ သနားဘွယ်ဖြစ်ခြင်း၊ ဆင်းရဲခြင်း၊ မျက်စိကန်းခြင်း၊ အဝတ်အချည်းစည်းရှိခြင်းဖြစ်သည်ကို မသိပါတကား” </a:t>
            </a:r>
            <a:r>
              <a:rPr lang="en-US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  </a:t>
            </a:r>
            <a:r>
              <a:rPr lang="my-MM" sz="1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(ဗျာဒိတ် ၃း၁၇)</a:t>
            </a:r>
            <a:endParaRPr lang="en" sz="1900" b="1" noProof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73767" y="1768025"/>
            <a:ext cx="7365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အသင်းတော်ခုနစ်ပါးထံ ပေးပို့သော သတင်းစကားသည် တမန်တော်ခေတ် မှ ယနေ့ခေတ်အထိ ကမ္ဘာ့အသင်းတော်၏ အခြေအနေကို တင်ပြထားသည် (ဗျာဒိတ် ၂-၃)။ ကျွန်ုပ်တို့ခေတ် (လောဒိကိ) အတွက် သတင်းစကားကို တင်ပြရာတွင် ယေရှုသည် မိမိကိုယ်ကို “အာမင် [သမ္မာတရား]၊ သစ္စာရှိ သော၊ စစ်မှန်သောသက်သေခံ” အဖြစ် တင်ပြသည် (ဗျာဒိတ် ၃:၁၄</a:t>
            </a:r>
            <a:r>
              <a:rPr lang="my-MM" sz="2000" b="1" dirty="0"/>
              <a:t>)။</a:t>
            </a:r>
            <a:endParaRPr lang="en" sz="2000" b="1" noProof="0" dirty="0"/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53813" y="3406366"/>
            <a:ext cx="7291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ကျွန်ုပ်တို့ကိုယ်ကျွန်ုပ်တို့ ပြန်ကြည့်သောအခါ ကျွန်ုပ်တို့၏ အမှန်တရားကို မြင်တွေ့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ရသည်“ငါသည် ကြွယ်ဝ၏။ ကြွယ်ဝလာပြီ။ အဘယ်အရာမျှ မလိုအပ်” (ဗျာ ၃:၁၇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endParaRPr lang="en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853814" y="5231254"/>
            <a:ext cx="50775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ယခု မိမိကိုယ်ကို အကဲဖြတ်သုံးသပ်ရန် အချိန်ဖြစ်သည်။ ကိုယ်တကယ်ပိုင်ဆိုင်သည့်အရာ၊ လိုအပ်သည့် အရာများ ကို သတိပြုမိသလား။ ယေရှုနှင့်ကျွန်ုပ်၏ဆက်ဆံရေး မည်မျှကြီးထွားလာသနည်း။ ကျွန်ုပ် ပိုကောင်းအောင် ပြောင်းလဲနေသလား။ </a:t>
            </a:r>
            <a:endParaRPr lang="en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02950" y="4056061"/>
            <a:ext cx="5161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ယေရှုသည် အမှန်တရား၊ ကျွန်ုပ်တို့၏ လက်တွေ့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ဘဝကို မြင်သည်- “သင်တို့သည် ဆင်းရဲခြင်း၊ သနားစရာ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ဖြစ်ခြင်း၊ ဆင်းရဲခြင်း၊ မျက်စိကန်းခြင်းနှင့် အဝတ်အချည်း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စည်းရှိခြင်းဖြစ်၏” (ဗျာဒိတ် ၃:၁၇ခ)။</a:t>
            </a:r>
            <a:endParaRPr lang="en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43544"/>
            <a:ext cx="95059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my-MM" sz="32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ဖြေရှင်းချက်</a:t>
            </a:r>
            <a:endParaRPr lang="en" sz="32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“သင်သည်ဥစ္စာရတတ်ခြင်းငှါ၊ မီးနှင့်ချွတ်ပြီးသောရွှေကို၎င်း၊ အဝတ်အချည်းစည်းရှိ၍၊ သူတပါး ရှေ့တွင် မရှက်စေခြင်းငှါ ခြုံစရာဘို့၊ ဖြူသောအဝတ်ကို၎င်း ငါ့ထံမှာဝယ်လော့။ သင်၏မျက် စိမြင်စေခြင်းငှါ၊ မျက်စိ၌မျက်စဉ်းခတ်လော့ဟု သင့်အားငါသည် အကြံပေး၏” (ဗျာဒိတ် ၃း၁၈)</a:t>
            </a:r>
            <a:endParaRPr lang="en" sz="2000" b="1" noProof="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ကျွန်ုပ်တို့၏အခြေအနေနှင့် သက်တောင့်သက်သာရှိခြင်းက လျစ်လျူရှုမှု (အအေးမဟုတ်၊ အပူမ ဟုတ်) ကို ဖြစ်ပေါ်စေသောကြောင့်၊ ယေရှုက အရာသုံးခုကို လုပ်ဆောင်ရန် အကြံပေးသည်။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35032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436495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347386"/>
              </p:ext>
            </p:extLst>
          </p:nvPr>
        </p:nvGraphicFramePr>
        <p:xfrm>
          <a:off x="8917858" y="2502067"/>
          <a:ext cx="3190569" cy="420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1439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2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my-MM" sz="3200" b="1" spc="100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ရလဒ်</a:t>
            </a:r>
            <a:endParaRPr lang="en" sz="3200" b="1" spc="1000" noProof="0" dirty="0">
              <a:ln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370114" y="656876"/>
            <a:ext cx="11517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“ငါသည်တံခါးရှေ့မှာရပ်၍ ခေါက်လျက်နေ၏။ အကြင်သူသည် ငါ၏အသံကို ကြား၍တံခါးကိုဖွင့်အံ့၊ ထိုသူရှိရာသို့ ငါဝင် ၍ သူနှင့်အတူ စားသောက်မည်။ သူသည်လည်းငါနှင့်အတူ စားသောက်ရလိမ့်မည်” (ဗျာ ၃း၂၀)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108858" y="1412016"/>
            <a:ext cx="7563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ပြဿနာတစ်ခုရှိသည်။ ဝိညာဉ်ရေးအရ ကျွန်တော်အဆင်ပြေပါသည်။ သို့ သော် ယေရှုက ကျွန်တော်တို့ကိုတိုးတက်စေချင်ပါသည်။ သို့ပေမဲ့ ပြောင်းလဲ ဖို့ လိုအပ်သည်များကို ကျွန်တော်သတိမပြုမိခဲ့သော် ဘယ်သောအခါမှ ကျွန်တော်တို့ ပြောင်းလဲမှာ မဟုတ်ပါ။ ကျွန်တော်ရှိထားသည်ဟု ထင်ထား သည့် အရာကို ကျွန်တော် ဘယ်တော့မှ </a:t>
            </a:r>
            <a:r>
              <a:rPr lang="my-MM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ဝယ်ချင်မှာ မဟုတ်ပါ။ </a:t>
            </a:r>
            <a:endParaRPr lang="en" sz="2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788639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ယေရှုသည် ကျွန်ုပ်၏နှလုံးသားတံခါးကို ခေါက်ပြီး စိတ်ရှည်စွာစောင့်ဆိုင်းနေ ပါသည်။ ကိုယ်တော်နှင့် ဆက်ဆံရေးရှိရန် ကျွန်ုပ်၏ဘဝကို အနှောင့်အယှက် မပေးပါ။ ၎င်းကိုဖွင့်ရန် ဆုံးဖြတ်ချက်သည် ကျွန်ုပ်၏ဆုံးဖြတ်ချက်ဖြစ်သည်။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108858" y="3875329"/>
            <a:ext cx="7648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ယေရှု၏ ဆုံးမခြင်းနှင့် ပြစ်ဒဏ်ပေးခြင်းတို့သည် အပျက်သဘောဆောင်သည် မဟုတ်ပါ။ ကိုယ်တော်သည် ဆွေးနွေးခြင်းလမ်းကြောင်းကို နှစ်သက်တော်မူ ၏။ ကိုယ်တော်သည် ကျွန်ုပ်တို့နှင့်အတူ တိတ်ဆိတ်စွာထိုင်၍ စကားပြော လိုသည်… “ငါသည်တံခါးရှေ့မှာရပ်၍ ခေါက်လျက်နေ၏။ အကြင်သူသည် ငါ ၏အသံကို ကြား၍တံခါးကိုဖွင့်အံ့၊ ထိုသူရှိရာသို့ငါဝင်၍ သူနှင့်အတူစားသောက် မည်။ သူသည်လည်းငါနှင့်အတူ စားသောက်ရလိမ့်မည်” (ဗျာ ၃း၂၀)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126650" y="2941980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ဤပြဿနာကိုဖြေရှင်းရန် ယေရှုမှာ နည်းလမ်းရှိသည်။ “ငါချစ်သမျှသော သူ တို့၏အပြစ်ကိုငါစစ်ဆေး၍ သူတို့ကိုဆုံးမတတ်၏။ ထိုကြောင့် ကိုယ်စိတ်ကို ကိုယ်နှိုးဆော်လော့။ နောင်တရလော့” (ဗျာ ၃း၁၉)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my-MM" sz="32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ကျေနပ်အားရမှု</a:t>
            </a:r>
            <a:endParaRPr lang="en" sz="32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314325" y="589926"/>
            <a:ext cx="1082176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rgbClr val="652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"ငါသည်အောင်မြင်၍ ငါ့ခမည်းတော်၏ ပလ္လင်တော်ပေါ်မှာ ခမည်းတော်နှင့်အတူထိုင်နေသကဲ့သို့၊ အောင်မြင် သောသူသည်ငါ၏ ပလ္လင်ပေါ်မှာ ငါနှင့်အတူ ထိုင်နေရသောအခွင့်ကိုငါပေးမည်“ (ဗျာ ၃း၂၁)</a:t>
            </a:r>
            <a:endParaRPr lang="en" sz="2000" b="1" noProof="0" dirty="0">
              <a:solidFill>
                <a:srgbClr val="652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6" y="1322188"/>
            <a:ext cx="8052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ခရီးလမ်း မလွယ်ကူမှန်း ယေရှုသိထားသည်။ ကျွန်ုပ်တို့၏ ရွှေ၊ ဝတ်လုံ၊ မျက်စဉ်း ဝယ်ဖို့ ကြိုးစားအားထုတ်မှုကိုလည်း သိထားသည်။ သူနှင့်ဆက်သွယ်ဖို့၊ တံခါးဖွင့်ဖို့ ကျွန်ုပ်တို့၏ ရုန်းကန်မှုများကိုလည်း သူသိထားသည်။ ထို့ကြောင့် ကျွန်ုပ်တို့ကို ပြောသည်မှာ “ငါအောင်မြင်သကဲ့သို့ သင်တို့လည်းအောင်မြင်နိုင်ပါသည်” (ဗျာ ၃း၂၀)။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281105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93277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ဘယ်သောအခါမှ ပထမခြေလှမ်းကို ဘယ်တော့မှ မလှမ်းနိုင်သည် ကိုလည်း ယေရှုသိထားသည်။ ဘုရားသခင်ကသာ အမြဲတမ်းအစပြုခဲ့သည်။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239460"/>
            <a:ext cx="4257367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ဤဘုရားသခင့်အပြုအမူ၏အဓိကသော့ ချက်မှာ မေတ္တာဖြစ်သည် - "ထာဝရ မေတ္တာနှင့်သင့်ကိုငါချစ်၏" (ယေရမိ ၃၁း ၁)။ ကျွန်ုပ်တို့နှင့်ဆက်ဆံမှုပြုချင်သည်။ သူနှင့်ဆက်သွယ်ချင်သလား။ နှလုံးသား တံခါးဖွင့်ပြီး သူချစ်သကဲ့သို့ ပြန်ချစ်ပါမည် လား။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9395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my-MM" sz="11500" spc="60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လက်တွေ့စစ် ဆေးခြင်း</a:t>
            </a:r>
            <a:endParaRPr lang="en" sz="11500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(ယောဟန် ၁၅း၁-၁၁)</a:t>
            </a:r>
            <a:endParaRPr lang="en" sz="4800" noProof="0" dirty="0">
              <a:ln w="0"/>
              <a:solidFill>
                <a:srgbClr val="6759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5697</Words>
  <Application>Microsoft Office PowerPoint</Application>
  <PresentationFormat>Panorámica</PresentationFormat>
  <Paragraphs>73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Pyidaungsu</vt:lpstr>
      <vt:lpstr>Arial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2026-02-21T18:00:10Z</dcterms:created>
  <dcterms:modified xsi:type="dcterms:W3CDTF">2026-03-29T06:58:58Z</dcterms:modified>
</cp:coreProperties>
</file>