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3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embeddedFontLst>
    <p:embeddedFont>
      <p:font typeface="Pyidaungsu" panose="020B0604020202020204" charset="0"/>
      <p:regular r:id="rId16"/>
      <p:bold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endParaRPr lang="my-MM" sz="2000" b="1" dirty="0">
            <a:solidFill>
              <a:schemeClr val="tx2">
                <a:lumMod val="50000"/>
              </a:schemeClr>
            </a:solidFill>
          </a:endParaRPr>
        </a:p>
        <a:p>
          <a:pPr>
            <a:lnSpc>
              <a:spcPts val="2400"/>
            </a:lnSpc>
            <a:spcAft>
              <a:spcPts val="0"/>
            </a:spcAft>
          </a:pPr>
          <a:r>
            <a:rPr lang="my-MM" sz="2000" b="1" dirty="0">
              <a:solidFill>
                <a:schemeClr val="tx2">
                  <a:lumMod val="50000"/>
                </a:schemeClr>
              </a:solidFill>
            </a:rPr>
            <a:t>ကျမ်းစာကိုမည်သို့လေ့ လာမည်နည်း</a:t>
          </a:r>
          <a:endParaRPr lang="es-ES" sz="2000" b="1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my-MM" sz="2000" b="1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အချိန်</a:t>
          </a:r>
          <a:endParaRPr lang="es-ES" sz="2000" b="1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my-MM" sz="2000" b="1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နေရာ</a:t>
          </a:r>
          <a:endParaRPr lang="es-ES" sz="2000" b="1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my-MM" sz="2000" b="1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နည်းပညာ</a:t>
          </a:r>
          <a:endParaRPr lang="es-ES" sz="2000" b="1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my-MM" sz="2000" b="1" dirty="0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ကျမ်းစာလေ့လာခြင်း၏ အကျိုးကျေးဇူး </a:t>
          </a:r>
          <a:endParaRPr lang="es-ES" sz="2000" b="1" dirty="0">
            <a:solidFill>
              <a:schemeClr val="accent2">
                <a:lumMod val="50000"/>
              </a:schemeClr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my-MM" sz="2000" b="1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မျှဝေခြင်း၏ အကျိုး ကျေးဇူးများ </a:t>
          </a:r>
          <a:endParaRPr lang="es-ES" sz="2000" b="1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my-MM" sz="2000" b="1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စားသုံးခြင်း၏အကျိုးကျေးဇူး </a:t>
          </a:r>
          <a:endParaRPr lang="es-ES" sz="2000" b="1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my-MM" sz="2000" b="1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နက်နက်ရှိုင်းရှိုင်းကျမ်းစာလေ့လာခြင်းတွင် အပိုင်းလေးပိုင်းရှိသည်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my-MM" sz="2000" b="1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ဆုတောင်းခြင်း</a:t>
          </a:r>
          <a:endParaRPr lang="en" sz="2000" b="1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my-MM" sz="2000" b="1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ဖတ်ကြားခြင်းနှင့်သဘောပေါက်ခြင်း</a:t>
          </a:r>
        </a:p>
        <a:p>
          <a:pPr>
            <a:lnSpc>
              <a:spcPts val="2400"/>
            </a:lnSpc>
            <a:spcAft>
              <a:spcPts val="0"/>
            </a:spcAft>
          </a:pP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(</a:t>
          </a:r>
          <a:r>
            <a:rPr lang="my-MM" sz="2000" b="1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အဆိုပြုထားသောနည်းလမ်း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)</a:t>
          </a:r>
          <a:r>
            <a:rPr lang="my-MM" sz="2000" b="1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my-MM" sz="2000" b="1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ဆုတောင်းခြင်း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my-MM" sz="2000" b="1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မျှဝေခြင်း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2000" b="1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ကျမ်းစာလေ့လာ သည့်အခါ သန့်ရှင်း သောဝိညာဉ်တော် ဖိတ်ခေါ်ပါ</a:t>
          </a:r>
          <a:endParaRPr lang="en" sz="2000" b="1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my-MM" sz="2000" b="1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ကျမ်းစာထဲက ကျမ်းပုဒ် (သို့) ကျမ်း ချက်ကို ရွေးချယ်ပါ </a:t>
          </a:r>
          <a:endParaRPr lang="en" sz="2000" b="1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2000" b="1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သင်၏စိတ်နှင့်နှလုံးကို ဝိညာဉ်တော်က တို့ထိ၍  နားလည် မှုကိုပေးလိမ့်မည်  </a:t>
          </a:r>
          <a:endParaRPr lang="es-ES" sz="2000" b="1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my-MM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အဓိကအတွေးအခေါ်ကိုမျဉ်းသားပါ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my-MM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အဓိကအတွေးအခေါ်ကို လှုံ့ဆော် ပေးသည့်အတွေးများကိုရေးချပါ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my-MM" sz="1600" b="1" kern="1200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သင်ယူထားသော အ တွေးအခေါ်များကို ကျင့် သုံးနိုင်ရန် ဘုရားကို အကူ အညီတောင်းပေါ။</a:t>
          </a:r>
          <a:endParaRPr lang="en" sz="1600" b="1" kern="1200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my-MM" sz="2000" b="1" kern="1200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သင်ယူခဲ့သည်များ ကို ဘယ်သူ့ကိုမျှ ဝေမည်နည်းဟု စဉ်းစားပါ</a:t>
          </a:r>
          <a:endParaRPr lang="en" sz="2000" b="1" kern="1200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my-MM" sz="2000" b="1" kern="1200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စိတ်ထဲမှာ ထွင်းထုထားဖို့ ရေးမှတ် ထားပါ</a:t>
          </a:r>
          <a:endParaRPr lang="en" sz="2000" b="1" kern="1200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44915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 custLinFactNeighborY="1703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199688" custLinFactNeighborX="-8940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06257" custLinFactNeighborX="4470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my-MM" sz="2400" b="1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အခြားသောလေ့လာမှုနည်းလမ်းများ 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my-MM" sz="2000" b="1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အခန်းငယ်တစ်ခုနှင့်တစ်ခုနှိုင်းယှဉ်ပါ (ဟေ ၂၈း၁၀)</a:t>
          </a:r>
          <a:endParaRPr lang="en" sz="2000" b="1" dirty="0">
            <a:solidFill>
              <a:schemeClr val="tx1"/>
            </a:solidFill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my-MM" sz="2000" b="1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အခန်းကြီး (သို့) တစ်အုပ်လုံးလေ့လာပါ</a:t>
          </a:r>
          <a:endParaRPr lang="en" sz="2000" b="1" dirty="0">
            <a:solidFill>
              <a:schemeClr val="tx1"/>
            </a:solidFill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my-MM" sz="2000" b="1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ကျမ်းစာညီညွတ်မှု </a:t>
          </a:r>
          <a:r>
            <a:rPr lang="en-US" sz="2000" b="1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rPr>
            <a:t>(concordance) </a:t>
          </a:r>
          <a:r>
            <a:rPr lang="my-MM" sz="2000" b="1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အကူအညီဖြင့် ခေါင်းစဉ် (သို့) ကျမ်းပုဒ်ကို လေ့လာပါ</a:t>
          </a:r>
          <a:endParaRPr lang="en" sz="2000" b="1" dirty="0">
            <a:solidFill>
              <a:schemeClr val="tx1"/>
            </a:solidFill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my-MM" sz="2000" b="1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ကျမ်းရှင်းလင်းချက် (သို့) အဘိဓာန်ကို တိုင်ပင်၍ လေ့လာပါ</a:t>
          </a:r>
          <a:endParaRPr lang="en" sz="2000" b="1" dirty="0">
            <a:solidFill>
              <a:schemeClr val="tx1"/>
            </a:solidFill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rPr>
            <a:t>EG White </a:t>
          </a:r>
          <a:r>
            <a:rPr lang="my-MM" sz="2000" b="1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rPr>
            <a:t>၏ </a:t>
          </a:r>
          <a:r>
            <a:rPr lang="en-US" sz="2000" b="1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rPr>
            <a:t>“The Conflict of Ages” </a:t>
          </a:r>
          <a:r>
            <a:rPr lang="my-MM" sz="2000" b="1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စီးရီးမှ စာပုဒ်များနှင့်တစ်ပြိုင်တည်းလေ့လာဖတ်ရှုပါ </a:t>
          </a:r>
          <a:endParaRPr lang="en" sz="2000" b="1" dirty="0">
            <a:solidFill>
              <a:schemeClr val="tx1"/>
            </a:solidFill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endParaRPr lang="my-MM" sz="2000" b="1" kern="1200" dirty="0">
            <a:solidFill>
              <a:schemeClr val="tx2">
                <a:lumMod val="50000"/>
              </a:schemeClr>
            </a:solidFill>
          </a:endParaRPr>
        </a:p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>
              <a:solidFill>
                <a:schemeClr val="tx2">
                  <a:lumMod val="50000"/>
                </a:schemeClr>
              </a:solidFill>
            </a:rPr>
            <a:t>ကျမ်းစာကိုမည်သို့လေ့ လာမည်နည်း</a:t>
          </a:r>
          <a:endParaRPr lang="es-ES" sz="2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အချိန်</a:t>
          </a:r>
          <a:endParaRPr lang="es-ES" sz="2000" b="1" kern="1200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နေရာ</a:t>
          </a:r>
          <a:endParaRPr lang="es-ES" sz="2000" b="1" kern="1200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နည်းပညာ</a:t>
          </a:r>
          <a:endParaRPr lang="es-ES" sz="2000" b="1" kern="1200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ကျမ်းစာလေ့လာခြင်း၏ အကျိုးကျေးဇူး </a:t>
          </a:r>
          <a:endParaRPr lang="es-ES" sz="2000" b="1" kern="1200" dirty="0">
            <a:solidFill>
              <a:schemeClr val="accent2">
                <a:lumMod val="50000"/>
              </a:schemeClr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မျှဝေခြင်း၏ အကျိုး ကျေးဇူးများ </a:t>
          </a:r>
          <a:endParaRPr lang="es-ES" sz="2000" b="1" kern="1200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စားသုံးခြင်း၏အကျိုးကျေးဇူး </a:t>
          </a:r>
          <a:endParaRPr lang="es-ES" sz="2000" b="1" kern="12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589365" y="1438911"/>
          <a:ext cx="219484" cy="92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16"/>
              </a:lnTo>
              <a:lnTo>
                <a:pt x="219484" y="927616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683702" y="531291"/>
          <a:ext cx="4694126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4694126" y="134225"/>
              </a:lnTo>
              <a:lnTo>
                <a:pt x="4694126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188609" y="1438911"/>
          <a:ext cx="152819" cy="906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622"/>
              </a:lnTo>
              <a:lnTo>
                <a:pt x="152819" y="906622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683702" y="531291"/>
          <a:ext cx="2293369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2293369" y="134225"/>
              </a:lnTo>
              <a:lnTo>
                <a:pt x="2293369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3089765" y="1438911"/>
          <a:ext cx="303313" cy="36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989"/>
              </a:lnTo>
              <a:lnTo>
                <a:pt x="303313" y="3649989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3089765" y="1438911"/>
          <a:ext cx="303313" cy="267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550"/>
              </a:lnTo>
              <a:lnTo>
                <a:pt x="303313" y="26745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3089765" y="1438911"/>
          <a:ext cx="303313" cy="1709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997"/>
              </a:lnTo>
              <a:lnTo>
                <a:pt x="303313" y="1709997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089765" y="1438911"/>
          <a:ext cx="303313" cy="65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54"/>
              </a:lnTo>
              <a:lnTo>
                <a:pt x="303313" y="655854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504839" y="531291"/>
          <a:ext cx="1178863" cy="268450"/>
        </a:xfrm>
        <a:custGeom>
          <a:avLst/>
          <a:gdLst/>
          <a:ahLst/>
          <a:cxnLst/>
          <a:rect l="0" t="0" r="0" b="0"/>
          <a:pathLst>
            <a:path>
              <a:moveTo>
                <a:pt x="1178863" y="0"/>
              </a:moveTo>
              <a:lnTo>
                <a:pt x="1178863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370349" y="1438911"/>
          <a:ext cx="349532" cy="2885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32"/>
              </a:lnTo>
              <a:lnTo>
                <a:pt x="349532" y="2885032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370349" y="1438911"/>
          <a:ext cx="349532" cy="105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161"/>
              </a:lnTo>
              <a:lnTo>
                <a:pt x="349532" y="10511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302436" y="531291"/>
          <a:ext cx="4381265" cy="268450"/>
        </a:xfrm>
        <a:custGeom>
          <a:avLst/>
          <a:gdLst/>
          <a:ahLst/>
          <a:cxnLst/>
          <a:rect l="0" t="0" r="0" b="0"/>
          <a:pathLst>
            <a:path>
              <a:moveTo>
                <a:pt x="4381265" y="0"/>
              </a:moveTo>
              <a:lnTo>
                <a:pt x="4381265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351609" y="570"/>
          <a:ext cx="10664186" cy="53072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နက်နက်ရှိုင်းရှိုင်းကျမ်းစာလေ့လာခြင်းတွင် အပိုင်းလေးပိုင်းရှိသည်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51609" y="570"/>
        <a:ext cx="10664186" cy="530721"/>
      </dsp:txXfrm>
    </dsp:sp>
    <dsp:sp modelId="{25FBE55C-7604-4739-A70C-E0D555C8D2DB}">
      <dsp:nvSpPr>
        <dsp:cNvPr id="0" name=""/>
        <dsp:cNvSpPr/>
      </dsp:nvSpPr>
      <dsp:spPr>
        <a:xfrm>
          <a:off x="137328" y="799742"/>
          <a:ext cx="2330217" cy="63916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ဆုတောင်းခြင်း</a:t>
          </a:r>
          <a:endParaRPr lang="en" sz="2000" b="1" kern="1200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37328" y="799742"/>
        <a:ext cx="2330217" cy="639168"/>
      </dsp:txXfrm>
    </dsp:sp>
    <dsp:sp modelId="{581F876A-5E78-460A-8BA8-059CBD9F8CF3}">
      <dsp:nvSpPr>
        <dsp:cNvPr id="0" name=""/>
        <dsp:cNvSpPr/>
      </dsp:nvSpPr>
      <dsp:spPr>
        <a:xfrm>
          <a:off x="719882" y="1707362"/>
          <a:ext cx="1904774" cy="156542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ကျမ်းစာလေ့လာ သည့်အခါ သန့်ရှင်း သောဝိညာဉ်တော် ဖိတ်ခေါ်ပါ</a:t>
          </a:r>
          <a:endParaRPr lang="en" sz="2000" b="1" kern="1200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719882" y="1707362"/>
        <a:ext cx="1904774" cy="1565420"/>
      </dsp:txXfrm>
    </dsp:sp>
    <dsp:sp modelId="{E9A2B961-0D76-43C7-898F-1FBA133E7C1B}">
      <dsp:nvSpPr>
        <dsp:cNvPr id="0" name=""/>
        <dsp:cNvSpPr/>
      </dsp:nvSpPr>
      <dsp:spPr>
        <a:xfrm>
          <a:off x="719882" y="3541233"/>
          <a:ext cx="1904774" cy="1565420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သင်၏စိတ်နှင့်နှလုံးကို ဝိညာဉ်တော်က တို့ထိ၍  နားလည် မှုကိုပေးလိမ့်မည်  </a:t>
          </a:r>
          <a:endParaRPr lang="es-ES" sz="2000" b="1" kern="1200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719882" y="3541233"/>
        <a:ext cx="1904774" cy="1565420"/>
      </dsp:txXfrm>
    </dsp:sp>
    <dsp:sp modelId="{E6C9E379-076F-4E92-936C-C837C8A36F33}">
      <dsp:nvSpPr>
        <dsp:cNvPr id="0" name=""/>
        <dsp:cNvSpPr/>
      </dsp:nvSpPr>
      <dsp:spPr>
        <a:xfrm>
          <a:off x="2735996" y="799742"/>
          <a:ext cx="3537684" cy="6391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ဖတ်ကြားခြင်းနှင့်သဘောပေါက်ခြင်း</a:t>
          </a:r>
        </a:p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(</a:t>
          </a:r>
          <a:r>
            <a:rPr lang="my-MM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အဆိုပြုထားသောနည်းလမ်း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)</a:t>
          </a:r>
          <a:r>
            <a:rPr lang="my-MM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2735996" y="799742"/>
        <a:ext cx="3537684" cy="639168"/>
      </dsp:txXfrm>
    </dsp:sp>
    <dsp:sp modelId="{994F54E2-AE64-44AE-BA55-562ABA4B5042}">
      <dsp:nvSpPr>
        <dsp:cNvPr id="0" name=""/>
        <dsp:cNvSpPr/>
      </dsp:nvSpPr>
      <dsp:spPr>
        <a:xfrm>
          <a:off x="3393078" y="1707362"/>
          <a:ext cx="3566843" cy="7748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ကျမ်းစာထဲက ကျမ်းပုဒ် (သို့) ကျမ်း ချက်ကို ရွေးချယ်ပါ </a:t>
          </a:r>
          <a:endParaRPr lang="en" sz="2000" b="1" kern="1200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393078" y="1707362"/>
        <a:ext cx="3566843" cy="774806"/>
      </dsp:txXfrm>
    </dsp:sp>
    <dsp:sp modelId="{46ABF043-736E-42FD-8322-B00CAF308F8C}">
      <dsp:nvSpPr>
        <dsp:cNvPr id="0" name=""/>
        <dsp:cNvSpPr/>
      </dsp:nvSpPr>
      <dsp:spPr>
        <a:xfrm>
          <a:off x="3393078" y="2761505"/>
          <a:ext cx="3566843" cy="7748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စိတ်ထဲမှာ ထွင်းထုထားဖို့ ရေးမှတ် ထားပါ</a:t>
          </a:r>
          <a:endParaRPr lang="en" sz="2000" b="1" kern="1200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393078" y="2761505"/>
        <a:ext cx="3566843" cy="774806"/>
      </dsp:txXfrm>
    </dsp:sp>
    <dsp:sp modelId="{7C618FE8-14FE-4ED3-889A-F0EB7DAC9545}">
      <dsp:nvSpPr>
        <dsp:cNvPr id="0" name=""/>
        <dsp:cNvSpPr/>
      </dsp:nvSpPr>
      <dsp:spPr>
        <a:xfrm>
          <a:off x="3393078" y="3793877"/>
          <a:ext cx="3566843" cy="63916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အဓိကအတွေးအခေါ်ကိုမျဉ်းသားပါ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393078" y="3793877"/>
        <a:ext cx="3566843" cy="639168"/>
      </dsp:txXfrm>
    </dsp:sp>
    <dsp:sp modelId="{EFAB4D20-F384-44DF-9D95-96DD516309D7}">
      <dsp:nvSpPr>
        <dsp:cNvPr id="0" name=""/>
        <dsp:cNvSpPr/>
      </dsp:nvSpPr>
      <dsp:spPr>
        <a:xfrm>
          <a:off x="3393078" y="4701497"/>
          <a:ext cx="3566843" cy="7748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အဓိကအတွေးအခေါ်ကို လှုံ့ဆော် ပေးသည့်အတွေးများကိုရေးချပါ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393078" y="4701497"/>
        <a:ext cx="3566843" cy="774806"/>
      </dsp:txXfrm>
    </dsp:sp>
    <dsp:sp modelId="{9CBE719F-D12F-4ABD-B52B-46803A37B44B}">
      <dsp:nvSpPr>
        <dsp:cNvPr id="0" name=""/>
        <dsp:cNvSpPr/>
      </dsp:nvSpPr>
      <dsp:spPr>
        <a:xfrm>
          <a:off x="6991493" y="799742"/>
          <a:ext cx="1971158" cy="63916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ဆုတောင်းခြင်း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6991493" y="799742"/>
        <a:ext cx="1971158" cy="639168"/>
      </dsp:txXfrm>
    </dsp:sp>
    <dsp:sp modelId="{BEAE7541-50F8-44FE-B4E4-5C0BD16B6740}">
      <dsp:nvSpPr>
        <dsp:cNvPr id="0" name=""/>
        <dsp:cNvSpPr/>
      </dsp:nvSpPr>
      <dsp:spPr>
        <a:xfrm>
          <a:off x="7341428" y="1707362"/>
          <a:ext cx="2027545" cy="1276343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သင်ယူထားသော အ တွေးအခေါ်များကို ကျင့် သုံးနိုင်ရန် ဘုရားကို အကူ အညီတောင်းပေါ။</a:t>
          </a:r>
          <a:endParaRPr lang="en" sz="1600" b="1" kern="1200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7341428" y="1707362"/>
        <a:ext cx="2027545" cy="1276343"/>
      </dsp:txXfrm>
    </dsp:sp>
    <dsp:sp modelId="{F06D3B0D-33F3-4E4F-9FD7-EEDCCDABD356}">
      <dsp:nvSpPr>
        <dsp:cNvPr id="0" name=""/>
        <dsp:cNvSpPr/>
      </dsp:nvSpPr>
      <dsp:spPr>
        <a:xfrm>
          <a:off x="9392249" y="799742"/>
          <a:ext cx="1971158" cy="63916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မျှဝေခြင်း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9392249" y="799742"/>
        <a:ext cx="1971158" cy="639168"/>
      </dsp:txXfrm>
    </dsp:sp>
    <dsp:sp modelId="{CFA922AC-43B1-4C81-A717-6122794DD71F}">
      <dsp:nvSpPr>
        <dsp:cNvPr id="0" name=""/>
        <dsp:cNvSpPr/>
      </dsp:nvSpPr>
      <dsp:spPr>
        <a:xfrm>
          <a:off x="9808850" y="1707362"/>
          <a:ext cx="1779088" cy="13183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သင်ယူခဲ့သည်များ ကို ဘယ်သူ့ကိုမျှ ဝေမည်နည်းဟု စဉ်းစားပါ</a:t>
          </a:r>
          <a:endParaRPr lang="en" sz="2000" b="1" kern="1200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9808850" y="1707362"/>
        <a:ext cx="1779088" cy="131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အခြားသောလေ့လာမှုနည်းလမ်းများ 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အခန်းငယ်တစ်ခုနှင့်တစ်ခုနှိုင်းယှဉ်ပါ (ဟေ ၂၈း၁၀)</a:t>
          </a:r>
          <a:endParaRPr lang="en" sz="2000" b="1" kern="1200" dirty="0">
            <a:solidFill>
              <a:schemeClr val="tx1"/>
            </a:solidFill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အခန်းကြီး (သို့) တစ်အုပ်လုံးလေ့လာပါ</a:t>
          </a:r>
          <a:endParaRPr lang="en" sz="2000" b="1" kern="1200" dirty="0">
            <a:solidFill>
              <a:schemeClr val="tx1"/>
            </a:solidFill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ကျမ်းစာညီညွတ်မှု </a:t>
          </a:r>
          <a:r>
            <a:rPr lang="en-US" sz="2000" b="1" kern="1200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rPr>
            <a:t>(concordance) </a:t>
          </a:r>
          <a:r>
            <a:rPr lang="my-MM" sz="2000" b="1" kern="1200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အကူအညီဖြင့် ခေါင်းစဉ် (သို့) ကျမ်းပုဒ်ကို လေ့လာပါ</a:t>
          </a:r>
          <a:endParaRPr lang="en" sz="2000" b="1" kern="1200" dirty="0">
            <a:solidFill>
              <a:schemeClr val="tx1"/>
            </a:solidFill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ကျမ်းရှင်းလင်းချက် (သို့) အဘိဓာန်ကို တိုင်ပင်၍ လေ့လာပါ</a:t>
          </a:r>
          <a:endParaRPr lang="en" sz="2000" b="1" kern="1200" dirty="0">
            <a:solidFill>
              <a:schemeClr val="tx1"/>
            </a:solidFill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rPr>
            <a:t>EG White </a:t>
          </a:r>
          <a:r>
            <a:rPr lang="my-MM" sz="2000" b="1" kern="1200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rPr>
            <a:t>၏ </a:t>
          </a:r>
          <a:r>
            <a:rPr lang="en-US" sz="2000" b="1" kern="1200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rPr>
            <a:t>“The Conflict of Ages” </a:t>
          </a:r>
          <a:r>
            <a:rPr lang="my-MM" sz="2000" b="1" kern="1200" dirty="0">
              <a:solidFill>
                <a:schemeClr val="tx1"/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စီးရီးမှ စာပုဒ်များနှင့်တစ်ပြိုင်တည်းလေ့လာဖတ်ရှုပါ </a:t>
          </a:r>
          <a:endParaRPr lang="en" sz="2000" b="1" kern="1200" dirty="0">
            <a:solidFill>
              <a:schemeClr val="tx1"/>
            </a:solidFill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9CB89-C892-4AFA-A842-9FF04B3B0CC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7D92D-C0C0-4236-953E-8B44C4343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0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7D92D-C0C0-4236-953E-8B44C43436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2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7D92D-C0C0-4236-953E-8B44C43436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9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0" y="4329792"/>
            <a:ext cx="50055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y-MM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သမ္မာကျမ်းစာ လေ့လာနည်း </a:t>
            </a:r>
            <a:endParaRPr lang="en" sz="52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0" y="6467475"/>
            <a:ext cx="500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5 for May 2, 2026</a:t>
            </a: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0" y="6531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သမ္မာကျမ်းစာမျှဝေခြင်း၏အကျိုးကျေးဇူး</a:t>
            </a:r>
            <a:endParaRPr lang="en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0" y="615195"/>
            <a:ext cx="11922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“ငါသည် ပင်ပန်းသောသူအား မစခြင်းငှာ စကားပြောတတ်မည်အကြောင်း၊ အရှင်ထာဝရဘုရားသည် လူတတ်၏နှုတ်သတ္တိကို ငါ့အားပေး တော်မူပြီ။ နံနက်အစဉ်အတိုင်း ငါ့ကိုနှိုးတော်မူ၏။ စာသင်သောသူကဲ့သို့ နားထောင်စေမည်အကြောင်း ငါ့နားကို နှိုးဆော်တော်မူ၏"</a:t>
            </a:r>
          </a:p>
          <a:p>
            <a:pPr algn="ctr"/>
            <a:r>
              <a:rPr lang="my-MM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(ဟေရှာယ ၅၀◌း၄)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481732"/>
            <a:ext cx="8862562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y-MM" sz="2000" b="1" kern="100" dirty="0"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ဥပုသ်နေ့အတွက် တရားဟောချက်တစ်ပုဒ်ပြင်ဆင်ရန် သင့်အားတောင်းဆိုထားသည်။ ဝိညာဉ်တော်လှုံ့ဆော်ပေးသည့် အကြောင်းအရာတစ်ခုကို ဆုတောင်းလေ့လာရန် အထူး အချိန်ပေးထားသည်။ ဥပုသ်နေ့တွင် တန်ခိုးဖြင့် ဟောပြောလိုက်သည်။ ဤတရားဒေသနာ မှ အကျိုးကျေးဇူးအများဆုံးရရှိမည့်သူမှာ မည်သူနည်း။</a:t>
            </a:r>
            <a:endParaRPr lang="en-US" sz="2000" b="1" kern="1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868329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3018625" y="2916967"/>
            <a:ext cx="6097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ကျမ်းစာလေ့လာခြင်း၌ အများနှင့်ဖြစ်စေ၊ တရားဟောသည် ဖြစ်စေ (သို့) တစ်ဦးချင်းနှင့်ဖြစ်စေ၊ အကျိုးကျေးဇူးနှစ်ဆရှိ သည်။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036578" y="5251056"/>
            <a:ext cx="60796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နှစ်ဦးနှဖက်တွင် ဘုရားနှင့်ဆက်ဆံရေးခိုင်မြဲလာသည်၊ နက် ရှိုင်းလာသည်။ “ထိုအတူ ငါ၏နှုတ်ကပတ်စကားသည်ဖြစ်လိမ့် မည်။ အကျိုးမရှိဘဲ ငါ့ထံသို့မပြန်ရ” (ဟေရှာယ ၅၅း၁၁)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3000673" y="3892022"/>
            <a:ext cx="62712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ပထမဦးစွာ၊ ကျွန်ုပ်တို့ သင်ယူခဲ့ရာမှ အကျိုးကျေးဇူးရရှိကြ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သည်။ ဒုတိယအနေဖြင့်၊ ဤအသိပညာကို ကျွန်ုပ်တို့ မျှဝေပေး သူများသည် အကျိုးကျေးဇူးရရှိပြီး ထိုအသိပညာကို ပိုမိုနက် ရှိုင်းစွာ လေ့လာရန် အားပေးခံရသည်။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4354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ကျမ်းစာကိုစားသုံးခြင်း၏အကျိုးကျေးဇူး </a:t>
            </a:r>
            <a:endParaRPr lang="en" sz="32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0" y="662998"/>
            <a:ext cx="12333513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1950" b="1" dirty="0">
                <a:solidFill>
                  <a:schemeClr val="accent5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(မိန့်တော်မူချက်တို့သည် အကျွန်ုပ်အာခေါင်၌ အလွန်ချိုကြပါ၏။ ခံတွင်းထဲမှာ ပျားရည်ထက်သာ၍ ချိုကြပါ၏“ (ဆာ ၁၁၉း၁၀၃)</a:t>
            </a:r>
            <a:endParaRPr lang="en" sz="1950" b="1" dirty="0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276225" y="1190625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ဘုရားသခင်၏နှုတ်ကပတ်တော်ကို သုံးဆောင်ရမည် (ယေရမိ ၁၅း၁၆)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074" y="1284340"/>
            <a:ext cx="4130229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390775" y="4538461"/>
            <a:ext cx="5510299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"လူသား၏ ဉာဏ်ရည်ဉာဏ်သွေး တိုးတက်မှု မည်သို့ ပင်ရှိစေကာမူ၊ သာ၍ကြီးမားသော အလင်းအတွက် ကျမ်းစာကို စေ့စေ့စပ်စပ်နှင့် စဉ်ဆက်မပြတ် ရှာဖွေရန် မလိုအပ်ဟု ခဏတာမျှ မတွေးပါစေနှင့်။ လူမျိုးတစ်မျိုး အနေဖြင့် ကျွန်ုပ်တို့သည် အနာဂတ္တိစာပေး၏ ကျောင်း သားများဖြစ်ရန် တစ်ဦးချင်း ခေါ်ထားခံရသည်။"</a:t>
            </a:r>
            <a:r>
              <a:rPr lang="en-US" sz="1600" b="1" dirty="0"/>
              <a:t>Ellen G. White, Counsels to Writers and Editors, p. 41</a:t>
            </a:r>
            <a:endParaRPr lang="en" sz="16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614219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276225" y="3162895"/>
            <a:ext cx="746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ကျမ်းစာအားဖြင့် ဘုရားသခင် ကျွန်ုပ်တို့အားမိန့်တော်မူသောအရာများကို နားထောင်လျက်၊ ရှိသည့်အတိုင်းချဉ်းကပ်ရန်သာဖြစ်ပါသည် (ဟေ ၅၅း၃)။ ကျမ်းစာလေ့လာရန် အချိန်ပိုပေးလေ၊ ကျွန်ုပ်တို့ အာဟာရပိုရရှိလေ၊ ကောင်း ကြီးများ ပိုမိုရရှိလေဖြစ်သည်။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315553" y="2710656"/>
            <a:ext cx="746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ထို့အပြင် ဤအစားအစာသည် အခမဲ့ဖြစ်သည် (ဟေရှာယ ၅၅:၁)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276225" y="1642864"/>
            <a:ext cx="7467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ကျမ်းစာသည် ပျားရည်ထက်ချိုသော်လည်း ပါးစပ်နှင့်မစားရပါ (ဆာ ၁၁၉း ၁၀၃)။ ကျမ်းစာဖတ်ရှုခြင်းသည် ဝိညာဉ်အတွက် အစာအဟာရဖြစ်သည်။ ဝိညာဉ်ရေးအနာကိုငြိမ်းစေသည်။ အကျင့်စရိုက်ကိုပြောင်းလဲစေသည်။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272144" y="1016616"/>
            <a:ext cx="1030877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800" b="1" dirty="0">
                <a:latin typeface="Pyidaungsu" panose="020B0502040204020203" pitchFamily="34" charset="0"/>
                <a:cs typeface="Pyidaungsu" panose="020B0502040204020203" pitchFamily="34" charset="0"/>
              </a:rPr>
              <a:t>နှုတ်ကပတ်တော်ကို အပေါ်ယံဖတ်ရုံဖြင့် ဘုရားရှင်စံမံထားသော ရလဒ်ကို မရရှိနိုင်ပါ။ ၎င်းကိုလေ့လာပြီး နှလုံးသားထဲတွင်တန်ဖိုးထားရသည်။ ဘုရား သခင်သိကျွမ်းခြင်းသည် ဉာဏ်စွမ်းမစိုက်ထုတ်ဘဲ မရရှိနိုင်ပါ။ လုံ့ဝီရိယစိုက် ထုတ်၍လေ့လာရသည်။ နားလည်ရန် ဝိညာဉ်တော်၏အကူအညီကို တောင်း ခံရသည်။ ကျွန်ုပ်တို့သည် ကျမ်းပိုဒ်တစ်ခုကိုယူပြီး ဘုရားသခင်သည် ဤ ကျမ်းပိုဒ်၌ ကျွန်ုပ်တို့အတွက် ပေးထားသည့်အကြံအစည်ကို ဖော်ထုတ်ရန် တာဝန်ကို ဂရုစိုက်သင့်သည်။ ဘုရားသခင်၏နှုတ်ကပတ်တော်သည် အ သက်မုန့်ဖြစ်သည်။ အသက်မုန့်ကို စားသုံးသောသူသည် ဘုရားသခင်၏အ စွမ်းသတ္တိအားဖြင့် ကြီးထွား၍ ခိုင်မြဲလာကြသည်။ သမ္မာကျမ်းစာက လူကို မညိုးနွမ်းနိုင်သော ခွန်အားကိုပေးသည်။ အတွေ့အကြုံပြည့်ဝစေသည်။ ထာ ဝရတည်တံ့မည့်ပျော်ရွှင်မှုကိုယူဆောင်ပေးသည်။ </a:t>
            </a:r>
            <a:endParaRPr lang="en" sz="2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8212101" y="5617876"/>
            <a:ext cx="2524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Lift Him Up, April 7)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0" y="81260"/>
            <a:ext cx="8724900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E4CE84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kumimoji="0" lang="my-MM" sz="32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ထိုအတူ ငါ၏နှုတ်ကပတ်စကားသည် ဖြစ် လိမ့်မည်။ အကျိုးမရှိဘဲ ငါ့ထံသို့မပြန်ရ။ ငါ့အလိုကို ပြည့်စုံစေမည်။ ငါစေခိုင်း သောအမှု၌ အောင်လိမ့်မည်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”</a:t>
            </a:r>
            <a:endParaRPr kumimoji="0" lang="my-MM" sz="32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kumimoji="0" lang="my-MM" sz="32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ဟေရှာယ </a:t>
            </a:r>
            <a:r>
              <a:rPr lang="my-MM" sz="3200" b="1" dirty="0">
                <a:solidFill>
                  <a:srgbClr val="E4CE84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၅၅း၁၁)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893406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54622" y="98735"/>
            <a:ext cx="6296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“ဘုရားသခင်၏ သန့်ရှင်းသူတို့သည် သန့်ရှင်းသောဝိညာဉ်တော် ၏ တိုက်တွန်းတော်မူခြင်းကို ခံရသည်အတိုင်း ဟောပြောကြ၏” (၂ ပေတရု ၁:၂၁)၊ သူတို့၏ သတင်းစကားကို သမ္မာကျမ်းစာတွင် မှတ်တမ်းတင်ထားကြသည်။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2401" y="101705"/>
            <a:ext cx="5534880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54622" y="2514602"/>
            <a:ext cx="62960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သမ္မာကျမ်းစာတွင် ဘုရားသခင်ပြင်ဆင်ပေးထားသော ဤရတ နာများကို မည်သို့ထုတ်ယူနိုင်မည်နည်း၊ ၎င်းတို့ကို လေ့လာခြင်း မှ မည်သည့်အကျိုးကျေးဇူးများ ရရှိမည်နည်း။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54622" y="1491725"/>
            <a:ext cx="6331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ကျမ်းစာ၌ အသက်၊ မျှော်လင့်ခြင်း၊ အားပေးမှု၊ နှစ်သိမ့်မှုကိုပေး သော ရတနာများတွေ့ရသည်။ တစ်ချို့သည် ချက်ခြင်းမြင်သာ ပြီး၊ တစ်ချို့သည် ပို၍ဂရုစိုက်ရှာဖွေရသည်။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4045975" y="851750"/>
            <a:ext cx="5166851" cy="4535857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my-MM" sz="66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ကျမ်းစာမည်သို့လေ့လာ</a:t>
            </a:r>
          </a:p>
          <a:p>
            <a:pPr algn="ctr">
              <a:lnSpc>
                <a:spcPct val="150000"/>
              </a:lnSpc>
            </a:pPr>
            <a:r>
              <a:rPr lang="my-MM" sz="66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မည်နည်း</a:t>
            </a:r>
            <a:endParaRPr lang="en" sz="6600" b="1" spc="600" dirty="0">
              <a:ln/>
              <a:solidFill>
                <a:srgbClr val="A32FFF"/>
              </a:solidFill>
              <a:effectLst>
                <a:reflection blurRad="6350" stA="55000" endA="300" endPos="45500" dir="5400000" sy="-100000" algn="bl" rotWithShape="0"/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10534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my-MM" sz="3200" b="1" spc="2000" dirty="0">
                <a:ln/>
                <a:solidFill>
                  <a:srgbClr val="FFE24F"/>
                </a:solidFill>
                <a:effectLst>
                  <a:reflection blurRad="6350" stA="55000" endA="300" endPos="45500" dir="5400000" sy="-100000" algn="bl" rotWithShape="0"/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အချိန်</a:t>
            </a:r>
            <a:endParaRPr lang="en" sz="3200" b="1" spc="2000" dirty="0">
              <a:ln/>
              <a:solidFill>
                <a:srgbClr val="FFE24F"/>
              </a:solidFill>
              <a:effectLst>
                <a:reflection blurRad="6350" stA="55000" endA="300" endPos="45500" dir="5400000" sy="-100000" algn="bl" rotWithShape="0"/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0" y="765249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“ငါ့ကိုရှာသောအခါ စိတ်နှလုံးအကြွင်းမဲ့နှင့် ရှာလျှင် တွေ့ကြလိမ့်မည်” (ယေရမိ ၂၉း၁၃)</a:t>
            </a:r>
            <a:endParaRPr lang="es-ES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သမ္မာကျမ်းစာကို လေ့လာရန် အကောင်းဆုံးအချိန်သည် ဘယ်အချိန်နည်း။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594504" y="1796838"/>
            <a:ext cx="3466422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1825715"/>
            <a:ext cx="5151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 အခြေခံအကြောင်းနှစ်ခုကို ထည့်သွင်းစဉ်း စား၍ ခွဲခြမ်းစိတ်ဖြာရပါမည်။ အချိန်အချက်နှင့်အ ရည်အသွေးအချက်တို့ဖြစ်သည်</a:t>
            </a:r>
            <a:r>
              <a:rPr lang="my-MM" sz="2000" b="1" dirty="0"/>
              <a:t>။ 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251891"/>
            <a:ext cx="8866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သို့သော်၊ ကျွန်ုပ်တို့ လေ့လာရန် အချိန်ပေးခြင်းသည် အပေါ်ယံဖတ်ရှုခြင်းအတွက်သာ ကန့် သတ်၍မရပါ။ ဤနေရာတွင် ကျွန်ုပ်တို့၏ လှုံ့ဆော်မှုက အရေးပါလာသည်။ ကျွန်ုပ်သည် ကျမ်းစာကို အဘယ်ကြောင့် ဖတ်ရှုသနည်း။ အသိပညာကို ရှာဖွေနေခြင်းလား (သို့) ဘုရား သခင်အကြောင်း ပိုမိုသိရှိလိုသည့် နက်ရှိုင်းသောဆန္ဒ ရှိပါသလား။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25634" y="2917573"/>
            <a:ext cx="5151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ငါးမိနစ်သာ အချိန်ပေးမည့်အစား ကျမ်းစာလေ့လာ ရန် ကျွန်ုပ်တို့၏အချိန်ဇယားထားရှိ၍  တစ်နာရီ သတ်မှတ်ထားခြင်းဖြင့် အကျိုးကျေးဇူးပိုမိုရရှိမည် မှာ ထင်ရှားပါသည်။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2" y="5607979"/>
            <a:ext cx="8866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ဘုရားသခင်နှင့်အတူရှိသည့်အချိန် (ယေ၂၉:၁၃)၊ ကိုယ်တော်၌ မွေ့လျော်သည့်အချိန် (ဆာ ၃၇:၄)၊ ကျွန်ုပ်အတွက် မည်သည့်သတင်းထူးရှိသလဲလို့ ကျမ်းစာလှန်လှောနေသည့်အချိန် သည် ကျမ်းစာလေ့လာရန် အ‌ကောင်းဆုံးအချိန်ဖြစ်သည်။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11235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my-MM" sz="3200" dirty="0">
                <a:solidFill>
                  <a:schemeClr val="accent5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နေရာ</a:t>
            </a:r>
            <a:endParaRPr lang="en" sz="3200" dirty="0">
              <a:solidFill>
                <a:schemeClr val="accent5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990599" y="665873"/>
            <a:ext cx="1021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0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“နံနက်အချိန်၊ မိုးမလင်းမီ ကိုယ်တော်သည် ထပြီးလျှင် တောအရပ်သို့ထွက်ကြွ၍ ဆုတောင်းတော်မူ၏။”</a:t>
            </a:r>
          </a:p>
          <a:p>
            <a:pPr algn="ctr"/>
            <a:r>
              <a:rPr lang="my-MM" sz="20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(မာကု ၁း၃၅)</a:t>
            </a:r>
            <a:endParaRPr lang="en" sz="2000" b="1" dirty="0">
              <a:solidFill>
                <a:srgbClr val="002060"/>
              </a:solidFill>
              <a:effectLst>
                <a:glow rad="127000">
                  <a:srgbClr val="4CEE7B"/>
                </a:glo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200639" y="1447082"/>
            <a:ext cx="8371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ယေရှုသည် ဘုရားသခင်နှင့် အထူးဆက်သွယ်မှုအချိန်ကို လိုချင်သောအခါ စောစော ထ၍ တိတ်ဆိတ်ငြိမ်သက်သောနေရာတစ်ခုကို ရှာဖွေလေ့ရှိသည် (မာကု ၁:၃၅)။ ၎င်း ကို ဆုတောင်းခြင်းနှင့် သမ္မာကျမ်းစာလေ့လာခြင်း နှစ်မျိုးလုံးတွင် အသုံးချနိုင်သည်။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580411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614" y="3544530"/>
            <a:ext cx="3324748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733369" y="2537072"/>
            <a:ext cx="58391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ဆူညံသော (သို့) လူစည်ကားသောနေရာတွင် စာဖတ်လျှင် အာရုံစိုက်ရန် ခက်ခဲပါသည်။ သက်တောင့်သက်သာရှိပြီး တိတ်ဆိတ်ငြိမ်သက်သောနေရာ၊ သီးခြားနေရာတွင် လေ့ လာလျှင် ပို၍အာရုံစိုက်နိုင်သည်။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733367" y="5076291"/>
            <a:ext cx="58391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သင့်တော်သည့်အချိန်နှင့်နေရာရှာတွေ့ခဲ့လျှင် အလေ့အထ ဖြစ်စေပါ။ အထူးအခြေအနေတစ်ခုခုကြောင့် ဤအချိန်ကို လက်လွတ်နိုင်ပါသည်။ သို့သော် ကျမ်းစာလေ့လာမှု အချိန် အများကြီးမကုန်ဆုံးပါစေနှင့်။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33365" y="3942756"/>
            <a:ext cx="58391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တိတ်ဆိတ်ငြိမ်သက်မှု ပိုမိုရရှိသည့် နေ့တစ်နေ့၏ ပထမဆုံး (သို့) နောက်ဆုံးနာရီများသည် ပို၍တိတ်ဆိတ်သည်။ ပို၍ ဘုရားကို အာရုံစိုက်နိုင်သည်။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2015613" y="77256"/>
            <a:ext cx="1017638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my-MM" sz="3200" spc="0" dirty="0">
                <a:solidFill>
                  <a:schemeClr val="bg2">
                    <a:lumMod val="40000"/>
                    <a:lumOff val="6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နည်းလမ်း (၁)</a:t>
            </a:r>
            <a:endParaRPr lang="en" sz="3200" spc="0" dirty="0">
              <a:solidFill>
                <a:schemeClr val="bg2">
                  <a:lumMod val="40000"/>
                  <a:lumOff val="6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1928525" y="775506"/>
            <a:ext cx="101763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“ထိုအတူ ငါ၏နှုတ်ကပတ်စကားသည် ဖြစ်လိမ့်မည်။ အကျိုးမရှိဘဲ ငါ့ထံသို့မပြန်ရ” (ဟေရှာယ ၅၅း၁၁)</a:t>
            </a:r>
            <a:endParaRPr lang="es-ES" sz="2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116027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74508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3" y="77256"/>
            <a:ext cx="1017638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my-MM" sz="3200" spc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နည်းလမ်း (၂)</a:t>
            </a:r>
            <a:endParaRPr lang="en" sz="3200" spc="0" dirty="0"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2015613" y="775506"/>
            <a:ext cx="101763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“ထိုအတူ ငါ၏နှုတ်ကပတ်စကားသည် ဖြစ်လိမ့်မည်။ အကျိုးမရှိဘဲ ငါ့ထံသို့မပြန်ရ” (ဟေရှာယ ၅၅း၁၁)</a:t>
            </a:r>
            <a:endParaRPr lang="es-ES" sz="2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3721512" y="1510509"/>
            <a:ext cx="5451986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my-MM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ကျမ်းစာဖတ်ရှုခြင်း၏အကျိုး ကျေးဇူးများ </a:t>
            </a:r>
            <a:endParaRPr lang="en" sz="6000" b="1" spc="600" dirty="0">
              <a:ln/>
              <a:solidFill>
                <a:srgbClr val="FF0000"/>
              </a:solidFill>
              <a:effectLst>
                <a:reflection blurRad="6350" stA="55000" endA="300" endPos="30000" dir="5400000" sy="-100000" algn="bl" rotWithShape="0"/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4114</Words>
  <Application>Microsoft Office PowerPoint</Application>
  <PresentationFormat>Panorámica</PresentationFormat>
  <Paragraphs>74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Calibri</vt:lpstr>
      <vt:lpstr>Aptos Display</vt:lpstr>
      <vt:lpstr>Arial</vt:lpstr>
      <vt:lpstr>Aptos</vt:lpstr>
      <vt:lpstr>Pyidaungsu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2026-03-21T15:43:08Z</dcterms:created>
  <dcterms:modified xsi:type="dcterms:W3CDTF">2026-04-16T08:54:58Z</dcterms:modified>
</cp:coreProperties>
</file>