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yidaungsu" panose="020B0604020202020204" charset="0"/>
      <p:regular r:id="rId21"/>
      <p:bold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my-MM" sz="17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“ကောင်းကင်ဘုံ၌ရှိတော်မူသောအကျွန်ုပ်တို့၏အဘ</a:t>
          </a:r>
          <a:r>
            <a:rPr lang="en-US" sz="1700" b="1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”</a:t>
          </a:r>
          <a:endParaRPr lang="es-ES" sz="1700" b="1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lnSpc>
              <a:spcPts val="2160"/>
            </a:lnSpc>
            <a:spcAft>
              <a:spcPts val="0"/>
            </a:spcAft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လူသားအားလုံး၏ခမည်းတော်၊ သူ့ကို ကျွန်ုပ်တို့၊ ကိုယ်တိုင်ကိုယ်ကျ အသိအမှတ်ပြု ရန်လိုအပ်သည်။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  <a:p>
          <a:pPr>
            <a:lnSpc>
              <a:spcPts val="216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“ကိုယ်တော်၏နာမတော်ရိုသေလေးမြတ်ခြင်းရှိပါ စေသော”</a:t>
          </a:r>
          <a:endParaRPr lang="es-ES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ဘုရားသခင်၏သန့်ရှင်းခြင်းကို အသိအမှတ်ပြုခြင်းက ရိုသေလေးစားခြင်းနှင့်သူ့ကို ပိုမိုနီးကပ်စေသည်။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“နိုင်ငံတော်တည်ထောင်ပါစေသော” </a:t>
          </a:r>
          <a:endParaRPr lang="es-ES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ယေရှု၏ကြွလာခြင်းကို ကျွန်ုပ်တို့တောင့်တကြပါစို့။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ကောင်းကင်ဘုံ၌အလိုတော်ပြည့်စုံသကဲ့သို့ မြေ ကြီးပေါ်မှာပြည့်စုံပါ‌စေ” </a:t>
          </a:r>
          <a:endParaRPr lang="es-ES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lnSpc>
              <a:spcPts val="2160"/>
            </a:lnSpc>
            <a:spcAft>
              <a:spcPts val="0"/>
            </a:spcAft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ဘုရားသခင်၏အာဏာတန်ခိုးကိုလက်ခံပြီး ဘုရားသခင်၏အလိုတော်ကို ကျွန်ုပ်တို့ အသက်တာနှင့်ကမ္ဘာပေါ်မှာ ပြည့်စုံပါစေဟု ဆုတောင်းရပါမည်။  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အသက်မွေးလောက်သောအစာကိုယနေ့ပေးသနား တော်မူပါ” </a:t>
          </a:r>
          <a:endParaRPr lang="es-ES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ရုပ်ပိုင်းနှင့်ဝိညာဉ်ရေးအတွက် လိုအပ်သည်များကို တောင်းကြပါစို့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“သူတစ်ပါးအပြစ်ကိုလွှတ်သကဲ့သို့ ကျွန်ုပ်တို့အပြစ် ကိုလွှတ်တော်မူပါ”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ကျွန်ုပ်တို့၏အပြစ်ကို ဘုရားသခင်လွှတ်သကဲ့သို့ ကျွန်ုပ်တို့နောင်တရပြီး၊ သူတစ်ပါး အပြစ်များကိုလွှတ်ဖို့လိုအပ်ပါသည်။ 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“အပြစ်သွေးဆောင်ရာသို့လိုက်မပါစေဘဲ၊ မကောင်း သောအမှုအရာမှလည်း ကယ်နှုတ်တော်မူပါ” 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lnSpc>
              <a:spcPts val="2160"/>
            </a:lnSpc>
            <a:spcAft>
              <a:spcPts val="0"/>
            </a:spcAft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ဤကမ္ဘာပေါ်မှာရှိသောမကောင်းဆိုးဝါးမှ ကာကွယ်စောင့်ရှောက်ဖို့၊ ကာကွယ်ဖို့ တောင်းလျှောက်ကြပါစို့။ 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my-MM" sz="18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အစိုးပိုင်သောအခွင့်နှင့်ဘုန်းတန်ခိုးအာနုဘော် သည် ကမ္ဘာအဆက်ဆက်ကိုယ်တော်၌ ရှိပါ၏” </a:t>
          </a:r>
          <a:endParaRPr lang="es-ES" sz="1800" b="1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lnSpc>
              <a:spcPts val="216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my-MM" sz="1800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ကျွန်ုပ်တို့၏ဖြစ်တည်မှု၊ ပိုင်ဆိုင်မှုအားလုံးသည် ဘုရားသခင်နှင့်ဆိုင်ကြောင်း ဝန်ခံကြ ပါစို့။ သူသာလျှင် ဘုန်းအသရေနှင့်ချီးမွမ်းခြင်းခံထိုက်ပါသည်။ </a:t>
          </a:r>
          <a:endParaRPr lang="es-ES" sz="1800" dirty="0"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 custLinFactNeighborY="1682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 custLinFactNeighborY="-5370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 custLinFactNeighborY="4476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 custLinFactNeighborY="3580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 custLinFactNeighborY="8950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 custLinFactNeighborX="114" custLinFactNeighborY="7160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 custLinFactNeighborY="6714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 custLinFactNeighborY="1823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ချီးမွမ်းခြင်း (ဒံ ၉း၄)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အပြစ်ဝန်ခံခြင်းနှင့်ခွင့်လွှတ်ခြင်း (ဒံ ၉း၅-၁၅)</a:t>
          </a:r>
          <a:endParaRPr lang="en" sz="20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အသနားခံခြင်း (ဒံ ၉း၁၆-၁၉)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ကျေးဇူးတင်ခြင်း</a:t>
          </a:r>
        </a:p>
        <a:p>
          <a:pPr>
            <a:lnSpc>
              <a:spcPts val="2400"/>
            </a:lnSpc>
            <a:spcAft>
              <a:spcPts val="0"/>
            </a:spcAft>
          </a:pPr>
          <a:r>
            <a:rPr lang="my-MM" sz="2000" b="1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(ဖိလိပ္ပိ ၄း၆) </a:t>
          </a:r>
          <a:endParaRPr lang="en" sz="2000" b="1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1761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လူသားအားလုံး၏ခမည်းတော်၊ သူ့ကို ကျွန်ုပ်တို့၊ ကိုယ်တိုင်ကိုယ်ကျ အသိအမှတ်ပြု ရန်လိုအပ်သည်။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92946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“ကောင်းကင်ဘုံ၌ရှိတော်မူသောအကျွန်ုပ်တို့၏အဘ</a:t>
          </a:r>
          <a:r>
            <a:rPr lang="en-US" sz="1700" b="1" kern="1200" dirty="0">
              <a:effectLst/>
              <a:latin typeface="Pyidaungsu" panose="020B0502040204020203" pitchFamily="34" charset="0"/>
              <a:cs typeface="Pyidaungsu" panose="020B0502040204020203" pitchFamily="34" charset="0"/>
            </a:rPr>
            <a:t>”</a:t>
          </a:r>
          <a:endParaRPr lang="es-ES" sz="1700" b="1" kern="1200" dirty="0">
            <a:effectLst/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ဘုရားသခင်၏သန့်ရှင်းခြင်းကို အသိအမှတ်ပြုခြင်းက ရိုသေလေးစားခြင်းနှင့်သူ့ကို ပိုမိုနီးကပ်စေသည်။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06084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“ကိုယ်တော်၏နာမတော်ရိုသေလေးမြတ်ခြင်းရှိပါ စေသော”</a:t>
          </a:r>
          <a:endParaRPr lang="es-ES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635771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ယေရှု၏ကြွလာခြင်းကို ကျွန်ုပ်တို့တောင့်တကြပါစို့။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“နိုင်ငံတော်တည်ထောင်ပါစေသော” </a:t>
          </a:r>
          <a:endParaRPr lang="es-ES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52549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ဘုရားသခင်၏အာဏာတန်ခိုးကိုလက်ခံပြီး ဘုရားသခင်၏အလိုတော်ကို ကျွန်ုပ်တို့ အသက်တာနှင့်ကမ္ဘာပေါ်မှာ ပြည့်စုံပါစေဟု ဆုတောင်းရပါမည်။  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2022158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ကောင်းကင်ဘုံ၌အလိုတော်ပြည့်စုံသကဲ့သို့ မြေ ကြီးပေါ်မှာပြည့်စုံပါ‌စေ” </a:t>
          </a:r>
          <a:endParaRPr lang="es-ES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ရုပ်ပိုင်းနှင့်ဝိညာဉ်ရေးအတွက် လိုအပ်သည်များကို တောင်းကြပါစို့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76130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အသက်မွေးလောက်သောအစာကိုယနေ့ပေးသနား တော်မူပါ” </a:t>
          </a:r>
          <a:endParaRPr lang="es-ES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2605817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ကျွန်ုပ်တို့၏အပြစ်ကို ဘုရားသခင်လွှတ်သကဲ့သို့ ကျွန်ုပ်တို့နောင်တရပြီး၊ သူတစ်ပါး အပြစ်များကိုလွှတ်ဖို့လိုအပ်ပါသည်။ 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247327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“သူတစ်ပါးအပြစ်ကိုလွှတ်သကဲ့သို့ ကျွန်ုပ်တို့အပြစ် ကိုလွှတ်တော်မူပါ”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3277014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73957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ဤကမ္ဘာပေါ်မှာရှိသောမကောင်းဆိုးဝါးမှ ကာကွယ်စောင့်ရှောက်ဖို့၊ ကာကွယ်ဖို့ တောင်းလျှောက်ကြပါစို့။ 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3948665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9488" y="3874981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“အပြစ်သွေးဆောင်ရာသို့လိုက်မပါစေဘဲ၊ မကောင်း သောအမှုအရာမှလည်း ကယ်နှုတ်တော်မူပါ” 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9175" y="3904668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my-MM" sz="1800" kern="1200" dirty="0">
              <a:latin typeface="Pyidaungsu" panose="020B0502040204020203" pitchFamily="34" charset="0"/>
              <a:cs typeface="Pyidaungsu" panose="020B0502040204020203" pitchFamily="34" charset="0"/>
            </a:rPr>
            <a:t>ကျွန်ုပ်တို့၏ဖြစ်တည်မှု၊ ပိုင်ဆိုင်မှုအားလုံးသည် ဘုရားသခင်နှင့်ဆိုင်ကြောင်း ဝန်ခံကြ ပါစို့။ သူသာလျှင် ဘုန်းအသရေနှင့်ချီးမွမ်းခြင်းခံထိုက်ပါသည်။ </a:t>
          </a:r>
          <a:endParaRPr lang="es-ES" sz="1800" kern="1200" dirty="0"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70180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ts val="216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“</a:t>
          </a:r>
          <a:r>
            <a:rPr lang="my-MM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အစိုးပိုင်သောအခွင့်နှင့်ဘုန်းတန်ခိုးအာနုဘော် သည် ကမ္ဘာအဆက်ဆက်ကိုယ်တော်၌ ရှိပါ၏” </a:t>
          </a:r>
          <a:endParaRPr lang="es-ES" sz="1800" b="1" kern="1200" dirty="0">
            <a:effectLst>
              <a:outerShdw blurRad="38100" dist="38100" dir="2700000" algn="tl">
                <a:srgbClr val="000000"/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30753" y="4499867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ချီးမွမ်းခြင်း (ဒံ ၉း၄)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အပြစ်ဝန်ခံခြင်းနှင့်ခွင့်လွှတ်ခြင်း (ဒံ ၉း၅-၁၅)</a:t>
          </a:r>
          <a:endParaRPr lang="en" sz="20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အသနားခံခြင်း (ဒံ ၉း၁၆-၁၉)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ကျေးဇူးတင်ခြင်း</a:t>
          </a:r>
        </a:p>
        <a:p>
          <a:pPr marL="0" lvl="0" indent="0" algn="ctr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solidFill>
                <a:schemeClr val="tx1"/>
              </a:solidFill>
              <a:latin typeface="Pyidaungsu" panose="020B0502040204020203" pitchFamily="34" charset="0"/>
              <a:cs typeface="Pyidaungsu" panose="020B0502040204020203" pitchFamily="34" charset="0"/>
            </a:rPr>
            <a:t>(ဖိလိပ္ပိ ၄း၆) </a:t>
          </a:r>
          <a:endParaRPr lang="en" sz="2000" b="1" kern="1200" dirty="0">
            <a:solidFill>
              <a:schemeClr val="tx1"/>
            </a:solidFill>
            <a:latin typeface="Pyidaungsu" panose="020B0502040204020203" pitchFamily="34" charset="0"/>
            <a:cs typeface="Pyidaungsu" panose="020B0502040204020203" pitchFamily="34" charset="0"/>
          </a:endParaRP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CD653-66BA-4272-B2D2-A4A774DC5E5A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7B1EB-3B99-4787-8392-D01FF1074A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8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7B1EB-3B99-4787-8392-D01FF1074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87B1EB-3B99-4787-8392-D01FF1074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3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my-MM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လက်တွေ့ဆို တောင်းခြင်း </a:t>
            </a:r>
            <a:endParaRPr lang="en" sz="48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for May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1088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ဒံယေလ - ဆုတောင်းခြင်း၏ဖွဲ့စည်းမှု</a:t>
            </a:r>
            <a:endParaRPr lang="en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49459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“အစာကိုရှောင်လျက်၊ လျှော်တေအဝတ်ကို ဝတ်လျက်၊ ပြာနှင့် လူးလျက်၊ အရှင်ဘုရားသခင့်ထံတော်သို့ ချဉ်းကပ်၍ ဆုတောင်းပတ္ထနာ ပြု၏“ </a:t>
            </a:r>
            <a:r>
              <a:rPr lang="my-MM" sz="20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(ဒံယေလ ၉း၃)</a:t>
            </a:r>
            <a:endParaRPr lang="es-ES" sz="2000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ဒံယေလ ၉:၄-၁၉ တွင် မှတ်တမ်းတင်ထားသော ဆုတောင်းချက်သည် ဆုတောင်း ခြင်း၏ အခြေခံအပိုင်းလေးပိုင်းကို ကျွန်ုပ်တို့အား တင်ပြသည်</a:t>
            </a:r>
            <a:r>
              <a:rPr lang="my-MM" sz="2000" b="1" dirty="0"/>
              <a:t>-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8848012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ဒံယေလ၏ကျေးဇူးတင်ဆုတောင်းခြင်းမပြီးဆုံးခင်မှာ ဂါဗြေလက ကြားဖြတ်နှောင့်ယှက်ခဲ့သည်။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ဤပုံစံက တစ်ဦးချင်း (သို့) အများဆုတောင်းချက်၊ နှစ်မျိုးစလုံးတွင် ကျင့်သုံးသည်။ “ဝန်ခံခြင်းနှင့်ခွင့်လွှတ်ခြင်း” ကို ဆုတောင်းခြင်းတွင် ပြုလုပ်သင့်ကြောင်းထင်ရှားသည်။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ဤဖွဲ့စည်းပုံက ဘုရားရှင်အပေါ်မှာအာရုံစိုက်မှုကို ကူညီပေးသည်။ ၎င်း သည် ဘုရားသခင်၏ဘဏ္ဍာတိုက်မှ “စျေးဝယ်စာရင်း” တစ်မျိုးမဖြစ် အောင် ကာကွယ်ပေးသည်။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743277" y="2459504"/>
            <a:ext cx="776292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my-MM" sz="54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ဆုတောင်းခြင်းနှင့်ပတ်သက် သောမေးခွန်းလေး</a:t>
            </a:r>
            <a:r>
              <a:rPr lang="my-MM" sz="54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ခု 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ဘုရားသိထားလျှင် အဘယ်ကြောင့်ဆုတောင်းရသနည်း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အားလုံးအဆင်ပြေနေချိန်မှာ ဘာလို့ဆုတောင်းရမည်နည်း။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ဘယ်သူနှင့်ဆုတောင်းသင့်သနည်း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အကျွန်ုပ်မည်သို့နားထောင်သင့်သနည်း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51818"/>
            <a:ext cx="3109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ဆုတောင်းခြင်းက ကျွန်ုပ်တို့ ကို ပလ္လင်တော်သို့မြှင့်တင်ပေး သည်။ ကိုယ်ကိုစစ်ဆေးစေ သည်။  ဘုရားနှင့်ဆက်ဆံရေး ပြန်စဉ်းစားရန်တွန်းပေးသည်။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98084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အပြစ်ကင်းသည့်ကောင်းကင်တမန်များ ဘုရားကိုအစဉ်ကိုး ကွယ်ကြသည်။ ကျွန်ုပ်တို့မည်  မျှ ပို၍လုပ်ရမည်နည်း။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dirty="0">
                <a:latin typeface="Pyidaungsu" panose="020B0502040204020203" pitchFamily="34" charset="0"/>
                <a:cs typeface="Pyidaungsu" panose="020B0502040204020203" pitchFamily="34" charset="0"/>
              </a:rPr>
              <a:t>အခါသမယပေါ်မူတည်၍ </a:t>
            </a:r>
            <a:endParaRPr lang="en" sz="2000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298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အရှင်းဆုံး၊ အလုံခြုံဆုံးအရာ မှာ တစ်ဦးချင်းဘုရားကို ကိုး ကွယ်ဆည်းကပ်လျက် ဆု တောင်းခြင်းနှင့်ကျမ်းစာဖတ်ခြင်းကိုအစဉ်ပြုခြင်းဖြစ် 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099831"/>
            <a:ext cx="32956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ဘာ‌တောင်းရမှန်းမသိသည့်တိုင် သန့်ရှင်းသောဝိညာဉ်တော်က ကျွန်ုပ်တို့ကို ကူညီပေးသည် (ရော ၈း၂၆)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827488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အရာအားလုံးအဆင်ပြေသည်၊ ဘုရားမလိုအပ်ပါဟု ထင်မြင် ခြင်းသည် ကြွားဝါခြင်းဖြစ် 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327928"/>
            <a:ext cx="3240028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၁။ တစ်ဦးတည်း - ရင်းရင်းနှီးနှီး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တောင်းနိုင်သောအချိန်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ဖြစ်သည်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၂။ မိသားစုနှင့် (သို့) အဖွဲ့ငယ်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ea typeface="+mn-ea"/>
                <a:cs typeface="Pyidaungsu" panose="020B0502040204020203" pitchFamily="34" charset="0"/>
              </a:rPr>
              <a:t> နှင့်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၃။ ဘုရားကျောင်း၌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939885" y="2345724"/>
            <a:ext cx="11124296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spcBef>
                <a:spcPts val="600"/>
              </a:spcBef>
            </a:pPr>
            <a:r>
              <a:rPr lang="my-MM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ကျွန်ုပ်တို့၏ဆုဆောင်းချက်က ကျွန်ုပ်တို့၏လိုအပ်ချက်ကိုနက်ရှိုင်းစွာသိရှိခြင်းနှင့်တောင်း လျှောက်သောအရာများအတွက် ကြီးမားသောဆန္ဒ၏ထူးခြားချက်ကိုဖော်ပြသည်။ ထိုသို့ မဟုတ် ပါက ဆုတောင်းချက်မပြည့်စုံနိုင်ပါ။ သို့သော် ဆုတောင်းချက် ချက်ခြင်းမရခဲ့သော် စိတ်ပျက်၍ ရပ်တန့်ရန် မလိုပါ။ ကောင်းကင်နိုင်ငံတော်သည် အကြမ်းဖက်မှုကို ခံရ၏။ အကြမ်းဖက်သူများ သည်လည်း အတင်းအကျပ် သိမ်းပိုက်ကြ၏” (မဿဲ ၁၁:၁၂)။ ဤနေရာတွင် “အကြမ်းဖက်မှု” ဆိုလိုသည်မှာ ယာကုပ်ဖော်ပြခဲ့သည့် “သန့်ရှင်းသော စိတ်ရင်းစေတနာ” ဖြစ်သည်။ ကျွန်ုပ်တို့ သည် ပြင်းထန်သောခံစားချက်တစ်ခုဖြစ်အောင် ကြိုးစားရန် မလိုအပ်ပါ။ သို့သော် တည်ငြိမ်စွာ၊ ဇွဲလုံ့လဖြင့် ကျေးဇူးတော်ပလ္လင်တော်တွင် ကျွန်ုပ်တို့၏ အသနားခံချက်များကို အတင်းအကျပ် တင်ပြရမည်။ ကျွန်ုပ်တို့၏အလုပ်မှာ ဘုရားသခင်ရှေ့တော်၌ ကျွန်ုပ်တို့၏ဝိညာဉ်ကို နှိမ့်ချခြင်း၊ ကျွန်ုပ်တို့၏အပြစ်များကို ဝန်ခံခြင်းနှင့် ယုံကြည်ခြင်းဖြင့် ဘုရားသခင်ထံ ချဉ်းကပ်ရန်ဖြစ်သည်။</a:t>
            </a:r>
            <a:endParaRPr lang="en" sz="24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1264853"/>
            <a:ext cx="4843811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အိုလူများတို့၊ ဘုရားသခင်</a:t>
            </a: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၌ အစဉ်မပြတ် ခိုလှုံကြ</a:t>
            </a: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လော့။ ရှေ့တော်၌ စိတ်နှ</a:t>
            </a: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လုံးကို ဖွင့်ပြကြလော့။ ဘုရားသခင်သည် ငါတို့</a:t>
            </a:r>
            <a:r>
              <a:rPr kumimoji="0" lang="en-US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ခိုလှုံရာ ဖြစ်တော်မူ၏။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600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(ဆာလံ </a:t>
            </a:r>
            <a:r>
              <a:rPr lang="my-MM" sz="360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၆၂း၈)</a:t>
            </a:r>
            <a:endParaRPr kumimoji="0" lang="es-ES" sz="3600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800850" y="3629025"/>
            <a:ext cx="527685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solidFill>
                  <a:srgbClr val="931A7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ခက်ခဲသောအချိန်များတွင် ဆုတောင်းချက်များ </a:t>
            </a:r>
            <a:endParaRPr lang="en" sz="2000" b="1" dirty="0">
              <a:solidFill>
                <a:srgbClr val="931A7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ဧလိယ - အကျပ်အတည်းကြားမှဆုတောင်းခြင်း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ဟန္န - အဖြေတစ်ခါမှမလာသောဆုတောင်းခြင်း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rgbClr val="4A1982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စံပြဆုတောင်းခြင်းများ </a:t>
            </a:r>
            <a:endParaRPr lang="en" sz="2000" b="1" dirty="0">
              <a:solidFill>
                <a:srgbClr val="4A1982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ယေရှု - ဆုတောင်းခြင်း၏အကြောင်းအရာ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lvl="1"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ဒံယေလ - ဆုတောင်းခြင်း၏ဖွဲ့စည်းပုံ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spcBef>
                <a:spcPts val="1800"/>
              </a:spcBef>
            </a:pPr>
            <a:r>
              <a:rPr lang="my-MM" sz="2000" b="1" dirty="0">
                <a:solidFill>
                  <a:srgbClr val="415F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ဆုတောင်းခြင်းနှင့်ပတ်သက်သောမေးခွန်းလေးခု </a:t>
            </a:r>
            <a:endParaRPr lang="en" sz="2000" b="1" dirty="0">
              <a:solidFill>
                <a:srgbClr val="415F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181784"/>
            <a:ext cx="6742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ကျွန်ုပ်တို့၏ကမ္ဘာကြီး ပြိုကွဲသွားသည့်တိုင်၊ အချိန်ကြာလာပြီး ကျွန်ုပ် တို့၏ဆုတောင်းချက်များအတွက် အဖြေမတွေ့ရသည့်တိုင်၊  “အစဉ်မ ပြတ် ဆုတောင်း” ရန် ရှင်ပေါလုက ကျွန်ုပ်တို့အား သတိပေးထား သည် (ဧဖက် ၆:၁၈)။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5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5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8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38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690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690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3690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2169493"/>
            <a:ext cx="66690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ကျွန်ုပ်တို့၊ မည်သို့ဆုတောင်းသင့်သနည်း။ ဘာကိုတောင်း သင့်သနည်း။ တစ်ဦး (သို့) အခြားသူများနှင့်‌တောင်းသင့်သနည်း။ ဆုပဲတောင်းသင့်သလား (သို့) သူ့စကားကိုနားထောင်သင့်သလား။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40028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ဤကဲ့သို့သောအခြေအနေမျိုးတွင် ဧလိယနှင့် ဟန္နတို့၏ဆုတောင်း ချက်များသည် ကျွန်ုပ်တို့အတွက် ခွန်အားရစရာဖြစ်လိမ့်မည်။ 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2367171"/>
            <a:ext cx="730572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my-MM" sz="54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ခက်ခဲသောအချိန်များတွင်ဆုတောင်းချက်များ </a:t>
            </a:r>
            <a:endParaRPr lang="en" sz="54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ဧလိယ - အကျပ်အတည်းကြားမှဆုတောင်းခြင်း</a:t>
            </a:r>
            <a:endParaRPr lang="e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107163" y="534294"/>
            <a:ext cx="11986865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</a:t>
            </a:r>
            <a:r>
              <a:rPr lang="my-MM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ဧလိယကလည်း၊ အကျွန်ုပ်သည် ကောင်းကင်ဗိုလ်ခြေအရှင် ဘုရားသခင်ထာဝရဘုရားဘက်၌ အလွန်စိတ်အားကြီးပါပြီ။ အကြောင်း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မူကား၊ ဣသရေလအမျိုးသားတို့သည် ကိုယ်တော်၏ ပဋိညာဉ်တရားကိုစွန့်ပြီးလျှင်၊ ကိုယ်တော်၏ယဇ်ပလ္လင်များကို ဖြိုဖျက်၍ ကိုယ်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တော်၏ပရောဖက်များကို ဓားနှင့် သတ်ကြပါပြီ။ အကျွန်ုပ်တစ်ယောက်တည်းကျန်ရစ်၍၊ အကျွန်ုပ်အသက်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my-MM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ကိုပင်သတ်ခြင်းငှာ ရှာကြပါသည်ဟု လျှောက်လေ၏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” (</a:t>
            </a:r>
            <a:r>
              <a:rPr lang="my-MM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၃ ဓမ္မရာဇဝင် ၁၉း၁၀)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171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အခက်အခဲကာလ၌ ကျွန်ုပ်တို့၏ဆုတောင်းသံကို ဘုရားရှင်မည့်သို့ဖြေကြားသနည်း။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ရိုးရှင်းသော ဧလိယဆုတောင်းသံကို ဘုရားရှင်းသည် မီးဖြင့် ချက်ချင်းတုံ့ပြန်ခဲ့သည် (၃ ဓမ္မရာဇဝင် ၁၈း၃၆-၃၈)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ဧလိယက သေဖို့တောင်းသောအခါ ဘုရားရှင်သည်နှုတ်ဆိတ်ခဲ့ ပြီး၊ ကောင်းကင်တမန်စေလွှတ်ခဲ့သည် (၃ ရာ ၁၉း၄-၈)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6" y="2741505"/>
            <a:ext cx="63182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မိုးရွာဖို့ ခုနှစ်ကြိမ်ဆုတောင်းပြီးနောက် ဘုရားရှင်သည် တိမ် ငယ်တစ်ခုစေလွှတ်ခဲ့ပြီး အားကောင်းသောမုန်တိုင်းသို့ပြောင်း လဲခဲ့သည် (၁ ဓမ္မရာဇဝင် ၁၈း၄၂-၄၅)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အဖြေတစ်ခုက အံ့ဩဖွယ်၊ ချက်ချင်းဖြစ်တယ်။ နောက်တစ်ခုက ခုနှစ်ခါတောင်း ပြီးမှ မိုးကိုရွာသွန်းစေတယ်။ နောက်ဆုံးကတော့ ရက်ပေါင်း ၄၀ ကြာမှ နှုတ်အားဖြင့်အားပေးစကားပြောတယ်။ ဘုရားသခင်က ကျွန်ုပ်တို့၏အခြေအနေတိုင်းမှာ မည်သည့်အ ချိန်နှင့်မည်သို့တုံ့ပြန်ရမည်ကို သိသည်။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3558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ဂူထဲမှ ဧလိယ၏ပင်ပန်းနွမ်းနယ်လျက် ဆုတောင်းသံနောက်ဆုံး ဘုရားရှင် ဖြေကြားလိုက်သည် (၃ ရာ ၁၉:၉-၁၈)။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3265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</a:pPr>
            <a:r>
              <a:rPr lang="my-MM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ဟန္န - အဖြေတစ်ခါမှမလာသောဆုတောင်းခြင်း</a:t>
            </a:r>
            <a:endParaRPr lang="e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517559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my-MM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“ထိုအခါ ဤသူငယ်ကိုရမည်အကြောင်း ဆုတောင်းပါ၏။ တောင်းသည်အတိုင်း ထာဝရဘုရားသည် ပေးသနားတော်မူပြီ”</a:t>
            </a:r>
          </a:p>
          <a:p>
            <a:pPr algn="ctr">
              <a:lnSpc>
                <a:spcPts val="2400"/>
              </a:lnSpc>
            </a:pPr>
            <a:r>
              <a:rPr lang="my-MM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(၁ ဓမ္မရာဇဝင် ၁း၂၇) </a:t>
            </a:r>
            <a:endParaRPr lang="en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39501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ကလေးရဖို့ ဟန္န၏ဆုတောင်းချက်သည် ၉ လကြာစောင့်ရ၍ လျင်မြန်စွာရရှိသည့်ဆုတောင်းချက်နှင့်တူ သည် (၁ ရာ ၁း၉-၂၀)။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သို့သော် ယခင်အခန်းငယ်များကို ဖတ်သည့်အခါ ဤအဖြေရရှိ ရန် အလွန်ကြာမြင့်ကြောင်း ကျွန်ုပ်တို့ သတိပြုမိပါသည် (၁ ရာ ၁း၁-၈)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40" y="4682600"/>
            <a:ext cx="75409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တစ်ခါတစ်ရံ ဘုရားသခင်သည် တိတ်ဆိတ်နေခဲ့သည်။ ကျွန်ုပ်တို့၏တစ်ကိုယ် ကောင်းဆန်မှုကြောင့်ဖြစ်နိုင်သည် (ယာ ၄း၃)။ တွယ်တာနေသောအပြစ် ကြောင့်ဖြစ်နိုင်သည် (ဆာ ၆၆း-၁၅)၁၈)။ မယုံကြည်၍ဖြစ်နိုင်သည် (ယာ ၁း၆)။ ရိုးရိုးပြောရလျှင် အချိန်မတန်‌သေးလို့ ဖြစ်နိုင်သည်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660755"/>
            <a:ext cx="5134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ဤအခြေအနေကိုသုံးသပ်ကြည့်လျှင် ဟန္နက အဖြေ မရဘဲ ဘယ်နှစ်နှစ်လောက်ဆုတောင်းခဲ့သလဲ ဟူ၍ တွေးစရာရှိသည်။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79250" y="2632448"/>
            <a:ext cx="61762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noProof="0" dirty="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ဧလကာန၏အခြားဇနီး ပေနိန္နက သားတစ်ယောက်မက ရှိ သည်။ သူမသည် ဟန္နကို ဘုရားသခင်က ကလေးမပေးဟု နောက်ပြောင်၍ နှစ်စဉ်ဒေါသထွက်စေခဲ့သည်။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976593"/>
            <a:ext cx="7981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မည်သို့ပင်ဖြစ်စေ၊ ဘုရားရှင်က အစုံးလုံသိသည်၊ အကောင်းဆုံးသိသည်</a:t>
            </a: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yidaungsu" panose="020B0502040204020203" pitchFamily="34" charset="0"/>
                <a:cs typeface="Pyidaungsu" panose="020B0502040204020203" pitchFamily="34" charset="0"/>
              </a:rPr>
              <a:t> (ယေ ၂၉း၁၁)။ သူအချိန်နှင့်သူ့နည်းလမ်းနှင့်ဖြေကြားတော်မူသည် (၁ ယော ၅း၁၄ -၁၅)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my-MM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စံပြဆုတောင်းခြင်းများ 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</a:pPr>
            <a:r>
              <a:rPr lang="my-MM" sz="3600" b="1" dirty="0">
                <a:ln/>
                <a:solidFill>
                  <a:schemeClr val="accent6"/>
                </a:solidFill>
              </a:rPr>
              <a:t>ယေရှု - ဆုတောင်းခြင်း၏အကြောင်းအရာ </a:t>
            </a:r>
            <a:endParaRPr lang="en" sz="36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455443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000" b="1" dirty="0">
                <a:solidFill>
                  <a:schemeClr val="accent5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“ထိုကြောင့် သင်တို့ဆုတောင်းရမည်မှာ ကောင်းကင်ဘုံ၌ရှိတော်မူသောအကျွန်ုပ်တို့အဘ ကိုယ်တော်၏ နာမတော်အား ရိုသေလေးမြတ်ခြင်း ရှိပါစေသော” (မဿဲး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နားထောင်သောသူများ အထင် ကြီး‌အောင်၊ ချီးမွမ်းခံရအောင် ရှည်လျားပြီး အသေးစိတ်ဆု တောင်းခြင်းသည် ယေရှုသွန်သင် သော ဆုတောင်းခြင်းပုံစံမဟုတ် ပါ (မဿဲ ၆း၅-၈)</a:t>
            </a:r>
            <a:endParaRPr lang="es-ES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“လိုရင်းတိုရှင်းဆုတောင်းတတ်အောင် သင်ယူပါ။ ဘုရားသခင်သာ ကြားနိုင်သည့်နေရာ၌ အသံကြယ်ဆုတောင်းတတ်အောင်သင်ယူပါ။ အပေါ်ယံမတောင်းဘဲ လေးလေးနက်နက်တောင်းပါ။ ဝိညာဉ်အတွက် အသက်မုန့်ကို ခံစားချက်နှင့်တောင်းပါ၊ ဆာလောင်မှုနှင့်တောင်းပါ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463892"/>
            <a:ext cx="3952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y-MM" sz="2000" b="1" dirty="0">
                <a:latin typeface="Pyidaungsu" panose="020B0502040204020203" pitchFamily="34" charset="0"/>
                <a:cs typeface="Pyidaungsu" panose="020B0502040204020203" pitchFamily="34" charset="0"/>
              </a:rPr>
              <a:t>ကျွန်ုပ်တို့၏ဆုတောင်းချက်များသည် ရိုးရှင်းရမည်၊ ဟန်ဆောင်မှုကင်းရမည်။ ဆုတောင်းခြင်းသည် ကျွန်ုပ်တို့အသက် တာ၏အစိတ်အပိုင်းဖြစ်သည်။  </a:t>
            </a:r>
            <a:endParaRPr lang="en" sz="2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028825" y="-32695"/>
            <a:ext cx="744784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  <a:lvl2pPr lvl="1" algn="ctr">
              <a:spcBef>
                <a:spcPts val="600"/>
              </a:spcBef>
              <a:defRPr sz="3600" b="1">
                <a:ln/>
                <a:solidFill>
                  <a:schemeClr val="accent6"/>
                </a:solidFill>
              </a:defRPr>
            </a:lvl2pPr>
          </a:lstStyle>
          <a:p>
            <a:pPr lvl="1"/>
            <a:r>
              <a:rPr lang="my-MM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ယေရှု - ဆုတောင်းခြင်း၏အကြောင်းအရာ 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94013"/>
              </p:ext>
            </p:extLst>
          </p:nvPr>
        </p:nvGraphicFramePr>
        <p:xfrm>
          <a:off x="95249" y="1730700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156417"/>
            <a:ext cx="59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my-MM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ယေရှုပေးသော ဆုတောင်းခြင်းပုံစံ </a:t>
            </a:r>
            <a:endParaRPr lang="e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5008</Words>
  <Application>Microsoft Office PowerPoint</Application>
  <PresentationFormat>Panorámica</PresentationFormat>
  <Paragraphs>89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Comic Sans MS</vt:lpstr>
      <vt:lpstr>Pyidaungsu</vt:lpstr>
      <vt:lpstr>Aptos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130</cp:revision>
  <dcterms:created xsi:type="dcterms:W3CDTF">2026-03-28T16:46:47Z</dcterms:created>
  <dcterms:modified xsi:type="dcterms:W3CDTF">2026-04-22T06:30:15Z</dcterms:modified>
</cp:coreProperties>
</file>